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9"/>
  </p:notesMasterIdLst>
  <p:sldIdLst>
    <p:sldId id="522" r:id="rId2"/>
    <p:sldId id="523" r:id="rId3"/>
    <p:sldId id="340" r:id="rId4"/>
    <p:sldId id="341" r:id="rId5"/>
    <p:sldId id="350" r:id="rId6"/>
    <p:sldId id="343" r:id="rId7"/>
    <p:sldId id="344" r:id="rId8"/>
    <p:sldId id="345" r:id="rId9"/>
    <p:sldId id="346" r:id="rId10"/>
    <p:sldId id="347" r:id="rId11"/>
    <p:sldId id="259" r:id="rId12"/>
    <p:sldId id="324" r:id="rId13"/>
    <p:sldId id="330" r:id="rId14"/>
    <p:sldId id="339" r:id="rId15"/>
    <p:sldId id="348" r:id="rId16"/>
    <p:sldId id="328" r:id="rId17"/>
    <p:sldId id="349" r:id="rId18"/>
    <p:sldId id="292" r:id="rId19"/>
    <p:sldId id="291" r:id="rId20"/>
    <p:sldId id="293" r:id="rId21"/>
    <p:sldId id="294" r:id="rId22"/>
    <p:sldId id="295" r:id="rId23"/>
    <p:sldId id="296" r:id="rId24"/>
    <p:sldId id="297" r:id="rId25"/>
    <p:sldId id="298" r:id="rId26"/>
    <p:sldId id="299" r:id="rId27"/>
    <p:sldId id="300" r:id="rId28"/>
    <p:sldId id="301" r:id="rId29"/>
    <p:sldId id="289" r:id="rId30"/>
    <p:sldId id="290" r:id="rId31"/>
    <p:sldId id="303" r:id="rId32"/>
    <p:sldId id="304" r:id="rId33"/>
    <p:sldId id="261" r:id="rId34"/>
    <p:sldId id="262" r:id="rId35"/>
    <p:sldId id="263" r:id="rId36"/>
    <p:sldId id="264" r:id="rId37"/>
    <p:sldId id="265" r:id="rId38"/>
    <p:sldId id="288" r:id="rId39"/>
    <p:sldId id="466" r:id="rId40"/>
    <p:sldId id="317" r:id="rId41"/>
    <p:sldId id="271" r:id="rId42"/>
    <p:sldId id="318" r:id="rId43"/>
    <p:sldId id="308" r:id="rId44"/>
    <p:sldId id="309" r:id="rId45"/>
    <p:sldId id="310" r:id="rId46"/>
    <p:sldId id="444" r:id="rId47"/>
    <p:sldId id="311" r:id="rId48"/>
    <p:sldId id="525" r:id="rId49"/>
    <p:sldId id="526" r:id="rId50"/>
    <p:sldId id="527" r:id="rId51"/>
    <p:sldId id="528" r:id="rId52"/>
    <p:sldId id="305" r:id="rId53"/>
    <p:sldId id="529" r:id="rId54"/>
    <p:sldId id="306" r:id="rId55"/>
    <p:sldId id="530" r:id="rId56"/>
    <p:sldId id="320" r:id="rId57"/>
    <p:sldId id="531" r:id="rId58"/>
    <p:sldId id="266" r:id="rId59"/>
    <p:sldId id="267" r:id="rId60"/>
    <p:sldId id="353" r:id="rId61"/>
    <p:sldId id="268" r:id="rId62"/>
    <p:sldId id="269" r:id="rId63"/>
    <p:sldId id="270" r:id="rId64"/>
    <p:sldId id="354" r:id="rId65"/>
    <p:sldId id="355" r:id="rId66"/>
    <p:sldId id="273" r:id="rId67"/>
    <p:sldId id="278" r:id="rId68"/>
    <p:sldId id="321" r:id="rId69"/>
    <p:sldId id="279" r:id="rId70"/>
    <p:sldId id="280" r:id="rId71"/>
    <p:sldId id="281" r:id="rId72"/>
    <p:sldId id="282" r:id="rId73"/>
    <p:sldId id="284" r:id="rId74"/>
    <p:sldId id="285" r:id="rId75"/>
    <p:sldId id="532" r:id="rId76"/>
    <p:sldId id="533" r:id="rId77"/>
    <p:sldId id="534" r:id="rId78"/>
    <p:sldId id="554" r:id="rId79"/>
    <p:sldId id="359" r:id="rId80"/>
    <p:sldId id="360" r:id="rId81"/>
    <p:sldId id="361" r:id="rId82"/>
    <p:sldId id="258" r:id="rId83"/>
    <p:sldId id="362" r:id="rId84"/>
    <p:sldId id="260" r:id="rId85"/>
    <p:sldId id="363" r:id="rId86"/>
    <p:sldId id="445" r:id="rId87"/>
    <p:sldId id="446" r:id="rId88"/>
    <p:sldId id="447" r:id="rId89"/>
    <p:sldId id="448" r:id="rId90"/>
    <p:sldId id="449" r:id="rId91"/>
    <p:sldId id="364" r:id="rId92"/>
    <p:sldId id="486" r:id="rId93"/>
    <p:sldId id="487" r:id="rId94"/>
    <p:sldId id="488" r:id="rId95"/>
    <p:sldId id="489" r:id="rId96"/>
    <p:sldId id="524" r:id="rId97"/>
    <p:sldId id="491" r:id="rId98"/>
    <p:sldId id="492" r:id="rId99"/>
    <p:sldId id="493" r:id="rId100"/>
    <p:sldId id="494" r:id="rId101"/>
    <p:sldId id="495" r:id="rId102"/>
    <p:sldId id="496" r:id="rId103"/>
    <p:sldId id="497" r:id="rId104"/>
    <p:sldId id="498" r:id="rId105"/>
    <p:sldId id="367" r:id="rId106"/>
    <p:sldId id="368" r:id="rId107"/>
    <p:sldId id="499" r:id="rId108"/>
    <p:sldId id="500" r:id="rId109"/>
    <p:sldId id="501" r:id="rId110"/>
    <p:sldId id="257" r:id="rId111"/>
    <p:sldId id="272" r:id="rId112"/>
    <p:sldId id="543" r:id="rId113"/>
    <p:sldId id="274" r:id="rId114"/>
    <p:sldId id="275" r:id="rId115"/>
    <p:sldId id="276" r:id="rId116"/>
    <p:sldId id="502" r:id="rId117"/>
    <p:sldId id="277" r:id="rId118"/>
    <p:sldId id="503" r:id="rId119"/>
    <p:sldId id="504" r:id="rId120"/>
    <p:sldId id="505" r:id="rId121"/>
    <p:sldId id="506" r:id="rId122"/>
    <p:sldId id="507" r:id="rId123"/>
    <p:sldId id="508" r:id="rId124"/>
    <p:sldId id="509" r:id="rId125"/>
    <p:sldId id="510" r:id="rId126"/>
    <p:sldId id="511" r:id="rId127"/>
    <p:sldId id="283" r:id="rId128"/>
    <p:sldId id="544" r:id="rId129"/>
    <p:sldId id="545" r:id="rId130"/>
    <p:sldId id="546" r:id="rId131"/>
    <p:sldId id="553" r:id="rId132"/>
    <p:sldId id="512" r:id="rId133"/>
    <p:sldId id="547" r:id="rId134"/>
    <p:sldId id="548" r:id="rId135"/>
    <p:sldId id="550" r:id="rId136"/>
    <p:sldId id="551" r:id="rId137"/>
    <p:sldId id="552" r:id="rId138"/>
    <p:sldId id="513" r:id="rId139"/>
    <p:sldId id="286" r:id="rId140"/>
    <p:sldId id="287" r:id="rId141"/>
    <p:sldId id="514" r:id="rId142"/>
    <p:sldId id="515" r:id="rId143"/>
    <p:sldId id="516" r:id="rId144"/>
    <p:sldId id="517" r:id="rId145"/>
    <p:sldId id="518" r:id="rId146"/>
    <p:sldId id="519" r:id="rId147"/>
    <p:sldId id="520" r:id="rId148"/>
    <p:sldId id="521" r:id="rId149"/>
    <p:sldId id="536" r:id="rId150"/>
    <p:sldId id="537" r:id="rId151"/>
    <p:sldId id="333" r:id="rId152"/>
    <p:sldId id="334" r:id="rId153"/>
    <p:sldId id="335" r:id="rId154"/>
    <p:sldId id="336" r:id="rId155"/>
    <p:sldId id="337" r:id="rId156"/>
    <p:sldId id="332" r:id="rId157"/>
    <p:sldId id="555" r:id="rId158"/>
    <p:sldId id="538" r:id="rId159"/>
    <p:sldId id="338" r:id="rId160"/>
    <p:sldId id="327" r:id="rId161"/>
    <p:sldId id="329" r:id="rId162"/>
    <p:sldId id="539" r:id="rId163"/>
    <p:sldId id="540" r:id="rId164"/>
    <p:sldId id="541" r:id="rId165"/>
    <p:sldId id="542" r:id="rId166"/>
    <p:sldId id="450" r:id="rId167"/>
    <p:sldId id="451" r:id="rId168"/>
    <p:sldId id="452" r:id="rId169"/>
    <p:sldId id="453" r:id="rId170"/>
    <p:sldId id="454" r:id="rId171"/>
    <p:sldId id="455" r:id="rId172"/>
    <p:sldId id="458" r:id="rId173"/>
    <p:sldId id="459" r:id="rId174"/>
    <p:sldId id="460" r:id="rId175"/>
    <p:sldId id="456" r:id="rId176"/>
    <p:sldId id="406" r:id="rId177"/>
    <p:sldId id="407" r:id="rId178"/>
    <p:sldId id="408" r:id="rId179"/>
    <p:sldId id="409" r:id="rId180"/>
    <p:sldId id="410" r:id="rId181"/>
    <p:sldId id="412" r:id="rId182"/>
    <p:sldId id="413" r:id="rId183"/>
    <p:sldId id="414" r:id="rId184"/>
    <p:sldId id="415" r:id="rId185"/>
    <p:sldId id="416" r:id="rId186"/>
    <p:sldId id="417" r:id="rId187"/>
    <p:sldId id="418" r:id="rId188"/>
    <p:sldId id="419" r:id="rId189"/>
    <p:sldId id="420" r:id="rId190"/>
    <p:sldId id="421" r:id="rId191"/>
    <p:sldId id="422" r:id="rId192"/>
    <p:sldId id="423" r:id="rId193"/>
    <p:sldId id="424" r:id="rId194"/>
    <p:sldId id="461" r:id="rId195"/>
    <p:sldId id="462" r:id="rId196"/>
    <p:sldId id="463" r:id="rId197"/>
    <p:sldId id="464" r:id="rId198"/>
    <p:sldId id="425" r:id="rId199"/>
    <p:sldId id="467" r:id="rId200"/>
    <p:sldId id="468" r:id="rId201"/>
    <p:sldId id="469" r:id="rId202"/>
    <p:sldId id="484" r:id="rId203"/>
    <p:sldId id="471" r:id="rId204"/>
    <p:sldId id="472" r:id="rId205"/>
    <p:sldId id="481" r:id="rId206"/>
    <p:sldId id="473" r:id="rId207"/>
    <p:sldId id="474" r:id="rId208"/>
    <p:sldId id="482" r:id="rId209"/>
    <p:sldId id="475" r:id="rId210"/>
    <p:sldId id="476" r:id="rId211"/>
    <p:sldId id="483" r:id="rId212"/>
    <p:sldId id="477" r:id="rId213"/>
    <p:sldId id="478" r:id="rId214"/>
    <p:sldId id="479" r:id="rId215"/>
    <p:sldId id="439" r:id="rId216"/>
    <p:sldId id="440" r:id="rId217"/>
    <p:sldId id="400" r:id="rId2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85098" autoAdjust="0"/>
  </p:normalViewPr>
  <p:slideViewPr>
    <p:cSldViewPr>
      <p:cViewPr varScale="1">
        <p:scale>
          <a:sx n="70" d="100"/>
          <a:sy n="70" d="100"/>
        </p:scale>
        <p:origin x="1814" y="53"/>
      </p:cViewPr>
      <p:guideLst>
        <p:guide orient="horz" pos="2160"/>
        <p:guide pos="288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53" d="100"/>
          <a:sy n="53" d="100"/>
        </p:scale>
        <p:origin x="-286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notesMaster" Target="notesMasters/notesMaster1.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tableStyles" Target="tableStyle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9A4B2E0-3091-4EE5-BC31-DB268DDF6084}" type="datetimeFigureOut">
              <a:rPr lang="en-US" smtClean="0"/>
              <a:pPr/>
              <a:t>9/5/2022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947E51-D0B3-434A-B5C8-033851A213B6}" type="slidenum">
              <a:rPr lang="en-US" smtClean="0"/>
              <a:pPr/>
              <a:t>‹#›</a:t>
            </a:fld>
            <a:endParaRPr lang="en-US"/>
          </a:p>
        </p:txBody>
      </p:sp>
    </p:spTree>
    <p:extLst>
      <p:ext uri="{BB962C8B-B14F-4D97-AF65-F5344CB8AC3E}">
        <p14:creationId xmlns:p14="http://schemas.microsoft.com/office/powerpoint/2010/main" val="12449652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75354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2AD73A-3C90-4DD5-91C4-16A4CE3DF11D}" type="slidenum">
              <a:rPr lang="en-US" smtClean="0"/>
              <a:pPr/>
              <a:t>62</a:t>
            </a:fld>
            <a:endParaRPr lang="en-US"/>
          </a:p>
        </p:txBody>
      </p:sp>
    </p:spTree>
    <p:extLst>
      <p:ext uri="{BB962C8B-B14F-4D97-AF65-F5344CB8AC3E}">
        <p14:creationId xmlns:p14="http://schemas.microsoft.com/office/powerpoint/2010/main" val="640306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1222375" y="715963"/>
            <a:ext cx="4705350" cy="3529012"/>
          </a:xfrm>
          <a:ln/>
        </p:spPr>
      </p:sp>
      <p:sp>
        <p:nvSpPr>
          <p:cNvPr id="50179" name="Rectangle 3"/>
          <p:cNvSpPr>
            <a:spLocks noGrp="1" noChangeArrowheads="1"/>
          </p:cNvSpPr>
          <p:nvPr>
            <p:ph type="body" idx="1"/>
          </p:nvPr>
        </p:nvSpPr>
        <p:spPr>
          <a:xfrm>
            <a:off x="954088" y="4487863"/>
            <a:ext cx="5241925" cy="4252912"/>
          </a:xfrm>
        </p:spPr>
        <p:txBody>
          <a:bodyPr/>
          <a:lstStyle/>
          <a:p>
            <a:endParaRPr lang="en-US"/>
          </a:p>
        </p:txBody>
      </p:sp>
    </p:spTree>
    <p:extLst>
      <p:ext uri="{BB962C8B-B14F-4D97-AF65-F5344CB8AC3E}">
        <p14:creationId xmlns:p14="http://schemas.microsoft.com/office/powerpoint/2010/main" val="22826576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3: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10" name="Google Shape;110;p3: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16" name="Google Shape;116;p4: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5: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22" name="Google Shape;122;p5: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7: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35" name="Google Shape;135;p7: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8: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45" name="Google Shape;145;p8: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9: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55" name="Google Shape;155;p9: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0: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65" name="Google Shape;165;p10: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947E51-D0B3-434A-B5C8-033851A213B6}" type="slidenum">
              <a:rPr lang="en-US" smtClean="0"/>
              <a:pPr/>
              <a:t>25</a:t>
            </a:fld>
            <a:endParaRPr lang="en-US"/>
          </a:p>
        </p:txBody>
      </p:sp>
    </p:spTree>
    <p:extLst>
      <p:ext uri="{BB962C8B-B14F-4D97-AF65-F5344CB8AC3E}">
        <p14:creationId xmlns:p14="http://schemas.microsoft.com/office/powerpoint/2010/main" val="34586648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1: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75" name="Google Shape;175;p11: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2: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85" name="Google Shape;185;p12: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3: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95" name="Google Shape;195;p13: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4:notes"/>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104</a:t>
            </a:fld>
            <a:endParaRPr sz="1200" b="0" i="0" u="none" strike="noStrike" cap="none">
              <a:solidFill>
                <a:schemeClr val="dk1"/>
              </a:solidFill>
              <a:latin typeface="Times New Roman"/>
              <a:ea typeface="Times New Roman"/>
              <a:cs typeface="Times New Roman"/>
              <a:sym typeface="Times New Roman"/>
            </a:endParaRPr>
          </a:p>
        </p:txBody>
      </p:sp>
      <p:sp>
        <p:nvSpPr>
          <p:cNvPr id="218" name="Google Shape;218;p1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9" name="Google Shape;219;p14: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5: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30" name="Google Shape;230;p15: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6: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39" name="Google Shape;239;p16: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7: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46" name="Google Shape;246;p17: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8: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56" name="Google Shape;256;p18: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9: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68" name="Google Shape;268;p19: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0: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80" name="Google Shape;280;p20: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0218112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21: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94" name="Google Shape;294;p21: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2: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01" name="Google Shape;301;p22: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23: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10" name="Google Shape;310;p23: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24: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21" name="Google Shape;321;p24: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25: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38" name="Google Shape;338;p25: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26: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60" name="Google Shape;360;p26: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27: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77" name="Google Shape;377;p27: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28: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88" name="Google Shape;388;p28: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A3E0D822-1A7D-4F3F-92AB-9182DD77B059}" type="slidenum">
              <a:rPr lang="en-US"/>
              <a:pPr/>
              <a:t>131</a:t>
            </a:fld>
            <a:endParaRPr lang="en-US"/>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endParaRPr lang="en-US">
              <a:latin typeface="Times New Roman" charset="0"/>
              <a:ea typeface="ＭＳ Ｐゴシック" charset="-128"/>
            </a:endParaRPr>
          </a:p>
        </p:txBody>
      </p:sp>
    </p:spTree>
    <p:extLst>
      <p:ext uri="{BB962C8B-B14F-4D97-AF65-F5344CB8AC3E}">
        <p14:creationId xmlns:p14="http://schemas.microsoft.com/office/powerpoint/2010/main" val="38380933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29: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416" name="Google Shape;416;p29: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0889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5489223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B04FE45E-D32A-4C71-A8F1-C4A7B8954999}" type="slidenum">
              <a:rPr lang="en-US"/>
              <a:pPr/>
              <a:t>133</a:t>
            </a:fld>
            <a:endParaRPr 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endParaRPr lang="en-US">
              <a:latin typeface="Times New Roman" charset="0"/>
              <a:ea typeface="ＭＳ Ｐゴシック"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30: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425" name="Google Shape;425;p30: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31: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435" name="Google Shape;435;p31: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32: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445" name="Google Shape;445;p32: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33: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458" name="Google Shape;458;p33: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34: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470" name="Google Shape;470;p34: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35: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486" name="Google Shape;486;p35: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36: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503" name="Google Shape;503;p36: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37: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515" name="Google Shape;515;p37: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38: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523" name="Google Shape;523;p38: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5764226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39: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529" name="Google Shape;529;p39: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40: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536" name="Google Shape;536;p40: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1.Encapsulation, 2. Abstraction</a:t>
            </a:r>
          </a:p>
        </p:txBody>
      </p:sp>
      <p:sp>
        <p:nvSpPr>
          <p:cNvPr id="4" name="Slide Number Placeholder 3"/>
          <p:cNvSpPr>
            <a:spLocks noGrp="1"/>
          </p:cNvSpPr>
          <p:nvPr>
            <p:ph type="sldNum" sz="quarter" idx="5"/>
          </p:nvPr>
        </p:nvSpPr>
        <p:spPr/>
        <p:txBody>
          <a:bodyPr/>
          <a:lstStyle/>
          <a:p>
            <a:fld id="{97947E51-D0B3-434A-B5C8-033851A213B6}" type="slidenum">
              <a:rPr lang="en-US" smtClean="0"/>
              <a:pPr/>
              <a:t>163</a:t>
            </a:fld>
            <a:endParaRPr lang="en-US"/>
          </a:p>
        </p:txBody>
      </p:sp>
    </p:spTree>
    <p:extLst>
      <p:ext uri="{BB962C8B-B14F-4D97-AF65-F5344CB8AC3E}">
        <p14:creationId xmlns:p14="http://schemas.microsoft.com/office/powerpoint/2010/main" val="42751442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3.Reduce, 4. Access specifiers</a:t>
            </a:r>
          </a:p>
        </p:txBody>
      </p:sp>
      <p:sp>
        <p:nvSpPr>
          <p:cNvPr id="4" name="Slide Number Placeholder 3"/>
          <p:cNvSpPr>
            <a:spLocks noGrp="1"/>
          </p:cNvSpPr>
          <p:nvPr>
            <p:ph type="sldNum" sz="quarter" idx="5"/>
          </p:nvPr>
        </p:nvSpPr>
        <p:spPr/>
        <p:txBody>
          <a:bodyPr/>
          <a:lstStyle/>
          <a:p>
            <a:fld id="{97947E51-D0B3-434A-B5C8-033851A213B6}" type="slidenum">
              <a:rPr lang="en-US" smtClean="0"/>
              <a:pPr/>
              <a:t>164</a:t>
            </a:fld>
            <a:endParaRPr lang="en-US"/>
          </a:p>
        </p:txBody>
      </p:sp>
    </p:spTree>
    <p:extLst>
      <p:ext uri="{BB962C8B-B14F-4D97-AF65-F5344CB8AC3E}">
        <p14:creationId xmlns:p14="http://schemas.microsoft.com/office/powerpoint/2010/main" val="31483667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5.Compilation error - </a:t>
            </a:r>
            <a:r>
              <a:rPr lang="en-US" dirty="0">
                <a:solidFill>
                  <a:srgbClr val="C00000"/>
                </a:solidFill>
              </a:rPr>
              <a:t>Private members of a class cannot be accessed directly. In the above program, the variable c is a private member of class ‘Test’ and can only be accessed through its methods.</a:t>
            </a:r>
            <a:endParaRPr lang="en-IN" dirty="0"/>
          </a:p>
        </p:txBody>
      </p:sp>
      <p:sp>
        <p:nvSpPr>
          <p:cNvPr id="4" name="Slide Number Placeholder 3"/>
          <p:cNvSpPr>
            <a:spLocks noGrp="1"/>
          </p:cNvSpPr>
          <p:nvPr>
            <p:ph type="sldNum" sz="quarter" idx="5"/>
          </p:nvPr>
        </p:nvSpPr>
        <p:spPr/>
        <p:txBody>
          <a:bodyPr/>
          <a:lstStyle/>
          <a:p>
            <a:fld id="{97947E51-D0B3-434A-B5C8-033851A213B6}" type="slidenum">
              <a:rPr lang="en-US" smtClean="0"/>
              <a:pPr/>
              <a:t>165</a:t>
            </a:fld>
            <a:endParaRPr lang="en-US"/>
          </a:p>
        </p:txBody>
      </p:sp>
    </p:spTree>
    <p:extLst>
      <p:ext uri="{BB962C8B-B14F-4D97-AF65-F5344CB8AC3E}">
        <p14:creationId xmlns:p14="http://schemas.microsoft.com/office/powerpoint/2010/main" val="25035048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6606DC6-0C4C-4E8D-A1BA-555405E4CAA7}" type="slidenum">
              <a:rPr lang="en-US" smtClean="0"/>
              <a:pPr/>
              <a:t>199</a:t>
            </a:fld>
            <a:endParaRPr lang="en-US"/>
          </a:p>
        </p:txBody>
      </p:sp>
    </p:spTree>
    <p:extLst>
      <p:ext uri="{BB962C8B-B14F-4D97-AF65-F5344CB8AC3E}">
        <p14:creationId xmlns:p14="http://schemas.microsoft.com/office/powerpoint/2010/main" val="4067451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451073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122771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a:p>
        </p:txBody>
      </p:sp>
    </p:spTree>
    <p:extLst>
      <p:ext uri="{BB962C8B-B14F-4D97-AF65-F5344CB8AC3E}">
        <p14:creationId xmlns:p14="http://schemas.microsoft.com/office/powerpoint/2010/main" val="171790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6606DC6-0C4C-4E8D-A1BA-555405E4CAA7}" type="slidenum">
              <a:rPr lang="en-US" smtClean="0"/>
              <a:pPr/>
              <a:t>41</a:t>
            </a:fld>
            <a:endParaRPr lang="en-US"/>
          </a:p>
        </p:txBody>
      </p:sp>
    </p:spTree>
    <p:extLst>
      <p:ext uri="{BB962C8B-B14F-4D97-AF65-F5344CB8AC3E}">
        <p14:creationId xmlns:p14="http://schemas.microsoft.com/office/powerpoint/2010/main" val="2013491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D9A76AB-2B63-45FF-BB36-05F817C29983}" type="datetime1">
              <a:rPr lang="en-US" smtClean="0"/>
              <a:t>9/5/2022</a:t>
            </a:fld>
            <a:endParaRPr lang="en-US"/>
          </a:p>
        </p:txBody>
      </p:sp>
      <p:sp>
        <p:nvSpPr>
          <p:cNvPr id="5" name="Footer Placeholder 4"/>
          <p:cNvSpPr>
            <a:spLocks noGrp="1"/>
          </p:cNvSpPr>
          <p:nvPr>
            <p:ph type="ftr" sz="quarter" idx="11"/>
          </p:nvPr>
        </p:nvSpPr>
        <p:spPr/>
        <p:txBody>
          <a:bodyPr/>
          <a:lstStyle/>
          <a:p>
            <a:r>
              <a:rPr lang="en-US"/>
              <a:t>C ,C++ and UML Basics</a:t>
            </a:r>
          </a:p>
        </p:txBody>
      </p:sp>
      <p:sp>
        <p:nvSpPr>
          <p:cNvPr id="6" name="Slide Number Placeholder 5"/>
          <p:cNvSpPr>
            <a:spLocks noGrp="1"/>
          </p:cNvSpPr>
          <p:nvPr>
            <p:ph type="sldNum" sz="quarter" idx="12"/>
          </p:nvPr>
        </p:nvSpPr>
        <p:spPr/>
        <p:txBody>
          <a:bodyPr/>
          <a:lstStyle/>
          <a:p>
            <a:fld id="{A1A6BA4E-CDAE-4DEF-A7CA-99055C502B8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324A15-09D0-463E-BDE7-F2D873AE3A43}" type="datetime1">
              <a:rPr lang="en-US" smtClean="0"/>
              <a:t>9/5/2022</a:t>
            </a:fld>
            <a:endParaRPr lang="en-US"/>
          </a:p>
        </p:txBody>
      </p:sp>
      <p:sp>
        <p:nvSpPr>
          <p:cNvPr id="5" name="Footer Placeholder 4"/>
          <p:cNvSpPr>
            <a:spLocks noGrp="1"/>
          </p:cNvSpPr>
          <p:nvPr>
            <p:ph type="ftr" sz="quarter" idx="11"/>
          </p:nvPr>
        </p:nvSpPr>
        <p:spPr/>
        <p:txBody>
          <a:bodyPr/>
          <a:lstStyle/>
          <a:p>
            <a:r>
              <a:rPr lang="en-US"/>
              <a:t>C ,C++ and UML Basics</a:t>
            </a:r>
          </a:p>
        </p:txBody>
      </p:sp>
      <p:sp>
        <p:nvSpPr>
          <p:cNvPr id="6" name="Slide Number Placeholder 5"/>
          <p:cNvSpPr>
            <a:spLocks noGrp="1"/>
          </p:cNvSpPr>
          <p:nvPr>
            <p:ph type="sldNum" sz="quarter" idx="12"/>
          </p:nvPr>
        </p:nvSpPr>
        <p:spPr/>
        <p:txBody>
          <a:bodyPr/>
          <a:lstStyle/>
          <a:p>
            <a:fld id="{A1A6BA4E-CDAE-4DEF-A7CA-99055C502B8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D7EE9FF-42E0-4768-90DD-F2AA6A91414B}" type="datetime1">
              <a:rPr lang="en-US" smtClean="0"/>
              <a:t>9/5/2022</a:t>
            </a:fld>
            <a:endParaRPr lang="en-US"/>
          </a:p>
        </p:txBody>
      </p:sp>
      <p:sp>
        <p:nvSpPr>
          <p:cNvPr id="5" name="Footer Placeholder 4"/>
          <p:cNvSpPr>
            <a:spLocks noGrp="1"/>
          </p:cNvSpPr>
          <p:nvPr>
            <p:ph type="ftr" sz="quarter" idx="11"/>
          </p:nvPr>
        </p:nvSpPr>
        <p:spPr/>
        <p:txBody>
          <a:bodyPr/>
          <a:lstStyle/>
          <a:p>
            <a:r>
              <a:rPr lang="en-US"/>
              <a:t>C ,C++ and UML Basics</a:t>
            </a:r>
          </a:p>
        </p:txBody>
      </p:sp>
      <p:sp>
        <p:nvSpPr>
          <p:cNvPr id="6" name="Slide Number Placeholder 5"/>
          <p:cNvSpPr>
            <a:spLocks noGrp="1"/>
          </p:cNvSpPr>
          <p:nvPr>
            <p:ph type="sldNum" sz="quarter" idx="12"/>
          </p:nvPr>
        </p:nvSpPr>
        <p:spPr/>
        <p:txBody>
          <a:bodyPr/>
          <a:lstStyle/>
          <a:p>
            <a:fld id="{A1A6BA4E-CDAE-4DEF-A7CA-99055C502B84}"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68370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848600" cy="533400"/>
          </a:xfrm>
        </p:spPr>
        <p:txBody>
          <a:bodyPr/>
          <a:lstStyle/>
          <a:p>
            <a:r>
              <a:rPr lang="en-US"/>
              <a:t>Click to edit Master title style</a:t>
            </a:r>
          </a:p>
        </p:txBody>
      </p:sp>
      <p:sp>
        <p:nvSpPr>
          <p:cNvPr id="3" name="Content Placeholder 2"/>
          <p:cNvSpPr>
            <a:spLocks noGrp="1"/>
          </p:cNvSpPr>
          <p:nvPr>
            <p:ph sz="half" idx="1"/>
          </p:nvPr>
        </p:nvSpPr>
        <p:spPr>
          <a:xfrm>
            <a:off x="685800" y="1066800"/>
            <a:ext cx="3848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686300" y="1066800"/>
            <a:ext cx="3848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a:xfrm>
            <a:off x="2362200" y="6400800"/>
            <a:ext cx="4038600" cy="457200"/>
          </a:xfrm>
          <a:prstGeom prst="rect">
            <a:avLst/>
          </a:prstGeom>
        </p:spPr>
        <p:txBody>
          <a:bodyPr/>
          <a:lstStyle>
            <a:lvl1pPr eaLnBrk="0" hangingPunct="0">
              <a:defRPr>
                <a:latin typeface="Times New Roman" charset="0"/>
                <a:cs typeface="+mn-cs"/>
              </a:defRPr>
            </a:lvl1pPr>
          </a:lstStyle>
          <a:p>
            <a:pPr>
              <a:defRPr/>
            </a:pPr>
            <a:r>
              <a:rPr lang="en-US" altLang="en-US"/>
              <a:t>C ,C++ and UML Basics</a:t>
            </a:r>
            <a:endParaRPr lang="en-US" altLang="en-US" dirty="0"/>
          </a:p>
        </p:txBody>
      </p:sp>
    </p:spTree>
    <p:extLst>
      <p:ext uri="{BB962C8B-B14F-4D97-AF65-F5344CB8AC3E}">
        <p14:creationId xmlns:p14="http://schemas.microsoft.com/office/powerpoint/2010/main" val="39730413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C1C17B-0FF4-4F16-A45C-D684EAA19110}" type="datetimeFigureOut">
              <a:rPr lang="en-US" smtClean="0"/>
              <a:pPr/>
              <a:t>9/5/2022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12C5AA-2BD8-4847-A22D-CFC4035D0835}" type="slidenum">
              <a:rPr lang="en-US" smtClean="0"/>
              <a:pPr/>
              <a:t>‹#›</a:t>
            </a:fld>
            <a:endParaRPr lang="en-US"/>
          </a:p>
        </p:txBody>
      </p:sp>
    </p:spTree>
    <p:extLst>
      <p:ext uri="{BB962C8B-B14F-4D97-AF65-F5344CB8AC3E}">
        <p14:creationId xmlns:p14="http://schemas.microsoft.com/office/powerpoint/2010/main" val="2433224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BAF823-AB0D-4779-8076-1BE6FF99770E}" type="datetime1">
              <a:rPr lang="en-US" smtClean="0"/>
              <a:t>9/5/2022</a:t>
            </a:fld>
            <a:endParaRPr lang="en-US"/>
          </a:p>
        </p:txBody>
      </p:sp>
      <p:sp>
        <p:nvSpPr>
          <p:cNvPr id="5" name="Footer Placeholder 4"/>
          <p:cNvSpPr>
            <a:spLocks noGrp="1"/>
          </p:cNvSpPr>
          <p:nvPr>
            <p:ph type="ftr" sz="quarter" idx="11"/>
          </p:nvPr>
        </p:nvSpPr>
        <p:spPr/>
        <p:txBody>
          <a:bodyPr/>
          <a:lstStyle/>
          <a:p>
            <a:r>
              <a:rPr lang="en-US"/>
              <a:t>C ,C++ and UML Basics</a:t>
            </a:r>
          </a:p>
        </p:txBody>
      </p:sp>
      <p:sp>
        <p:nvSpPr>
          <p:cNvPr id="6" name="Slide Number Placeholder 5"/>
          <p:cNvSpPr>
            <a:spLocks noGrp="1"/>
          </p:cNvSpPr>
          <p:nvPr>
            <p:ph type="sldNum" sz="quarter" idx="12"/>
          </p:nvPr>
        </p:nvSpPr>
        <p:spPr/>
        <p:txBody>
          <a:bodyPr/>
          <a:lstStyle/>
          <a:p>
            <a:fld id="{A1A6BA4E-CDAE-4DEF-A7CA-99055C502B8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B68ABE-CCAC-4D4A-9A8C-D64486949E6C}" type="datetime1">
              <a:rPr lang="en-US" smtClean="0"/>
              <a:t>9/5/2022</a:t>
            </a:fld>
            <a:endParaRPr lang="en-US"/>
          </a:p>
        </p:txBody>
      </p:sp>
      <p:sp>
        <p:nvSpPr>
          <p:cNvPr id="5" name="Footer Placeholder 4"/>
          <p:cNvSpPr>
            <a:spLocks noGrp="1"/>
          </p:cNvSpPr>
          <p:nvPr>
            <p:ph type="ftr" sz="quarter" idx="11"/>
          </p:nvPr>
        </p:nvSpPr>
        <p:spPr/>
        <p:txBody>
          <a:bodyPr/>
          <a:lstStyle/>
          <a:p>
            <a:r>
              <a:rPr lang="en-US"/>
              <a:t>C ,C++ and UML Basics</a:t>
            </a:r>
          </a:p>
        </p:txBody>
      </p:sp>
      <p:sp>
        <p:nvSpPr>
          <p:cNvPr id="6" name="Slide Number Placeholder 5"/>
          <p:cNvSpPr>
            <a:spLocks noGrp="1"/>
          </p:cNvSpPr>
          <p:nvPr>
            <p:ph type="sldNum" sz="quarter" idx="12"/>
          </p:nvPr>
        </p:nvSpPr>
        <p:spPr/>
        <p:txBody>
          <a:bodyPr/>
          <a:lstStyle/>
          <a:p>
            <a:fld id="{A1A6BA4E-CDAE-4DEF-A7CA-99055C502B8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BAF24FE-9A6C-447A-B674-2B051A269A26}" type="datetime1">
              <a:rPr lang="en-US" smtClean="0"/>
              <a:t>9/5/2022</a:t>
            </a:fld>
            <a:endParaRPr lang="en-US"/>
          </a:p>
        </p:txBody>
      </p:sp>
      <p:sp>
        <p:nvSpPr>
          <p:cNvPr id="6" name="Footer Placeholder 5"/>
          <p:cNvSpPr>
            <a:spLocks noGrp="1"/>
          </p:cNvSpPr>
          <p:nvPr>
            <p:ph type="ftr" sz="quarter" idx="11"/>
          </p:nvPr>
        </p:nvSpPr>
        <p:spPr/>
        <p:txBody>
          <a:bodyPr/>
          <a:lstStyle/>
          <a:p>
            <a:r>
              <a:rPr lang="en-US"/>
              <a:t>C ,C++ and UML Basics</a:t>
            </a:r>
          </a:p>
        </p:txBody>
      </p:sp>
      <p:sp>
        <p:nvSpPr>
          <p:cNvPr id="7" name="Slide Number Placeholder 6"/>
          <p:cNvSpPr>
            <a:spLocks noGrp="1"/>
          </p:cNvSpPr>
          <p:nvPr>
            <p:ph type="sldNum" sz="quarter" idx="12"/>
          </p:nvPr>
        </p:nvSpPr>
        <p:spPr/>
        <p:txBody>
          <a:bodyPr/>
          <a:lstStyle/>
          <a:p>
            <a:fld id="{A1A6BA4E-CDAE-4DEF-A7CA-99055C502B8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C3482DB-34C8-4950-92AB-601B33B4E2C3}" type="datetime1">
              <a:rPr lang="en-US" smtClean="0"/>
              <a:t>9/5/2022</a:t>
            </a:fld>
            <a:endParaRPr lang="en-US"/>
          </a:p>
        </p:txBody>
      </p:sp>
      <p:sp>
        <p:nvSpPr>
          <p:cNvPr id="8" name="Footer Placeholder 7"/>
          <p:cNvSpPr>
            <a:spLocks noGrp="1"/>
          </p:cNvSpPr>
          <p:nvPr>
            <p:ph type="ftr" sz="quarter" idx="11"/>
          </p:nvPr>
        </p:nvSpPr>
        <p:spPr/>
        <p:txBody>
          <a:bodyPr/>
          <a:lstStyle/>
          <a:p>
            <a:r>
              <a:rPr lang="en-US"/>
              <a:t>C ,C++ and UML Basics</a:t>
            </a:r>
          </a:p>
        </p:txBody>
      </p:sp>
      <p:sp>
        <p:nvSpPr>
          <p:cNvPr id="9" name="Slide Number Placeholder 8"/>
          <p:cNvSpPr>
            <a:spLocks noGrp="1"/>
          </p:cNvSpPr>
          <p:nvPr>
            <p:ph type="sldNum" sz="quarter" idx="12"/>
          </p:nvPr>
        </p:nvSpPr>
        <p:spPr/>
        <p:txBody>
          <a:bodyPr/>
          <a:lstStyle/>
          <a:p>
            <a:fld id="{A1A6BA4E-CDAE-4DEF-A7CA-99055C502B8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F464435-C965-407B-8BC0-037EA0D3B2B7}" type="datetime1">
              <a:rPr lang="en-US" smtClean="0"/>
              <a:t>9/5/2022</a:t>
            </a:fld>
            <a:endParaRPr lang="en-US"/>
          </a:p>
        </p:txBody>
      </p:sp>
      <p:sp>
        <p:nvSpPr>
          <p:cNvPr id="4" name="Footer Placeholder 3"/>
          <p:cNvSpPr>
            <a:spLocks noGrp="1"/>
          </p:cNvSpPr>
          <p:nvPr>
            <p:ph type="ftr" sz="quarter" idx="11"/>
          </p:nvPr>
        </p:nvSpPr>
        <p:spPr/>
        <p:txBody>
          <a:bodyPr/>
          <a:lstStyle/>
          <a:p>
            <a:r>
              <a:rPr lang="en-US"/>
              <a:t>C ,C++ and UML Basics</a:t>
            </a:r>
          </a:p>
        </p:txBody>
      </p:sp>
      <p:sp>
        <p:nvSpPr>
          <p:cNvPr id="5" name="Slide Number Placeholder 4"/>
          <p:cNvSpPr>
            <a:spLocks noGrp="1"/>
          </p:cNvSpPr>
          <p:nvPr>
            <p:ph type="sldNum" sz="quarter" idx="12"/>
          </p:nvPr>
        </p:nvSpPr>
        <p:spPr/>
        <p:txBody>
          <a:bodyPr/>
          <a:lstStyle/>
          <a:p>
            <a:fld id="{A1A6BA4E-CDAE-4DEF-A7CA-99055C502B8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CEDE69-1CB0-4A1A-AC1F-8B57074B227E}" type="datetime1">
              <a:rPr lang="en-US" smtClean="0"/>
              <a:t>9/5/2022</a:t>
            </a:fld>
            <a:endParaRPr lang="en-US"/>
          </a:p>
        </p:txBody>
      </p:sp>
      <p:sp>
        <p:nvSpPr>
          <p:cNvPr id="3" name="Footer Placeholder 2"/>
          <p:cNvSpPr>
            <a:spLocks noGrp="1"/>
          </p:cNvSpPr>
          <p:nvPr>
            <p:ph type="ftr" sz="quarter" idx="11"/>
          </p:nvPr>
        </p:nvSpPr>
        <p:spPr/>
        <p:txBody>
          <a:bodyPr/>
          <a:lstStyle/>
          <a:p>
            <a:r>
              <a:rPr lang="en-US"/>
              <a:t>C ,C++ and UML Basics</a:t>
            </a:r>
          </a:p>
        </p:txBody>
      </p:sp>
      <p:sp>
        <p:nvSpPr>
          <p:cNvPr id="4" name="Slide Number Placeholder 3"/>
          <p:cNvSpPr>
            <a:spLocks noGrp="1"/>
          </p:cNvSpPr>
          <p:nvPr>
            <p:ph type="sldNum" sz="quarter" idx="12"/>
          </p:nvPr>
        </p:nvSpPr>
        <p:spPr/>
        <p:txBody>
          <a:bodyPr/>
          <a:lstStyle/>
          <a:p>
            <a:fld id="{A1A6BA4E-CDAE-4DEF-A7CA-99055C502B84}" type="slidenum">
              <a:rPr lang="en-US" smtClean="0"/>
              <a:pPr/>
              <a:t>‹#›</a:t>
            </a:fld>
            <a:endParaRPr lang="en-US"/>
          </a:p>
        </p:txBody>
      </p:sp>
      <p:sp>
        <p:nvSpPr>
          <p:cNvPr id="5" name="Rectangle 4"/>
          <p:cNvSpPr/>
          <p:nvPr userDrawn="1"/>
        </p:nvSpPr>
        <p:spPr>
          <a:xfrm>
            <a:off x="0" y="609600"/>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userDrawn="1"/>
        </p:nvSpPr>
        <p:spPr>
          <a:xfrm>
            <a:off x="0" y="731520"/>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7" name="Picture 6" descr="pngfind.com-kingpin-png-4152286 (1).png"/>
          <p:cNvPicPr>
            <a:picLocks noChangeAspect="1"/>
          </p:cNvPicPr>
          <p:nvPr userDrawn="1"/>
        </p:nvPicPr>
        <p:blipFill>
          <a:blip r:embed="rId2" cstate="print"/>
          <a:stretch>
            <a:fillRect/>
          </a:stretch>
        </p:blipFill>
        <p:spPr>
          <a:xfrm>
            <a:off x="4953000" y="457200"/>
            <a:ext cx="1219200" cy="5334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0C7B0F2-E647-41A0-82ED-2506E18EABAB}" type="datetime1">
              <a:rPr lang="en-US" smtClean="0"/>
              <a:t>9/5/2022</a:t>
            </a:fld>
            <a:endParaRPr lang="en-US"/>
          </a:p>
        </p:txBody>
      </p:sp>
      <p:sp>
        <p:nvSpPr>
          <p:cNvPr id="6" name="Footer Placeholder 5"/>
          <p:cNvSpPr>
            <a:spLocks noGrp="1"/>
          </p:cNvSpPr>
          <p:nvPr>
            <p:ph type="ftr" sz="quarter" idx="11"/>
          </p:nvPr>
        </p:nvSpPr>
        <p:spPr/>
        <p:txBody>
          <a:bodyPr/>
          <a:lstStyle/>
          <a:p>
            <a:r>
              <a:rPr lang="en-US"/>
              <a:t>C ,C++ and UML Basics</a:t>
            </a:r>
          </a:p>
        </p:txBody>
      </p:sp>
      <p:sp>
        <p:nvSpPr>
          <p:cNvPr id="7" name="Slide Number Placeholder 6"/>
          <p:cNvSpPr>
            <a:spLocks noGrp="1"/>
          </p:cNvSpPr>
          <p:nvPr>
            <p:ph type="sldNum" sz="quarter" idx="12"/>
          </p:nvPr>
        </p:nvSpPr>
        <p:spPr/>
        <p:txBody>
          <a:bodyPr/>
          <a:lstStyle/>
          <a:p>
            <a:fld id="{A1A6BA4E-CDAE-4DEF-A7CA-99055C502B8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B8F69A-FBB5-43E1-96C6-90E3C38B0528}" type="datetime1">
              <a:rPr lang="en-US" smtClean="0"/>
              <a:t>9/5/2022</a:t>
            </a:fld>
            <a:endParaRPr lang="en-US"/>
          </a:p>
        </p:txBody>
      </p:sp>
      <p:sp>
        <p:nvSpPr>
          <p:cNvPr id="6" name="Footer Placeholder 5"/>
          <p:cNvSpPr>
            <a:spLocks noGrp="1"/>
          </p:cNvSpPr>
          <p:nvPr>
            <p:ph type="ftr" sz="quarter" idx="11"/>
          </p:nvPr>
        </p:nvSpPr>
        <p:spPr/>
        <p:txBody>
          <a:bodyPr/>
          <a:lstStyle/>
          <a:p>
            <a:r>
              <a:rPr lang="en-US"/>
              <a:t>C ,C++ and UML Basics</a:t>
            </a:r>
          </a:p>
        </p:txBody>
      </p:sp>
      <p:sp>
        <p:nvSpPr>
          <p:cNvPr id="7" name="Slide Number Placeholder 6"/>
          <p:cNvSpPr>
            <a:spLocks noGrp="1"/>
          </p:cNvSpPr>
          <p:nvPr>
            <p:ph type="sldNum" sz="quarter" idx="12"/>
          </p:nvPr>
        </p:nvSpPr>
        <p:spPr/>
        <p:txBody>
          <a:bodyPr/>
          <a:lstStyle/>
          <a:p>
            <a:fld id="{A1A6BA4E-CDAE-4DEF-A7CA-99055C502B8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750B3C-AFEF-4816-BFEC-5DA35CB8BDFB}" type="datetime1">
              <a:rPr lang="en-US" smtClean="0"/>
              <a:t>9/5/2022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 ,C++ and UML Basics</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A6BA4E-CDAE-4DEF-A7CA-99055C502B8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31.png"/><Relationship Id="rId4" Type="http://schemas.openxmlformats.org/officeDocument/2006/relationships/image" Target="../media/image30.png"/></Relationships>
</file>

<file path=ppt/slides/_rels/slide10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09.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1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43.png"/><Relationship Id="rId4" Type="http://schemas.openxmlformats.org/officeDocument/2006/relationships/image" Target="../media/image42.png"/></Relationships>
</file>

<file path=ppt/slides/_rels/slide1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46.png"/><Relationship Id="rId4" Type="http://schemas.openxmlformats.org/officeDocument/2006/relationships/image" Target="../media/image45.png"/></Relationships>
</file>

<file path=ppt/slides/_rels/slide12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7.png"/><Relationship Id="rId7"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1.png"/><Relationship Id="rId5" Type="http://schemas.openxmlformats.org/officeDocument/2006/relationships/image" Target="../media/image49.png"/><Relationship Id="rId10" Type="http://schemas.openxmlformats.org/officeDocument/2006/relationships/image" Target="../media/image51.png"/><Relationship Id="rId4" Type="http://schemas.openxmlformats.org/officeDocument/2006/relationships/image" Target="../media/image48.png"/><Relationship Id="rId9" Type="http://schemas.openxmlformats.org/officeDocument/2006/relationships/image" Target="../media/image50.png"/></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6.png"/><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8.png"/><Relationship Id="rId1" Type="http://schemas.openxmlformats.org/officeDocument/2006/relationships/slideLayout" Target="../slideLayouts/slideLayout14.xml"/></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65.png"/></Relationships>
</file>

<file path=ppt/slides/_rels/slide1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1/"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4.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7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4.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7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4.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17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1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hyperlink" Target="https://beginnersbook.com/2017/08/cpp-variables/" TargetMode="Externa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
          <p:cNvSpPr txBox="1">
            <a:spLocks noGrp="1"/>
          </p:cNvSpPr>
          <p:nvPr>
            <p:ph type="ctrTitle"/>
          </p:nvPr>
        </p:nvSpPr>
        <p:spPr>
          <a:xfrm>
            <a:off x="1143000" y="1903267"/>
            <a:ext cx="6858000" cy="1191599"/>
          </a:xfrm>
          <a:prstGeom prst="rect">
            <a:avLst/>
          </a:prstGeom>
          <a:noFill/>
          <a:ln>
            <a:noFill/>
          </a:ln>
        </p:spPr>
        <p:txBody>
          <a:bodyPr spcFirstLastPara="1" vert="horz" wrap="square" lIns="68569" tIns="34275" rIns="68569" bIns="34275" rtlCol="0" anchor="b" anchorCtr="0">
            <a:normAutofit fontScale="90000"/>
          </a:bodyPr>
          <a:lstStyle/>
          <a:p>
            <a:pPr>
              <a:lnSpc>
                <a:spcPct val="90000"/>
              </a:lnSpc>
              <a:spcBef>
                <a:spcPts val="0"/>
              </a:spcBef>
              <a:buClr>
                <a:srgbClr val="FF0000"/>
              </a:buClr>
              <a:buSzPts val="6000"/>
            </a:pPr>
            <a:r>
              <a:rPr lang="en-US" b="1" dirty="0">
                <a:solidFill>
                  <a:srgbClr val="FF0000"/>
                </a:solidFill>
                <a:latin typeface="Times New Roman" panose="02020603050405020304" pitchFamily="18" charset="0"/>
                <a:cs typeface="Times New Roman" panose="02020603050405020304" pitchFamily="18" charset="0"/>
              </a:rPr>
              <a:t>18CSC202J</a:t>
            </a:r>
            <a:br>
              <a:rPr lang="en-US" dirty="0">
                <a:latin typeface="Times New Roman" panose="02020603050405020304" pitchFamily="18" charset="0"/>
                <a:cs typeface="Times New Roman" panose="02020603050405020304" pitchFamily="18" charset="0"/>
              </a:rPr>
            </a:br>
            <a:r>
              <a:rPr lang="en-US" sz="3000" b="1" dirty="0">
                <a:solidFill>
                  <a:srgbClr val="0000FF"/>
                </a:solidFill>
                <a:latin typeface="Times New Roman" panose="02020603050405020304" pitchFamily="18" charset="0"/>
                <a:cs typeface="Times New Roman" panose="02020603050405020304" pitchFamily="18" charset="0"/>
              </a:rPr>
              <a:t>Object Oriented Design and Programming</a:t>
            </a:r>
            <a:br>
              <a:rPr lang="en-US" sz="3000" b="1" dirty="0">
                <a:solidFill>
                  <a:srgbClr val="0000FF"/>
                </a:solidFill>
                <a:latin typeface="Times New Roman" panose="02020603050405020304" pitchFamily="18" charset="0"/>
                <a:cs typeface="Times New Roman" panose="02020603050405020304" pitchFamily="18" charset="0"/>
              </a:rPr>
            </a:br>
            <a:br>
              <a:rPr lang="en-US" sz="3000" b="1" dirty="0">
                <a:solidFill>
                  <a:srgbClr val="0000FF"/>
                </a:solidFill>
                <a:latin typeface="Times New Roman" panose="02020603050405020304" pitchFamily="18" charset="0"/>
                <a:cs typeface="Times New Roman" panose="02020603050405020304" pitchFamily="18" charset="0"/>
              </a:rPr>
            </a:br>
            <a:r>
              <a:rPr lang="en-US" sz="3000" b="1" dirty="0">
                <a:solidFill>
                  <a:srgbClr val="0000FF"/>
                </a:solidFill>
                <a:latin typeface="Times New Roman" panose="02020603050405020304" pitchFamily="18" charset="0"/>
                <a:cs typeface="Times New Roman" panose="02020603050405020304" pitchFamily="18" charset="0"/>
              </a:rPr>
              <a:t>UNIT-1</a:t>
            </a:r>
            <a:endParaRPr b="1" dirty="0">
              <a:solidFill>
                <a:srgbClr val="0000FF"/>
              </a:solidFill>
              <a:latin typeface="Times New Roman" panose="02020603050405020304" pitchFamily="18" charset="0"/>
              <a:cs typeface="Times New Roman" panose="02020603050405020304" pitchFamily="18" charset="0"/>
            </a:endParaRPr>
          </a:p>
        </p:txBody>
      </p:sp>
      <p:pic>
        <p:nvPicPr>
          <p:cNvPr id="95" name="Google Shape;95;p1" descr="pngfind.com-kingpin-png-4152286 (1).png"/>
          <p:cNvPicPr preferRelativeResize="0"/>
          <p:nvPr/>
        </p:nvPicPr>
        <p:blipFill rotWithShape="1">
          <a:blip r:embed="rId3">
            <a:alphaModFix/>
          </a:blip>
          <a:srcRect/>
          <a:stretch/>
        </p:blipFill>
        <p:spPr>
          <a:xfrm>
            <a:off x="6777597" y="967978"/>
            <a:ext cx="2137804" cy="935289"/>
          </a:xfrm>
          <a:prstGeom prst="rect">
            <a:avLst/>
          </a:prstGeom>
          <a:noFill/>
          <a:ln>
            <a:noFill/>
          </a:ln>
        </p:spPr>
      </p:pic>
      <p:sp>
        <p:nvSpPr>
          <p:cNvPr id="2" name="Date Placeholder 1"/>
          <p:cNvSpPr>
            <a:spLocks noGrp="1"/>
          </p:cNvSpPr>
          <p:nvPr>
            <p:ph type="dt" idx="10"/>
          </p:nvPr>
        </p:nvSpPr>
        <p:spPr/>
        <p:txBody>
          <a:bodyPr/>
          <a:lstStyle/>
          <a:p>
            <a:fld id="{D4252F0E-4E55-4C03-90B4-50FF63B40E2D}" type="datetime1">
              <a:rPr lang="en-US" smtClean="0"/>
              <a:t>9/5/2022</a:t>
            </a:fld>
            <a:endParaRPr lang="en-US"/>
          </a:p>
        </p:txBody>
      </p:sp>
      <p:sp>
        <p:nvSpPr>
          <p:cNvPr id="6" name="Slide Number Placeholder 5"/>
          <p:cNvSpPr>
            <a:spLocks noGrp="1"/>
          </p:cNvSpPr>
          <p:nvPr>
            <p:ph type="sldNum" idx="12"/>
          </p:nvPr>
        </p:nvSpPr>
        <p:spPr/>
        <p:txBody>
          <a:bodyPr/>
          <a:lstStyle/>
          <a:p>
            <a:fld id="{00000000-1234-1234-1234-123412341234}" type="slidenum">
              <a:rPr lang="en-US" smtClean="0"/>
              <a:pPr/>
              <a:t>1</a:t>
            </a:fld>
            <a:endParaRPr lang="en-US"/>
          </a:p>
        </p:txBody>
      </p:sp>
      <p:sp>
        <p:nvSpPr>
          <p:cNvPr id="4" name="Subtitle 3">
            <a:extLst>
              <a:ext uri="{FF2B5EF4-FFF2-40B4-BE49-F238E27FC236}">
                <a16:creationId xmlns:a16="http://schemas.microsoft.com/office/drawing/2014/main" id="{492A5AD9-8469-0426-A1DF-98C120A2AA54}"/>
              </a:ext>
            </a:extLst>
          </p:cNvPr>
          <p:cNvSpPr>
            <a:spLocks noGrp="1"/>
          </p:cNvSpPr>
          <p:nvPr>
            <p:ph type="subTitle" idx="1"/>
          </p:nvPr>
        </p:nvSpPr>
        <p:spPr/>
        <p:txBody>
          <a:bodyPr/>
          <a:lstStyle/>
          <a:p>
            <a:r>
              <a:rPr lang="en-US" b="1" dirty="0">
                <a:solidFill>
                  <a:schemeClr val="tx1"/>
                </a:solidFill>
                <a:latin typeface="Times New Roman" panose="02020603050405020304" pitchFamily="18" charset="0"/>
                <a:cs typeface="Times New Roman" panose="02020603050405020304" pitchFamily="18" charset="0"/>
              </a:rPr>
              <a:t>Prepared by</a:t>
            </a:r>
          </a:p>
          <a:p>
            <a:r>
              <a:rPr lang="en-US" b="1" dirty="0">
                <a:solidFill>
                  <a:schemeClr val="tx1"/>
                </a:solidFill>
                <a:latin typeface="Times New Roman" panose="02020603050405020304" pitchFamily="18" charset="0"/>
                <a:cs typeface="Times New Roman" panose="02020603050405020304" pitchFamily="18" charset="0"/>
              </a:rPr>
              <a:t> CINTEL Team</a:t>
            </a:r>
            <a:endParaRPr lang="en-IN"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21728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60420" y="-7513"/>
            <a:ext cx="8229600" cy="6858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Times New Roman" panose="02020603050405020304" pitchFamily="18" charset="0"/>
                <a:cs typeface="Times New Roman" panose="02020603050405020304" pitchFamily="18" charset="0"/>
              </a:rPr>
              <a:t>Object-Oriented Concept</a:t>
            </a:r>
            <a:endParaRPr lang="th-TH" sz="3600" b="1" dirty="0">
              <a:latin typeface="Times New Roman" panose="02020603050405020304" pitchFamily="18" charset="0"/>
            </a:endParaRPr>
          </a:p>
        </p:txBody>
      </p:sp>
      <p:sp>
        <p:nvSpPr>
          <p:cNvPr id="3" name="Rectangle 3"/>
          <p:cNvSpPr txBox="1">
            <a:spLocks noChangeArrowheads="1"/>
          </p:cNvSpPr>
          <p:nvPr/>
        </p:nvSpPr>
        <p:spPr>
          <a:xfrm>
            <a:off x="609600" y="5029200"/>
            <a:ext cx="8229600" cy="12192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2400" dirty="0">
                <a:latin typeface="Times New Roman" panose="02020603050405020304" pitchFamily="18" charset="0"/>
                <a:cs typeface="Times New Roman" panose="02020603050405020304" pitchFamily="18" charset="0"/>
              </a:rPr>
              <a:t>Objects of the program interact by sending messages to each other, hence it increases the data security (data can be accessed only through its instances)</a:t>
            </a:r>
            <a:endParaRPr lang="th-TH" sz="2400" dirty="0">
              <a:latin typeface="Times New Roman" panose="02020603050405020304" pitchFamily="18" charset="0"/>
            </a:endParaRPr>
          </a:p>
        </p:txBody>
      </p:sp>
      <p:pic>
        <p:nvPicPr>
          <p:cNvPr id="4" name="Picture 4" descr="img6"/>
          <p:cNvPicPr>
            <a:picLocks noChangeAspect="1" noChangeArrowheads="1"/>
          </p:cNvPicPr>
          <p:nvPr/>
        </p:nvPicPr>
        <p:blipFill>
          <a:blip r:embed="rId2" cstate="print"/>
          <a:srcRect/>
          <a:stretch>
            <a:fillRect/>
          </a:stretch>
        </p:blipFill>
        <p:spPr bwMode="auto">
          <a:xfrm>
            <a:off x="2057400" y="1219200"/>
            <a:ext cx="4048406" cy="3581399"/>
          </a:xfrm>
          <a:prstGeom prst="rect">
            <a:avLst/>
          </a:prstGeom>
          <a:noFill/>
        </p:spPr>
      </p:pic>
      <p:sp>
        <p:nvSpPr>
          <p:cNvPr id="5" name="Date Placeholder 4">
            <a:extLst>
              <a:ext uri="{FF2B5EF4-FFF2-40B4-BE49-F238E27FC236}">
                <a16:creationId xmlns:a16="http://schemas.microsoft.com/office/drawing/2014/main" id="{6378CB15-A41C-9875-82CC-90A3A7BE2625}"/>
              </a:ext>
            </a:extLst>
          </p:cNvPr>
          <p:cNvSpPr>
            <a:spLocks noGrp="1"/>
          </p:cNvSpPr>
          <p:nvPr>
            <p:ph type="dt" sz="half" idx="10"/>
          </p:nvPr>
        </p:nvSpPr>
        <p:spPr/>
        <p:txBody>
          <a:bodyPr/>
          <a:lstStyle/>
          <a:p>
            <a:fld id="{E10B751F-CA98-4A33-8ED0-4F13A2B6BDE8}" type="datetime1">
              <a:rPr lang="en-US" smtClean="0"/>
              <a:t>9/5/2022</a:t>
            </a:fld>
            <a:endParaRPr lang="en-US"/>
          </a:p>
        </p:txBody>
      </p:sp>
      <p:sp>
        <p:nvSpPr>
          <p:cNvPr id="6" name="Footer Placeholder 5">
            <a:extLst>
              <a:ext uri="{FF2B5EF4-FFF2-40B4-BE49-F238E27FC236}">
                <a16:creationId xmlns:a16="http://schemas.microsoft.com/office/drawing/2014/main" id="{B320A2D3-B86C-4EC8-80DB-4AA4C4F1B423}"/>
              </a:ext>
            </a:extLst>
          </p:cNvPr>
          <p:cNvSpPr>
            <a:spLocks noGrp="1"/>
          </p:cNvSpPr>
          <p:nvPr>
            <p:ph type="ftr" sz="quarter" idx="11"/>
          </p:nvPr>
        </p:nvSpPr>
        <p:spPr/>
        <p:txBody>
          <a:bodyPr/>
          <a:lstStyle/>
          <a:p>
            <a:r>
              <a:rPr lang="en-US"/>
              <a:t>C ,C++ and UML Basics</a:t>
            </a:r>
          </a:p>
        </p:txBody>
      </p:sp>
      <p:sp>
        <p:nvSpPr>
          <p:cNvPr id="7" name="Slide Number Placeholder 6">
            <a:extLst>
              <a:ext uri="{FF2B5EF4-FFF2-40B4-BE49-F238E27FC236}">
                <a16:creationId xmlns:a16="http://schemas.microsoft.com/office/drawing/2014/main" id="{F6B9EFA5-5613-F93E-59D8-0143A44CAAAF}"/>
              </a:ext>
            </a:extLst>
          </p:cNvPr>
          <p:cNvSpPr>
            <a:spLocks noGrp="1"/>
          </p:cNvSpPr>
          <p:nvPr>
            <p:ph type="sldNum" sz="quarter" idx="12"/>
          </p:nvPr>
        </p:nvSpPr>
        <p:spPr/>
        <p:txBody>
          <a:bodyPr/>
          <a:lstStyle/>
          <a:p>
            <a:fld id="{A1A6BA4E-CDAE-4DEF-A7CA-99055C502B84}" type="slidenum">
              <a:rPr lang="en-US" smtClean="0"/>
              <a:pPr/>
              <a:t>10</a:t>
            </a:fld>
            <a:endParaRPr lang="en-US"/>
          </a:p>
        </p:txBody>
      </p:sp>
    </p:spTree>
    <p:extLst>
      <p:ext uri="{BB962C8B-B14F-4D97-AF65-F5344CB8AC3E}">
        <p14:creationId xmlns:p14="http://schemas.microsoft.com/office/powerpoint/2010/main" val="428629418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10"/>
          <p:cNvSpPr txBox="1">
            <a:spLocks noGrp="1"/>
          </p:cNvSpPr>
          <p:nvPr>
            <p:ph type="title"/>
          </p:nvPr>
        </p:nvSpPr>
        <p:spPr>
          <a:xfrm>
            <a:off x="683568" y="1571626"/>
            <a:ext cx="7848600" cy="400050"/>
          </a:xfrm>
          <a:prstGeom prst="rect">
            <a:avLst/>
          </a:prstGeom>
          <a:noFill/>
          <a:ln>
            <a:noFill/>
          </a:ln>
        </p:spPr>
        <p:txBody>
          <a:bodyPr spcFirstLastPara="1" vert="horz" wrap="square" lIns="68569" tIns="34275" rIns="68569" bIns="34275" rtlCol="0" anchor="ctr" anchorCtr="0">
            <a:normAutofit fontScale="90000"/>
          </a:bodyPr>
          <a:lstStyle/>
          <a:p>
            <a:pPr algn="l">
              <a:lnSpc>
                <a:spcPct val="90000"/>
              </a:lnSpc>
              <a:spcBef>
                <a:spcPts val="0"/>
              </a:spcBef>
              <a:buClr>
                <a:schemeClr val="dk1"/>
              </a:buClr>
              <a:buSzPct val="100000"/>
            </a:pPr>
            <a:r>
              <a:rPr lang="en-US" dirty="0"/>
              <a:t>Class Attributes (Cont’d)</a:t>
            </a:r>
            <a:endParaRPr dirty="0"/>
          </a:p>
        </p:txBody>
      </p:sp>
      <p:sp>
        <p:nvSpPr>
          <p:cNvPr id="169" name="Google Shape;169;p10"/>
          <p:cNvSpPr/>
          <p:nvPr/>
        </p:nvSpPr>
        <p:spPr>
          <a:xfrm>
            <a:off x="1657350" y="2114550"/>
            <a:ext cx="1943100" cy="57150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Clr>
                <a:schemeClr val="dk1"/>
              </a:buClr>
              <a:buSzPts val="2400"/>
            </a:pPr>
            <a:r>
              <a:rPr lang="en-US">
                <a:solidFill>
                  <a:schemeClr val="dk1"/>
                </a:solidFill>
                <a:latin typeface="Times New Roman"/>
                <a:ea typeface="Times New Roman"/>
                <a:cs typeface="Times New Roman"/>
                <a:sym typeface="Times New Roman"/>
              </a:rPr>
              <a:t>Person</a:t>
            </a:r>
            <a:endParaRPr sz="1350"/>
          </a:p>
        </p:txBody>
      </p:sp>
      <p:sp>
        <p:nvSpPr>
          <p:cNvPr id="170" name="Google Shape;170;p10"/>
          <p:cNvSpPr/>
          <p:nvPr/>
        </p:nvSpPr>
        <p:spPr>
          <a:xfrm>
            <a:off x="1657350" y="2686050"/>
            <a:ext cx="1943100" cy="1714500"/>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buClr>
                <a:schemeClr val="dk1"/>
              </a:buClr>
              <a:buSzPts val="2400"/>
            </a:pPr>
            <a:r>
              <a:rPr lang="en-US">
                <a:solidFill>
                  <a:schemeClr val="dk1"/>
                </a:solidFill>
                <a:latin typeface="Times New Roman"/>
                <a:ea typeface="Times New Roman"/>
                <a:cs typeface="Times New Roman"/>
                <a:sym typeface="Times New Roman"/>
              </a:rPr>
              <a:t>name      : String</a:t>
            </a:r>
            <a:endParaRPr sz="1350"/>
          </a:p>
          <a:p>
            <a:pPr>
              <a:buClr>
                <a:schemeClr val="dk1"/>
              </a:buClr>
              <a:buSzPts val="2400"/>
            </a:pPr>
            <a:r>
              <a:rPr lang="en-US">
                <a:solidFill>
                  <a:schemeClr val="dk1"/>
                </a:solidFill>
                <a:latin typeface="Times New Roman"/>
                <a:ea typeface="Times New Roman"/>
                <a:cs typeface="Times New Roman"/>
                <a:sym typeface="Times New Roman"/>
              </a:rPr>
              <a:t>address   : Address</a:t>
            </a:r>
            <a:endParaRPr sz="1350"/>
          </a:p>
          <a:p>
            <a:pPr>
              <a:buClr>
                <a:schemeClr val="dk1"/>
              </a:buClr>
              <a:buSzPts val="2400"/>
            </a:pPr>
            <a:r>
              <a:rPr lang="en-US">
                <a:solidFill>
                  <a:schemeClr val="dk1"/>
                </a:solidFill>
                <a:latin typeface="Times New Roman"/>
                <a:ea typeface="Times New Roman"/>
                <a:cs typeface="Times New Roman"/>
                <a:sym typeface="Times New Roman"/>
              </a:rPr>
              <a:t>birthdate : Date</a:t>
            </a:r>
            <a:endParaRPr sz="1350"/>
          </a:p>
          <a:p>
            <a:pPr>
              <a:buClr>
                <a:schemeClr val="dk1"/>
              </a:buClr>
              <a:buSzPts val="2400"/>
            </a:pPr>
            <a:r>
              <a:rPr lang="en-US">
                <a:solidFill>
                  <a:schemeClr val="dk1"/>
                </a:solidFill>
                <a:latin typeface="Times New Roman"/>
                <a:ea typeface="Times New Roman"/>
                <a:cs typeface="Times New Roman"/>
                <a:sym typeface="Times New Roman"/>
              </a:rPr>
              <a:t>/ age        : Date</a:t>
            </a:r>
            <a:endParaRPr sz="1350"/>
          </a:p>
          <a:p>
            <a:pPr>
              <a:buClr>
                <a:schemeClr val="dk1"/>
              </a:buClr>
              <a:buSzPts val="2400"/>
            </a:pPr>
            <a:r>
              <a:rPr lang="en-US">
                <a:solidFill>
                  <a:schemeClr val="dk1"/>
                </a:solidFill>
                <a:latin typeface="Times New Roman"/>
                <a:ea typeface="Times New Roman"/>
                <a:cs typeface="Times New Roman"/>
                <a:sym typeface="Times New Roman"/>
              </a:rPr>
              <a:t>ssn          : Id</a:t>
            </a:r>
            <a:endParaRPr sz="1350"/>
          </a:p>
        </p:txBody>
      </p:sp>
      <p:sp>
        <p:nvSpPr>
          <p:cNvPr id="171" name="Google Shape;171;p10"/>
          <p:cNvSpPr/>
          <p:nvPr/>
        </p:nvSpPr>
        <p:spPr>
          <a:xfrm>
            <a:off x="1657350" y="4400550"/>
            <a:ext cx="1943100" cy="45720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Clr>
                <a:schemeClr val="dk1"/>
              </a:buClr>
              <a:buSzPts val="2400"/>
            </a:pPr>
            <a:endParaRPr>
              <a:solidFill>
                <a:schemeClr val="dk1"/>
              </a:solidFill>
              <a:latin typeface="Times New Roman"/>
              <a:ea typeface="Times New Roman"/>
              <a:cs typeface="Times New Roman"/>
              <a:sym typeface="Times New Roman"/>
            </a:endParaRPr>
          </a:p>
        </p:txBody>
      </p:sp>
      <p:sp>
        <p:nvSpPr>
          <p:cNvPr id="172" name="Google Shape;172;p10"/>
          <p:cNvSpPr txBox="1"/>
          <p:nvPr/>
        </p:nvSpPr>
        <p:spPr>
          <a:xfrm>
            <a:off x="3886200" y="1771651"/>
            <a:ext cx="3642344" cy="2562210"/>
          </a:xfrm>
          <a:prstGeom prst="rect">
            <a:avLst/>
          </a:prstGeom>
          <a:noFill/>
          <a:ln>
            <a:noFill/>
          </a:ln>
        </p:spPr>
        <p:txBody>
          <a:bodyPr spcFirstLastPara="1" wrap="square" lIns="68569" tIns="34275" rIns="68569" bIns="34275" anchor="t" anchorCtr="0">
            <a:spAutoFit/>
          </a:bodyPr>
          <a:lstStyle/>
          <a:p>
            <a:pPr>
              <a:buClr>
                <a:schemeClr val="dk1"/>
              </a:buClr>
              <a:buSzPts val="2400"/>
            </a:pPr>
            <a:endParaRPr>
              <a:solidFill>
                <a:schemeClr val="dk1"/>
              </a:solidFill>
              <a:latin typeface="Times New Roman"/>
              <a:ea typeface="Times New Roman"/>
              <a:cs typeface="Times New Roman"/>
              <a:sym typeface="Times New Roman"/>
            </a:endParaRPr>
          </a:p>
          <a:p>
            <a:pPr>
              <a:buClr>
                <a:schemeClr val="dk1"/>
              </a:buClr>
              <a:buSzPts val="2400"/>
            </a:pPr>
            <a:r>
              <a:rPr lang="en-US">
                <a:solidFill>
                  <a:schemeClr val="dk1"/>
                </a:solidFill>
                <a:latin typeface="Times New Roman"/>
                <a:ea typeface="Times New Roman"/>
                <a:cs typeface="Times New Roman"/>
                <a:sym typeface="Times New Roman"/>
              </a:rPr>
              <a:t>A </a:t>
            </a:r>
            <a:r>
              <a:rPr lang="en-US" i="1">
                <a:solidFill>
                  <a:schemeClr val="dk1"/>
                </a:solidFill>
                <a:latin typeface="Times New Roman"/>
                <a:ea typeface="Times New Roman"/>
                <a:cs typeface="Times New Roman"/>
                <a:sym typeface="Times New Roman"/>
              </a:rPr>
              <a:t>derived</a:t>
            </a:r>
            <a:r>
              <a:rPr lang="en-US">
                <a:solidFill>
                  <a:schemeClr val="dk1"/>
                </a:solidFill>
                <a:latin typeface="Times New Roman"/>
                <a:ea typeface="Times New Roman"/>
                <a:cs typeface="Times New Roman"/>
                <a:sym typeface="Times New Roman"/>
              </a:rPr>
              <a:t> attribute is one that can be</a:t>
            </a:r>
            <a:endParaRPr sz="1350"/>
          </a:p>
          <a:p>
            <a:pPr>
              <a:buClr>
                <a:schemeClr val="dk1"/>
              </a:buClr>
              <a:buSzPts val="2400"/>
            </a:pPr>
            <a:r>
              <a:rPr lang="en-US">
                <a:solidFill>
                  <a:schemeClr val="dk1"/>
                </a:solidFill>
                <a:latin typeface="Times New Roman"/>
                <a:ea typeface="Times New Roman"/>
                <a:cs typeface="Times New Roman"/>
                <a:sym typeface="Times New Roman"/>
              </a:rPr>
              <a:t>computed from other attributes, but</a:t>
            </a:r>
            <a:endParaRPr sz="1350"/>
          </a:p>
          <a:p>
            <a:pPr>
              <a:buClr>
                <a:schemeClr val="dk1"/>
              </a:buClr>
              <a:buSzPts val="2400"/>
            </a:pPr>
            <a:r>
              <a:rPr lang="en-US">
                <a:solidFill>
                  <a:schemeClr val="dk1"/>
                </a:solidFill>
                <a:latin typeface="Times New Roman"/>
                <a:ea typeface="Times New Roman"/>
                <a:cs typeface="Times New Roman"/>
                <a:sym typeface="Times New Roman"/>
              </a:rPr>
              <a:t>doesn’t actually exist. For example,</a:t>
            </a:r>
            <a:endParaRPr sz="1350"/>
          </a:p>
          <a:p>
            <a:pPr>
              <a:buClr>
                <a:schemeClr val="dk1"/>
              </a:buClr>
              <a:buSzPts val="2400"/>
            </a:pPr>
            <a:r>
              <a:rPr lang="en-US">
                <a:solidFill>
                  <a:schemeClr val="dk1"/>
                </a:solidFill>
                <a:latin typeface="Times New Roman"/>
                <a:ea typeface="Times New Roman"/>
                <a:cs typeface="Times New Roman"/>
                <a:sym typeface="Times New Roman"/>
              </a:rPr>
              <a:t>a Person’s age can be computed from </a:t>
            </a:r>
            <a:endParaRPr sz="1350"/>
          </a:p>
          <a:p>
            <a:pPr>
              <a:buClr>
                <a:schemeClr val="dk1"/>
              </a:buClr>
              <a:buSzPts val="2400"/>
            </a:pPr>
            <a:r>
              <a:rPr lang="en-US">
                <a:solidFill>
                  <a:schemeClr val="dk1"/>
                </a:solidFill>
                <a:latin typeface="Times New Roman"/>
                <a:ea typeface="Times New Roman"/>
                <a:cs typeface="Times New Roman"/>
                <a:sym typeface="Times New Roman"/>
              </a:rPr>
              <a:t>his birth date. A derived attribute is </a:t>
            </a:r>
            <a:endParaRPr sz="1350"/>
          </a:p>
          <a:p>
            <a:pPr>
              <a:buClr>
                <a:schemeClr val="dk1"/>
              </a:buClr>
              <a:buSzPts val="2400"/>
            </a:pPr>
            <a:r>
              <a:rPr lang="en-US">
                <a:solidFill>
                  <a:schemeClr val="dk1"/>
                </a:solidFill>
                <a:latin typeface="Times New Roman"/>
                <a:ea typeface="Times New Roman"/>
                <a:cs typeface="Times New Roman"/>
                <a:sym typeface="Times New Roman"/>
              </a:rPr>
              <a:t>designated by a preceding ‘/’ as in:</a:t>
            </a:r>
            <a:endParaRPr sz="1350"/>
          </a:p>
          <a:p>
            <a:pPr>
              <a:buClr>
                <a:schemeClr val="dk1"/>
              </a:buClr>
              <a:buSzPts val="2400"/>
            </a:pPr>
            <a:endParaRPr>
              <a:solidFill>
                <a:schemeClr val="dk1"/>
              </a:solidFill>
              <a:latin typeface="Times New Roman"/>
              <a:ea typeface="Times New Roman"/>
              <a:cs typeface="Times New Roman"/>
              <a:sym typeface="Times New Roman"/>
            </a:endParaRPr>
          </a:p>
          <a:p>
            <a:pPr>
              <a:buClr>
                <a:schemeClr val="dk1"/>
              </a:buClr>
              <a:buSzPts val="2400"/>
            </a:pPr>
            <a:r>
              <a:rPr lang="en-US">
                <a:solidFill>
                  <a:schemeClr val="dk1"/>
                </a:solidFill>
                <a:latin typeface="Times New Roman"/>
                <a:ea typeface="Times New Roman"/>
                <a:cs typeface="Times New Roman"/>
                <a:sym typeface="Times New Roman"/>
              </a:rPr>
              <a:t>      / age : Date</a:t>
            </a:r>
            <a:endParaRPr sz="1350"/>
          </a:p>
        </p:txBody>
      </p:sp>
      <p:sp>
        <p:nvSpPr>
          <p:cNvPr id="8" name="CustomShape 1"/>
          <p:cNvSpPr/>
          <p:nvPr/>
        </p:nvSpPr>
        <p:spPr>
          <a:xfrm>
            <a:off x="1493658" y="1099705"/>
            <a:ext cx="6857730" cy="34020"/>
          </a:xfrm>
          <a:prstGeom prst="rect">
            <a:avLst/>
          </a:prstGeom>
          <a:solidFill>
            <a:srgbClr val="EED126"/>
          </a:solidFill>
          <a:ln>
            <a:solidFill>
              <a:srgbClr val="EED126"/>
            </a:solidFill>
            <a:round/>
          </a:ln>
        </p:spPr>
        <p:style>
          <a:lnRef idx="2">
            <a:schemeClr val="accent1">
              <a:shade val="50000"/>
            </a:schemeClr>
          </a:lnRef>
          <a:fillRef idx="1">
            <a:schemeClr val="accent1"/>
          </a:fillRef>
          <a:effectRef idx="0">
            <a:schemeClr val="accent1"/>
          </a:effectRef>
          <a:fontRef idx="minor"/>
        </p:style>
      </p:sp>
      <p:sp>
        <p:nvSpPr>
          <p:cNvPr id="9" name="CustomShape 2"/>
          <p:cNvSpPr/>
          <p:nvPr/>
        </p:nvSpPr>
        <p:spPr>
          <a:xfrm>
            <a:off x="1493658" y="1191235"/>
            <a:ext cx="6857730" cy="136890"/>
          </a:xfrm>
          <a:prstGeom prst="rect">
            <a:avLst/>
          </a:prstGeom>
          <a:gradFill rotWithShape="0">
            <a:gsLst>
              <a:gs pos="0">
                <a:srgbClr val="D0D0D0"/>
              </a:gs>
              <a:gs pos="100000">
                <a:srgbClr val="EDEDED"/>
              </a:gs>
            </a:gsLst>
            <a:lin ang="16200000"/>
          </a:gradFill>
          <a:ln>
            <a:noFill/>
          </a:ln>
          <a:effectLst>
            <a:outerShdw blurRad="40000" dist="20160" dir="5400000" rotWithShape="0">
              <a:srgbClr val="000000">
                <a:alpha val="38000"/>
              </a:srgbClr>
            </a:outerShdw>
          </a:effectLst>
        </p:spPr>
        <p:style>
          <a:lnRef idx="1">
            <a:schemeClr val="dk1"/>
          </a:lnRef>
          <a:fillRef idx="2">
            <a:schemeClr val="dk1"/>
          </a:fillRef>
          <a:effectRef idx="1">
            <a:schemeClr val="dk1"/>
          </a:effectRef>
          <a:fontRef idx="minor"/>
        </p:style>
      </p:sp>
      <p:pic>
        <p:nvPicPr>
          <p:cNvPr id="10" name="Picture 5"/>
          <p:cNvPicPr/>
          <p:nvPr/>
        </p:nvPicPr>
        <p:blipFill>
          <a:blip r:embed="rId3"/>
          <a:stretch/>
        </p:blipFill>
        <p:spPr>
          <a:xfrm>
            <a:off x="5490102" y="1006963"/>
            <a:ext cx="914220" cy="399870"/>
          </a:xfrm>
          <a:prstGeom prst="rect">
            <a:avLst/>
          </a:prstGeom>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1"/>
          <p:cNvSpPr txBox="1">
            <a:spLocks noGrp="1"/>
          </p:cNvSpPr>
          <p:nvPr>
            <p:ph type="title"/>
          </p:nvPr>
        </p:nvSpPr>
        <p:spPr>
          <a:xfrm>
            <a:off x="683568" y="1538790"/>
            <a:ext cx="7848600" cy="400050"/>
          </a:xfrm>
          <a:prstGeom prst="rect">
            <a:avLst/>
          </a:prstGeom>
          <a:noFill/>
          <a:ln>
            <a:noFill/>
          </a:ln>
        </p:spPr>
        <p:txBody>
          <a:bodyPr spcFirstLastPara="1" vert="horz" wrap="square" lIns="68569" tIns="34275" rIns="68569" bIns="34275" rtlCol="0" anchor="ctr" anchorCtr="0">
            <a:normAutofit fontScale="90000"/>
          </a:bodyPr>
          <a:lstStyle/>
          <a:p>
            <a:pPr algn="l">
              <a:lnSpc>
                <a:spcPct val="90000"/>
              </a:lnSpc>
              <a:spcBef>
                <a:spcPts val="0"/>
              </a:spcBef>
              <a:buClr>
                <a:schemeClr val="dk1"/>
              </a:buClr>
              <a:buSzPct val="100000"/>
            </a:pPr>
            <a:r>
              <a:rPr lang="en-US" dirty="0"/>
              <a:t>Class Operations</a:t>
            </a:r>
            <a:endParaRPr dirty="0"/>
          </a:p>
        </p:txBody>
      </p:sp>
      <p:grpSp>
        <p:nvGrpSpPr>
          <p:cNvPr id="178" name="Google Shape;178;p11"/>
          <p:cNvGrpSpPr/>
          <p:nvPr/>
        </p:nvGrpSpPr>
        <p:grpSpPr>
          <a:xfrm>
            <a:off x="1657350" y="2114550"/>
            <a:ext cx="1828800" cy="3086100"/>
            <a:chOff x="336" y="1056"/>
            <a:chExt cx="1536" cy="2592"/>
          </a:xfrm>
        </p:grpSpPr>
        <p:sp>
          <p:nvSpPr>
            <p:cNvPr id="179" name="Google Shape;179;p11"/>
            <p:cNvSpPr/>
            <p:nvPr/>
          </p:nvSpPr>
          <p:spPr>
            <a:xfrm>
              <a:off x="336" y="1056"/>
              <a:ext cx="1536" cy="48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Clr>
                  <a:schemeClr val="dk1"/>
                </a:buClr>
                <a:buSzPts val="2400"/>
              </a:pPr>
              <a:r>
                <a:rPr lang="en-US">
                  <a:solidFill>
                    <a:schemeClr val="dk1"/>
                  </a:solidFill>
                  <a:latin typeface="Times New Roman"/>
                  <a:ea typeface="Times New Roman"/>
                  <a:cs typeface="Times New Roman"/>
                  <a:sym typeface="Times New Roman"/>
                </a:rPr>
                <a:t>Person</a:t>
              </a:r>
              <a:endParaRPr sz="1350"/>
            </a:p>
          </p:txBody>
        </p:sp>
        <p:sp>
          <p:nvSpPr>
            <p:cNvPr id="180" name="Google Shape;180;p11"/>
            <p:cNvSpPr/>
            <p:nvPr/>
          </p:nvSpPr>
          <p:spPr>
            <a:xfrm>
              <a:off x="336" y="1536"/>
              <a:ext cx="1536" cy="1056"/>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buClr>
                  <a:schemeClr val="dk1"/>
                </a:buClr>
                <a:buSzPts val="2400"/>
              </a:pPr>
              <a:r>
                <a:rPr lang="en-US">
                  <a:solidFill>
                    <a:schemeClr val="dk1"/>
                  </a:solidFill>
                  <a:latin typeface="Times New Roman"/>
                  <a:ea typeface="Times New Roman"/>
                  <a:cs typeface="Times New Roman"/>
                  <a:sym typeface="Times New Roman"/>
                </a:rPr>
                <a:t>name      : String</a:t>
              </a:r>
              <a:endParaRPr sz="1350"/>
            </a:p>
            <a:p>
              <a:pPr>
                <a:buClr>
                  <a:schemeClr val="dk1"/>
                </a:buClr>
                <a:buSzPts val="2400"/>
              </a:pPr>
              <a:r>
                <a:rPr lang="en-US">
                  <a:solidFill>
                    <a:schemeClr val="dk1"/>
                  </a:solidFill>
                  <a:latin typeface="Times New Roman"/>
                  <a:ea typeface="Times New Roman"/>
                  <a:cs typeface="Times New Roman"/>
                  <a:sym typeface="Times New Roman"/>
                </a:rPr>
                <a:t>address   : Address</a:t>
              </a:r>
              <a:endParaRPr sz="1350"/>
            </a:p>
            <a:p>
              <a:pPr>
                <a:buClr>
                  <a:schemeClr val="dk1"/>
                </a:buClr>
                <a:buSzPts val="2400"/>
              </a:pPr>
              <a:r>
                <a:rPr lang="en-US">
                  <a:solidFill>
                    <a:schemeClr val="dk1"/>
                  </a:solidFill>
                  <a:latin typeface="Times New Roman"/>
                  <a:ea typeface="Times New Roman"/>
                  <a:cs typeface="Times New Roman"/>
                  <a:sym typeface="Times New Roman"/>
                </a:rPr>
                <a:t>birthdate : Date</a:t>
              </a:r>
              <a:endParaRPr sz="1350"/>
            </a:p>
            <a:p>
              <a:pPr>
                <a:buClr>
                  <a:schemeClr val="dk1"/>
                </a:buClr>
                <a:buSzPts val="2400"/>
              </a:pPr>
              <a:r>
                <a:rPr lang="en-US">
                  <a:solidFill>
                    <a:schemeClr val="dk1"/>
                  </a:solidFill>
                  <a:latin typeface="Times New Roman"/>
                  <a:ea typeface="Times New Roman"/>
                  <a:cs typeface="Times New Roman"/>
                  <a:sym typeface="Times New Roman"/>
                </a:rPr>
                <a:t>ssn          : Id</a:t>
              </a:r>
              <a:endParaRPr sz="1350"/>
            </a:p>
          </p:txBody>
        </p:sp>
        <p:sp>
          <p:nvSpPr>
            <p:cNvPr id="181" name="Google Shape;181;p11"/>
            <p:cNvSpPr/>
            <p:nvPr/>
          </p:nvSpPr>
          <p:spPr>
            <a:xfrm>
              <a:off x="336" y="2592"/>
              <a:ext cx="1536" cy="1056"/>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Clr>
                  <a:schemeClr val="dk1"/>
                </a:buClr>
                <a:buSzPts val="2400"/>
              </a:pPr>
              <a:r>
                <a:rPr lang="en-US">
                  <a:solidFill>
                    <a:schemeClr val="dk1"/>
                  </a:solidFill>
                  <a:latin typeface="Times New Roman"/>
                  <a:ea typeface="Times New Roman"/>
                  <a:cs typeface="Times New Roman"/>
                  <a:sym typeface="Times New Roman"/>
                </a:rPr>
                <a:t>eat</a:t>
              </a:r>
              <a:endParaRPr sz="1350"/>
            </a:p>
            <a:p>
              <a:pPr algn="ctr">
                <a:buClr>
                  <a:schemeClr val="dk1"/>
                </a:buClr>
                <a:buSzPts val="2400"/>
              </a:pPr>
              <a:r>
                <a:rPr lang="en-US">
                  <a:solidFill>
                    <a:schemeClr val="dk1"/>
                  </a:solidFill>
                  <a:latin typeface="Times New Roman"/>
                  <a:ea typeface="Times New Roman"/>
                  <a:cs typeface="Times New Roman"/>
                  <a:sym typeface="Times New Roman"/>
                </a:rPr>
                <a:t>sleep</a:t>
              </a:r>
              <a:endParaRPr sz="1350"/>
            </a:p>
            <a:p>
              <a:pPr algn="ctr">
                <a:buClr>
                  <a:schemeClr val="dk1"/>
                </a:buClr>
                <a:buSzPts val="2400"/>
              </a:pPr>
              <a:r>
                <a:rPr lang="en-US">
                  <a:solidFill>
                    <a:schemeClr val="dk1"/>
                  </a:solidFill>
                  <a:latin typeface="Times New Roman"/>
                  <a:ea typeface="Times New Roman"/>
                  <a:cs typeface="Times New Roman"/>
                  <a:sym typeface="Times New Roman"/>
                </a:rPr>
                <a:t>work</a:t>
              </a:r>
              <a:endParaRPr sz="1350"/>
            </a:p>
            <a:p>
              <a:pPr algn="ctr">
                <a:buClr>
                  <a:schemeClr val="dk1"/>
                </a:buClr>
                <a:buSzPts val="2400"/>
              </a:pPr>
              <a:r>
                <a:rPr lang="en-US">
                  <a:solidFill>
                    <a:schemeClr val="dk1"/>
                  </a:solidFill>
                  <a:latin typeface="Times New Roman"/>
                  <a:ea typeface="Times New Roman"/>
                  <a:cs typeface="Times New Roman"/>
                  <a:sym typeface="Times New Roman"/>
                </a:rPr>
                <a:t>play</a:t>
              </a:r>
              <a:endParaRPr sz="1350"/>
            </a:p>
          </p:txBody>
        </p:sp>
      </p:grpSp>
      <p:sp>
        <p:nvSpPr>
          <p:cNvPr id="182" name="Google Shape;182;p11"/>
          <p:cNvSpPr txBox="1"/>
          <p:nvPr/>
        </p:nvSpPr>
        <p:spPr>
          <a:xfrm>
            <a:off x="3657600" y="3943351"/>
            <a:ext cx="3770504" cy="623217"/>
          </a:xfrm>
          <a:prstGeom prst="rect">
            <a:avLst/>
          </a:prstGeom>
          <a:noFill/>
          <a:ln>
            <a:noFill/>
          </a:ln>
        </p:spPr>
        <p:txBody>
          <a:bodyPr spcFirstLastPara="1" wrap="square" lIns="68569" tIns="34275" rIns="68569" bIns="34275" anchor="t" anchorCtr="0">
            <a:spAutoFit/>
          </a:bodyPr>
          <a:lstStyle/>
          <a:p>
            <a:pPr>
              <a:buClr>
                <a:schemeClr val="dk1"/>
              </a:buClr>
              <a:buSzPts val="2400"/>
            </a:pPr>
            <a:r>
              <a:rPr lang="en-US" i="1">
                <a:solidFill>
                  <a:schemeClr val="dk1"/>
                </a:solidFill>
                <a:latin typeface="Times New Roman"/>
                <a:ea typeface="Times New Roman"/>
                <a:cs typeface="Times New Roman"/>
                <a:sym typeface="Times New Roman"/>
              </a:rPr>
              <a:t>Operations </a:t>
            </a:r>
            <a:r>
              <a:rPr lang="en-US">
                <a:solidFill>
                  <a:schemeClr val="dk1"/>
                </a:solidFill>
                <a:latin typeface="Times New Roman"/>
                <a:ea typeface="Times New Roman"/>
                <a:cs typeface="Times New Roman"/>
                <a:sym typeface="Times New Roman"/>
              </a:rPr>
              <a:t>describe the class behavior </a:t>
            </a:r>
            <a:endParaRPr sz="1350"/>
          </a:p>
          <a:p>
            <a:pPr>
              <a:buClr>
                <a:schemeClr val="dk1"/>
              </a:buClr>
              <a:buSzPts val="2400"/>
            </a:pPr>
            <a:r>
              <a:rPr lang="en-US">
                <a:solidFill>
                  <a:schemeClr val="dk1"/>
                </a:solidFill>
                <a:latin typeface="Times New Roman"/>
                <a:ea typeface="Times New Roman"/>
                <a:cs typeface="Times New Roman"/>
                <a:sym typeface="Times New Roman"/>
              </a:rPr>
              <a:t>and appear in the third compartment. </a:t>
            </a:r>
            <a:endParaRPr sz="1350"/>
          </a:p>
        </p:txBody>
      </p:sp>
      <p:sp>
        <p:nvSpPr>
          <p:cNvPr id="8" name="CustomShape 1"/>
          <p:cNvSpPr/>
          <p:nvPr/>
        </p:nvSpPr>
        <p:spPr>
          <a:xfrm>
            <a:off x="1493658" y="1099705"/>
            <a:ext cx="6857730" cy="34020"/>
          </a:xfrm>
          <a:prstGeom prst="rect">
            <a:avLst/>
          </a:prstGeom>
          <a:solidFill>
            <a:srgbClr val="EED126"/>
          </a:solidFill>
          <a:ln>
            <a:solidFill>
              <a:srgbClr val="EED126"/>
            </a:solidFill>
            <a:round/>
          </a:ln>
        </p:spPr>
        <p:style>
          <a:lnRef idx="2">
            <a:schemeClr val="accent1">
              <a:shade val="50000"/>
            </a:schemeClr>
          </a:lnRef>
          <a:fillRef idx="1">
            <a:schemeClr val="accent1"/>
          </a:fillRef>
          <a:effectRef idx="0">
            <a:schemeClr val="accent1"/>
          </a:effectRef>
          <a:fontRef idx="minor"/>
        </p:style>
      </p:sp>
      <p:sp>
        <p:nvSpPr>
          <p:cNvPr id="9" name="CustomShape 2"/>
          <p:cNvSpPr/>
          <p:nvPr/>
        </p:nvSpPr>
        <p:spPr>
          <a:xfrm>
            <a:off x="1493658" y="1191235"/>
            <a:ext cx="6857730" cy="136890"/>
          </a:xfrm>
          <a:prstGeom prst="rect">
            <a:avLst/>
          </a:prstGeom>
          <a:gradFill rotWithShape="0">
            <a:gsLst>
              <a:gs pos="0">
                <a:srgbClr val="D0D0D0"/>
              </a:gs>
              <a:gs pos="100000">
                <a:srgbClr val="EDEDED"/>
              </a:gs>
            </a:gsLst>
            <a:lin ang="16200000"/>
          </a:gradFill>
          <a:ln>
            <a:noFill/>
          </a:ln>
          <a:effectLst>
            <a:outerShdw blurRad="40000" dist="20160" dir="5400000" rotWithShape="0">
              <a:srgbClr val="000000">
                <a:alpha val="38000"/>
              </a:srgbClr>
            </a:outerShdw>
          </a:effectLst>
        </p:spPr>
        <p:style>
          <a:lnRef idx="1">
            <a:schemeClr val="dk1"/>
          </a:lnRef>
          <a:fillRef idx="2">
            <a:schemeClr val="dk1"/>
          </a:fillRef>
          <a:effectRef idx="1">
            <a:schemeClr val="dk1"/>
          </a:effectRef>
          <a:fontRef idx="minor"/>
        </p:style>
      </p:sp>
      <p:pic>
        <p:nvPicPr>
          <p:cNvPr id="10" name="Picture 5"/>
          <p:cNvPicPr/>
          <p:nvPr/>
        </p:nvPicPr>
        <p:blipFill>
          <a:blip r:embed="rId3"/>
          <a:stretch/>
        </p:blipFill>
        <p:spPr>
          <a:xfrm>
            <a:off x="5490102" y="1006963"/>
            <a:ext cx="914220" cy="399870"/>
          </a:xfrm>
          <a:prstGeom prst="rect">
            <a:avLst/>
          </a:prstGeom>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2"/>
          <p:cNvSpPr txBox="1">
            <a:spLocks noGrp="1"/>
          </p:cNvSpPr>
          <p:nvPr>
            <p:ph type="title"/>
          </p:nvPr>
        </p:nvSpPr>
        <p:spPr>
          <a:xfrm>
            <a:off x="619125" y="1484784"/>
            <a:ext cx="7848600" cy="400050"/>
          </a:xfrm>
          <a:prstGeom prst="rect">
            <a:avLst/>
          </a:prstGeom>
          <a:noFill/>
          <a:ln>
            <a:noFill/>
          </a:ln>
        </p:spPr>
        <p:txBody>
          <a:bodyPr spcFirstLastPara="1" vert="horz" wrap="square" lIns="68569" tIns="34275" rIns="68569" bIns="34275" rtlCol="0" anchor="ctr" anchorCtr="0">
            <a:normAutofit fontScale="90000"/>
          </a:bodyPr>
          <a:lstStyle/>
          <a:p>
            <a:pPr algn="l">
              <a:lnSpc>
                <a:spcPct val="90000"/>
              </a:lnSpc>
              <a:spcBef>
                <a:spcPts val="0"/>
              </a:spcBef>
              <a:buClr>
                <a:schemeClr val="dk1"/>
              </a:buClr>
              <a:buSzPct val="100000"/>
            </a:pPr>
            <a:r>
              <a:rPr lang="en-US" dirty="0"/>
              <a:t>Class Operations (Cont’d)</a:t>
            </a:r>
            <a:endParaRPr dirty="0"/>
          </a:p>
        </p:txBody>
      </p:sp>
      <p:grpSp>
        <p:nvGrpSpPr>
          <p:cNvPr id="188" name="Google Shape;188;p12"/>
          <p:cNvGrpSpPr/>
          <p:nvPr/>
        </p:nvGrpSpPr>
        <p:grpSpPr>
          <a:xfrm>
            <a:off x="1371600" y="2114551"/>
            <a:ext cx="6343650" cy="1441847"/>
            <a:chOff x="288" y="1333"/>
            <a:chExt cx="4944" cy="1211"/>
          </a:xfrm>
        </p:grpSpPr>
        <p:sp>
          <p:nvSpPr>
            <p:cNvPr id="189" name="Google Shape;189;p12"/>
            <p:cNvSpPr/>
            <p:nvPr/>
          </p:nvSpPr>
          <p:spPr>
            <a:xfrm>
              <a:off x="288" y="1333"/>
              <a:ext cx="4944" cy="395"/>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Clr>
                  <a:schemeClr val="dk1"/>
                </a:buClr>
                <a:buSzPts val="2400"/>
              </a:pPr>
              <a:r>
                <a:rPr lang="en-US">
                  <a:solidFill>
                    <a:schemeClr val="dk1"/>
                  </a:solidFill>
                  <a:latin typeface="Times New Roman"/>
                  <a:ea typeface="Times New Roman"/>
                  <a:cs typeface="Times New Roman"/>
                  <a:sym typeface="Times New Roman"/>
                </a:rPr>
                <a:t>PhoneBook</a:t>
              </a:r>
              <a:endParaRPr sz="1350"/>
            </a:p>
          </p:txBody>
        </p:sp>
        <p:sp>
          <p:nvSpPr>
            <p:cNvPr id="190" name="Google Shape;190;p12"/>
            <p:cNvSpPr/>
            <p:nvPr/>
          </p:nvSpPr>
          <p:spPr>
            <a:xfrm>
              <a:off x="288" y="1728"/>
              <a:ext cx="4944" cy="297"/>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Clr>
                  <a:schemeClr val="dk1"/>
                </a:buClr>
                <a:buSzPts val="2400"/>
              </a:pPr>
              <a:endParaRPr>
                <a:solidFill>
                  <a:schemeClr val="dk1"/>
                </a:solidFill>
                <a:latin typeface="Times New Roman"/>
                <a:ea typeface="Times New Roman"/>
                <a:cs typeface="Times New Roman"/>
                <a:sym typeface="Times New Roman"/>
              </a:endParaRPr>
            </a:p>
          </p:txBody>
        </p:sp>
        <p:sp>
          <p:nvSpPr>
            <p:cNvPr id="191" name="Google Shape;191;p12"/>
            <p:cNvSpPr/>
            <p:nvPr/>
          </p:nvSpPr>
          <p:spPr>
            <a:xfrm>
              <a:off x="288" y="1968"/>
              <a:ext cx="4944" cy="576"/>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buClr>
                  <a:schemeClr val="dk1"/>
                </a:buClr>
                <a:buSzPts val="2400"/>
              </a:pPr>
              <a:r>
                <a:rPr lang="en-US">
                  <a:solidFill>
                    <a:schemeClr val="dk1"/>
                  </a:solidFill>
                  <a:latin typeface="Times New Roman"/>
                  <a:ea typeface="Times New Roman"/>
                  <a:cs typeface="Times New Roman"/>
                  <a:sym typeface="Times New Roman"/>
                </a:rPr>
                <a:t>newEntry (n : Name, a : Address, p : PhoneNumber, d : Description)</a:t>
              </a:r>
              <a:endParaRPr sz="1350"/>
            </a:p>
            <a:p>
              <a:pPr>
                <a:buClr>
                  <a:schemeClr val="dk1"/>
                </a:buClr>
                <a:buSzPts val="2400"/>
              </a:pPr>
              <a:r>
                <a:rPr lang="en-US">
                  <a:solidFill>
                    <a:schemeClr val="dk1"/>
                  </a:solidFill>
                  <a:latin typeface="Times New Roman"/>
                  <a:ea typeface="Times New Roman"/>
                  <a:cs typeface="Times New Roman"/>
                  <a:sym typeface="Times New Roman"/>
                </a:rPr>
                <a:t>getPhone ( n : Name, a : Address) : PhoneNumber</a:t>
              </a:r>
              <a:endParaRPr sz="1350"/>
            </a:p>
          </p:txBody>
        </p:sp>
      </p:grpSp>
      <p:sp>
        <p:nvSpPr>
          <p:cNvPr id="192" name="Google Shape;192;p12"/>
          <p:cNvSpPr txBox="1"/>
          <p:nvPr/>
        </p:nvSpPr>
        <p:spPr>
          <a:xfrm>
            <a:off x="1371600" y="4114801"/>
            <a:ext cx="6286500" cy="900216"/>
          </a:xfrm>
          <a:prstGeom prst="rect">
            <a:avLst/>
          </a:prstGeom>
          <a:noFill/>
          <a:ln>
            <a:noFill/>
          </a:ln>
        </p:spPr>
        <p:txBody>
          <a:bodyPr spcFirstLastPara="1" wrap="square" lIns="68569" tIns="34275" rIns="68569" bIns="34275" anchor="t" anchorCtr="0">
            <a:spAutoFit/>
          </a:bodyPr>
          <a:lstStyle/>
          <a:p>
            <a:pPr>
              <a:buClr>
                <a:schemeClr val="dk1"/>
              </a:buClr>
              <a:buSzPts val="2400"/>
            </a:pPr>
            <a:r>
              <a:rPr lang="en-US">
                <a:solidFill>
                  <a:schemeClr val="dk1"/>
                </a:solidFill>
                <a:latin typeface="Times New Roman"/>
                <a:ea typeface="Times New Roman"/>
                <a:cs typeface="Times New Roman"/>
                <a:sym typeface="Times New Roman"/>
              </a:rPr>
              <a:t>You can specify an operation by stating its signature: listing the name, type, and default value of all parameters, and, in the case of functions, a return type. </a:t>
            </a:r>
            <a:endParaRPr sz="1350"/>
          </a:p>
        </p:txBody>
      </p:sp>
      <p:sp>
        <p:nvSpPr>
          <p:cNvPr id="8" name="CustomShape 1"/>
          <p:cNvSpPr/>
          <p:nvPr/>
        </p:nvSpPr>
        <p:spPr>
          <a:xfrm>
            <a:off x="1493658" y="1099705"/>
            <a:ext cx="6857730" cy="34020"/>
          </a:xfrm>
          <a:prstGeom prst="rect">
            <a:avLst/>
          </a:prstGeom>
          <a:solidFill>
            <a:srgbClr val="EED126"/>
          </a:solidFill>
          <a:ln>
            <a:solidFill>
              <a:srgbClr val="EED126"/>
            </a:solidFill>
            <a:round/>
          </a:ln>
        </p:spPr>
        <p:style>
          <a:lnRef idx="2">
            <a:schemeClr val="accent1">
              <a:shade val="50000"/>
            </a:schemeClr>
          </a:lnRef>
          <a:fillRef idx="1">
            <a:schemeClr val="accent1"/>
          </a:fillRef>
          <a:effectRef idx="0">
            <a:schemeClr val="accent1"/>
          </a:effectRef>
          <a:fontRef idx="minor"/>
        </p:style>
      </p:sp>
      <p:sp>
        <p:nvSpPr>
          <p:cNvPr id="9" name="CustomShape 2"/>
          <p:cNvSpPr/>
          <p:nvPr/>
        </p:nvSpPr>
        <p:spPr>
          <a:xfrm>
            <a:off x="1493658" y="1191235"/>
            <a:ext cx="6857730" cy="136890"/>
          </a:xfrm>
          <a:prstGeom prst="rect">
            <a:avLst/>
          </a:prstGeom>
          <a:gradFill rotWithShape="0">
            <a:gsLst>
              <a:gs pos="0">
                <a:srgbClr val="D0D0D0"/>
              </a:gs>
              <a:gs pos="100000">
                <a:srgbClr val="EDEDED"/>
              </a:gs>
            </a:gsLst>
            <a:lin ang="16200000"/>
          </a:gradFill>
          <a:ln>
            <a:noFill/>
          </a:ln>
          <a:effectLst>
            <a:outerShdw blurRad="40000" dist="20160" dir="5400000" rotWithShape="0">
              <a:srgbClr val="000000">
                <a:alpha val="38000"/>
              </a:srgbClr>
            </a:outerShdw>
          </a:effectLst>
        </p:spPr>
        <p:style>
          <a:lnRef idx="1">
            <a:schemeClr val="dk1"/>
          </a:lnRef>
          <a:fillRef idx="2">
            <a:schemeClr val="dk1"/>
          </a:fillRef>
          <a:effectRef idx="1">
            <a:schemeClr val="dk1"/>
          </a:effectRef>
          <a:fontRef idx="minor"/>
        </p:style>
      </p:sp>
      <p:pic>
        <p:nvPicPr>
          <p:cNvPr id="10" name="Picture 5"/>
          <p:cNvPicPr/>
          <p:nvPr/>
        </p:nvPicPr>
        <p:blipFill>
          <a:blip r:embed="rId3"/>
          <a:stretch/>
        </p:blipFill>
        <p:spPr>
          <a:xfrm>
            <a:off x="5490102" y="1006963"/>
            <a:ext cx="914220" cy="399870"/>
          </a:xfrm>
          <a:prstGeom prst="rect">
            <a:avLst/>
          </a:prstGeom>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3"/>
          <p:cNvSpPr txBox="1">
            <a:spLocks noGrp="1"/>
          </p:cNvSpPr>
          <p:nvPr>
            <p:ph type="title"/>
          </p:nvPr>
        </p:nvSpPr>
        <p:spPr>
          <a:xfrm>
            <a:off x="635199" y="1398008"/>
            <a:ext cx="7848600" cy="400050"/>
          </a:xfrm>
          <a:prstGeom prst="rect">
            <a:avLst/>
          </a:prstGeom>
          <a:noFill/>
          <a:ln>
            <a:noFill/>
          </a:ln>
        </p:spPr>
        <p:txBody>
          <a:bodyPr spcFirstLastPara="1" vert="horz" wrap="square" lIns="68569" tIns="34275" rIns="68569" bIns="34275" rtlCol="0" anchor="ctr" anchorCtr="0">
            <a:normAutofit fontScale="90000"/>
          </a:bodyPr>
          <a:lstStyle/>
          <a:p>
            <a:pPr algn="l">
              <a:lnSpc>
                <a:spcPct val="90000"/>
              </a:lnSpc>
              <a:spcBef>
                <a:spcPts val="0"/>
              </a:spcBef>
              <a:buClr>
                <a:schemeClr val="dk1"/>
              </a:buClr>
              <a:buSzPct val="100000"/>
            </a:pPr>
            <a:r>
              <a:rPr lang="en-US" dirty="0"/>
              <a:t>Depicting Classes</a:t>
            </a:r>
            <a:endParaRPr dirty="0"/>
          </a:p>
        </p:txBody>
      </p:sp>
      <p:grpSp>
        <p:nvGrpSpPr>
          <p:cNvPr id="198" name="Google Shape;198;p13"/>
          <p:cNvGrpSpPr/>
          <p:nvPr/>
        </p:nvGrpSpPr>
        <p:grpSpPr>
          <a:xfrm>
            <a:off x="5829300" y="2457450"/>
            <a:ext cx="1828800" cy="2686050"/>
            <a:chOff x="3936" y="1296"/>
            <a:chExt cx="1536" cy="2256"/>
          </a:xfrm>
        </p:grpSpPr>
        <p:sp>
          <p:nvSpPr>
            <p:cNvPr id="199" name="Google Shape;199;p13"/>
            <p:cNvSpPr/>
            <p:nvPr/>
          </p:nvSpPr>
          <p:spPr>
            <a:xfrm>
              <a:off x="3936" y="1296"/>
              <a:ext cx="1536" cy="384"/>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Clr>
                  <a:schemeClr val="dk1"/>
                </a:buClr>
                <a:buSzPts val="2400"/>
              </a:pPr>
              <a:r>
                <a:rPr lang="en-US">
                  <a:solidFill>
                    <a:schemeClr val="dk1"/>
                  </a:solidFill>
                  <a:latin typeface="Times New Roman"/>
                  <a:ea typeface="Times New Roman"/>
                  <a:cs typeface="Times New Roman"/>
                  <a:sym typeface="Times New Roman"/>
                </a:rPr>
                <a:t>Person</a:t>
              </a:r>
              <a:endParaRPr sz="1350"/>
            </a:p>
          </p:txBody>
        </p:sp>
        <p:sp>
          <p:nvSpPr>
            <p:cNvPr id="200" name="Google Shape;200;p13"/>
            <p:cNvSpPr/>
            <p:nvPr/>
          </p:nvSpPr>
          <p:spPr>
            <a:xfrm>
              <a:off x="3936" y="1680"/>
              <a:ext cx="1536" cy="768"/>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buClr>
                  <a:schemeClr val="dk1"/>
                </a:buClr>
                <a:buSzPts val="2400"/>
              </a:pPr>
              <a:r>
                <a:rPr lang="en-US">
                  <a:solidFill>
                    <a:schemeClr val="dk1"/>
                  </a:solidFill>
                  <a:latin typeface="Times New Roman"/>
                  <a:ea typeface="Times New Roman"/>
                  <a:cs typeface="Times New Roman"/>
                  <a:sym typeface="Times New Roman"/>
                </a:rPr>
                <a:t>name      : String</a:t>
              </a:r>
              <a:endParaRPr sz="1350"/>
            </a:p>
            <a:p>
              <a:pPr>
                <a:buClr>
                  <a:schemeClr val="dk1"/>
                </a:buClr>
                <a:buSzPts val="2400"/>
              </a:pPr>
              <a:r>
                <a:rPr lang="en-US">
                  <a:solidFill>
                    <a:schemeClr val="dk1"/>
                  </a:solidFill>
                  <a:latin typeface="Times New Roman"/>
                  <a:ea typeface="Times New Roman"/>
                  <a:cs typeface="Times New Roman"/>
                  <a:sym typeface="Times New Roman"/>
                </a:rPr>
                <a:t>birthdate : Date</a:t>
              </a:r>
              <a:endParaRPr sz="1350"/>
            </a:p>
            <a:p>
              <a:pPr>
                <a:buClr>
                  <a:schemeClr val="dk1"/>
                </a:buClr>
                <a:buSzPts val="2400"/>
              </a:pPr>
              <a:r>
                <a:rPr lang="en-US">
                  <a:solidFill>
                    <a:schemeClr val="dk1"/>
                  </a:solidFill>
                  <a:latin typeface="Times New Roman"/>
                  <a:ea typeface="Times New Roman"/>
                  <a:cs typeface="Times New Roman"/>
                  <a:sym typeface="Times New Roman"/>
                </a:rPr>
                <a:t>ssn          : Id</a:t>
              </a:r>
              <a:endParaRPr sz="1350"/>
            </a:p>
          </p:txBody>
        </p:sp>
        <p:sp>
          <p:nvSpPr>
            <p:cNvPr id="201" name="Google Shape;201;p13"/>
            <p:cNvSpPr/>
            <p:nvPr/>
          </p:nvSpPr>
          <p:spPr>
            <a:xfrm>
              <a:off x="3936" y="2448"/>
              <a:ext cx="1536" cy="1104"/>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Clr>
                  <a:schemeClr val="dk1"/>
                </a:buClr>
                <a:buSzPts val="2400"/>
              </a:pPr>
              <a:r>
                <a:rPr lang="en-US">
                  <a:solidFill>
                    <a:schemeClr val="dk1"/>
                  </a:solidFill>
                  <a:latin typeface="Times New Roman"/>
                  <a:ea typeface="Times New Roman"/>
                  <a:cs typeface="Times New Roman"/>
                  <a:sym typeface="Times New Roman"/>
                </a:rPr>
                <a:t>eat()</a:t>
              </a:r>
              <a:endParaRPr sz="1350"/>
            </a:p>
            <a:p>
              <a:pPr algn="ctr">
                <a:buClr>
                  <a:schemeClr val="dk1"/>
                </a:buClr>
                <a:buSzPts val="2400"/>
              </a:pPr>
              <a:r>
                <a:rPr lang="en-US">
                  <a:solidFill>
                    <a:schemeClr val="dk1"/>
                  </a:solidFill>
                  <a:latin typeface="Times New Roman"/>
                  <a:ea typeface="Times New Roman"/>
                  <a:cs typeface="Times New Roman"/>
                  <a:sym typeface="Times New Roman"/>
                </a:rPr>
                <a:t>sleep()</a:t>
              </a:r>
              <a:endParaRPr sz="1350"/>
            </a:p>
            <a:p>
              <a:pPr algn="ctr">
                <a:buClr>
                  <a:schemeClr val="dk1"/>
                </a:buClr>
                <a:buSzPts val="2400"/>
              </a:pPr>
              <a:r>
                <a:rPr lang="en-US">
                  <a:solidFill>
                    <a:schemeClr val="dk1"/>
                  </a:solidFill>
                  <a:latin typeface="Times New Roman"/>
                  <a:ea typeface="Times New Roman"/>
                  <a:cs typeface="Times New Roman"/>
                  <a:sym typeface="Times New Roman"/>
                </a:rPr>
                <a:t>work()</a:t>
              </a:r>
              <a:endParaRPr sz="1350"/>
            </a:p>
            <a:p>
              <a:pPr algn="ctr">
                <a:buClr>
                  <a:schemeClr val="dk1"/>
                </a:buClr>
                <a:buSzPts val="2400"/>
              </a:pPr>
              <a:r>
                <a:rPr lang="en-US">
                  <a:solidFill>
                    <a:schemeClr val="dk1"/>
                  </a:solidFill>
                  <a:latin typeface="Times New Roman"/>
                  <a:ea typeface="Times New Roman"/>
                  <a:cs typeface="Times New Roman"/>
                  <a:sym typeface="Times New Roman"/>
                </a:rPr>
                <a:t>play()</a:t>
              </a:r>
              <a:endParaRPr sz="1350"/>
            </a:p>
          </p:txBody>
        </p:sp>
      </p:grpSp>
      <p:sp>
        <p:nvSpPr>
          <p:cNvPr id="202" name="Google Shape;202;p13"/>
          <p:cNvSpPr txBox="1"/>
          <p:nvPr/>
        </p:nvSpPr>
        <p:spPr>
          <a:xfrm>
            <a:off x="1428751" y="1771651"/>
            <a:ext cx="6261497" cy="623217"/>
          </a:xfrm>
          <a:prstGeom prst="rect">
            <a:avLst/>
          </a:prstGeom>
          <a:noFill/>
          <a:ln>
            <a:noFill/>
          </a:ln>
        </p:spPr>
        <p:txBody>
          <a:bodyPr spcFirstLastPara="1" wrap="square" lIns="68569" tIns="34275" rIns="68569" bIns="34275" anchor="t" anchorCtr="0">
            <a:spAutoFit/>
          </a:bodyPr>
          <a:lstStyle/>
          <a:p>
            <a:pPr>
              <a:buClr>
                <a:schemeClr val="dk1"/>
              </a:buClr>
              <a:buSzPts val="2400"/>
            </a:pPr>
            <a:r>
              <a:rPr lang="en-US">
                <a:solidFill>
                  <a:schemeClr val="dk1"/>
                </a:solidFill>
                <a:latin typeface="Times New Roman"/>
                <a:ea typeface="Times New Roman"/>
                <a:cs typeface="Times New Roman"/>
                <a:sym typeface="Times New Roman"/>
              </a:rPr>
              <a:t>When drawing a class, you needn’t show attributes and operation in every diagram.</a:t>
            </a:r>
            <a:endParaRPr sz="1350"/>
          </a:p>
        </p:txBody>
      </p:sp>
      <p:sp>
        <p:nvSpPr>
          <p:cNvPr id="203" name="Google Shape;203;p13"/>
          <p:cNvSpPr/>
          <p:nvPr/>
        </p:nvSpPr>
        <p:spPr>
          <a:xfrm>
            <a:off x="1485900" y="2457450"/>
            <a:ext cx="1828800" cy="571500"/>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Clr>
                <a:schemeClr val="dk1"/>
              </a:buClr>
              <a:buSzPts val="2400"/>
            </a:pPr>
            <a:r>
              <a:rPr lang="en-US">
                <a:solidFill>
                  <a:schemeClr val="dk1"/>
                </a:solidFill>
                <a:latin typeface="Times New Roman"/>
                <a:ea typeface="Times New Roman"/>
                <a:cs typeface="Times New Roman"/>
                <a:sym typeface="Times New Roman"/>
              </a:rPr>
              <a:t>Person</a:t>
            </a:r>
            <a:endParaRPr sz="1350"/>
          </a:p>
        </p:txBody>
      </p:sp>
      <p:grpSp>
        <p:nvGrpSpPr>
          <p:cNvPr id="204" name="Google Shape;204;p13"/>
          <p:cNvGrpSpPr/>
          <p:nvPr/>
        </p:nvGrpSpPr>
        <p:grpSpPr>
          <a:xfrm>
            <a:off x="1543050" y="3314700"/>
            <a:ext cx="1828800" cy="1828800"/>
            <a:chOff x="288" y="2400"/>
            <a:chExt cx="1536" cy="1536"/>
          </a:xfrm>
        </p:grpSpPr>
        <p:sp>
          <p:nvSpPr>
            <p:cNvPr id="205" name="Google Shape;205;p13"/>
            <p:cNvSpPr/>
            <p:nvPr/>
          </p:nvSpPr>
          <p:spPr>
            <a:xfrm>
              <a:off x="288" y="2400"/>
              <a:ext cx="1536" cy="480"/>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Clr>
                  <a:schemeClr val="dk1"/>
                </a:buClr>
                <a:buSzPts val="2400"/>
              </a:pPr>
              <a:r>
                <a:rPr lang="en-US">
                  <a:solidFill>
                    <a:schemeClr val="dk1"/>
                  </a:solidFill>
                  <a:latin typeface="Times New Roman"/>
                  <a:ea typeface="Times New Roman"/>
                  <a:cs typeface="Times New Roman"/>
                  <a:sym typeface="Times New Roman"/>
                </a:rPr>
                <a:t>Person</a:t>
              </a:r>
              <a:endParaRPr sz="1350"/>
            </a:p>
          </p:txBody>
        </p:sp>
        <p:sp>
          <p:nvSpPr>
            <p:cNvPr id="206" name="Google Shape;206;p13"/>
            <p:cNvSpPr/>
            <p:nvPr/>
          </p:nvSpPr>
          <p:spPr>
            <a:xfrm>
              <a:off x="288" y="2880"/>
              <a:ext cx="1536" cy="768"/>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Clr>
                  <a:schemeClr val="dk1"/>
                </a:buClr>
                <a:buSzPts val="2400"/>
              </a:pPr>
              <a:r>
                <a:rPr lang="en-US">
                  <a:solidFill>
                    <a:schemeClr val="dk1"/>
                  </a:solidFill>
                  <a:latin typeface="Times New Roman"/>
                  <a:ea typeface="Times New Roman"/>
                  <a:cs typeface="Times New Roman"/>
                  <a:sym typeface="Times New Roman"/>
                </a:rPr>
                <a:t>name</a:t>
              </a:r>
              <a:endParaRPr sz="1350"/>
            </a:p>
            <a:p>
              <a:pPr algn="ctr">
                <a:buClr>
                  <a:schemeClr val="dk1"/>
                </a:buClr>
                <a:buSzPts val="2400"/>
              </a:pPr>
              <a:r>
                <a:rPr lang="en-US">
                  <a:solidFill>
                    <a:schemeClr val="dk1"/>
                  </a:solidFill>
                  <a:latin typeface="Times New Roman"/>
                  <a:ea typeface="Times New Roman"/>
                  <a:cs typeface="Times New Roman"/>
                  <a:sym typeface="Times New Roman"/>
                </a:rPr>
                <a:t>address</a:t>
              </a:r>
              <a:endParaRPr sz="1350"/>
            </a:p>
            <a:p>
              <a:pPr algn="ctr">
                <a:buClr>
                  <a:schemeClr val="dk1"/>
                </a:buClr>
                <a:buSzPts val="2400"/>
              </a:pPr>
              <a:r>
                <a:rPr lang="en-US">
                  <a:solidFill>
                    <a:schemeClr val="dk1"/>
                  </a:solidFill>
                  <a:latin typeface="Times New Roman"/>
                  <a:ea typeface="Times New Roman"/>
                  <a:cs typeface="Times New Roman"/>
                  <a:sym typeface="Times New Roman"/>
                </a:rPr>
                <a:t>birthdate</a:t>
              </a:r>
              <a:endParaRPr sz="1350"/>
            </a:p>
          </p:txBody>
        </p:sp>
        <p:sp>
          <p:nvSpPr>
            <p:cNvPr id="207" name="Google Shape;207;p13"/>
            <p:cNvSpPr/>
            <p:nvPr/>
          </p:nvSpPr>
          <p:spPr>
            <a:xfrm>
              <a:off x="288" y="3648"/>
              <a:ext cx="1536" cy="288"/>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buClr>
                  <a:schemeClr val="dk1"/>
                </a:buClr>
                <a:buSzPts val="2400"/>
              </a:pPr>
              <a:endParaRPr>
                <a:solidFill>
                  <a:schemeClr val="dk1"/>
                </a:solidFill>
                <a:latin typeface="Times New Roman"/>
                <a:ea typeface="Times New Roman"/>
                <a:cs typeface="Times New Roman"/>
                <a:sym typeface="Times New Roman"/>
              </a:endParaRPr>
            </a:p>
          </p:txBody>
        </p:sp>
      </p:grpSp>
      <p:grpSp>
        <p:nvGrpSpPr>
          <p:cNvPr id="208" name="Google Shape;208;p13"/>
          <p:cNvGrpSpPr/>
          <p:nvPr/>
        </p:nvGrpSpPr>
        <p:grpSpPr>
          <a:xfrm>
            <a:off x="3714750" y="3943350"/>
            <a:ext cx="1828800" cy="1200150"/>
            <a:chOff x="2208" y="2592"/>
            <a:chExt cx="1536" cy="1008"/>
          </a:xfrm>
        </p:grpSpPr>
        <p:sp>
          <p:nvSpPr>
            <p:cNvPr id="209" name="Google Shape;209;p13"/>
            <p:cNvSpPr/>
            <p:nvPr/>
          </p:nvSpPr>
          <p:spPr>
            <a:xfrm>
              <a:off x="2208" y="2592"/>
              <a:ext cx="1536" cy="307"/>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Clr>
                  <a:schemeClr val="dk1"/>
                </a:buClr>
                <a:buSzPts val="2400"/>
              </a:pPr>
              <a:r>
                <a:rPr lang="en-US">
                  <a:solidFill>
                    <a:schemeClr val="dk1"/>
                  </a:solidFill>
                  <a:latin typeface="Times New Roman"/>
                  <a:ea typeface="Times New Roman"/>
                  <a:cs typeface="Times New Roman"/>
                  <a:sym typeface="Times New Roman"/>
                </a:rPr>
                <a:t>Person</a:t>
              </a:r>
              <a:endParaRPr sz="1350"/>
            </a:p>
          </p:txBody>
        </p:sp>
        <p:sp>
          <p:nvSpPr>
            <p:cNvPr id="210" name="Google Shape;210;p13"/>
            <p:cNvSpPr/>
            <p:nvPr/>
          </p:nvSpPr>
          <p:spPr>
            <a:xfrm>
              <a:off x="2208" y="2880"/>
              <a:ext cx="1536" cy="192"/>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Clr>
                  <a:schemeClr val="dk1"/>
                </a:buClr>
                <a:buSzPts val="2400"/>
              </a:pPr>
              <a:endParaRPr>
                <a:solidFill>
                  <a:schemeClr val="dk1"/>
                </a:solidFill>
                <a:latin typeface="Times New Roman"/>
                <a:ea typeface="Times New Roman"/>
                <a:cs typeface="Times New Roman"/>
                <a:sym typeface="Times New Roman"/>
              </a:endParaRPr>
            </a:p>
          </p:txBody>
        </p:sp>
        <p:sp>
          <p:nvSpPr>
            <p:cNvPr id="211" name="Google Shape;211;p13"/>
            <p:cNvSpPr/>
            <p:nvPr/>
          </p:nvSpPr>
          <p:spPr>
            <a:xfrm>
              <a:off x="2208" y="3072"/>
              <a:ext cx="1536" cy="528"/>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Clr>
                  <a:schemeClr val="dk1"/>
                </a:buClr>
                <a:buSzPts val="2400"/>
              </a:pPr>
              <a:r>
                <a:rPr lang="en-US">
                  <a:solidFill>
                    <a:schemeClr val="dk1"/>
                  </a:solidFill>
                  <a:latin typeface="Times New Roman"/>
                  <a:ea typeface="Times New Roman"/>
                  <a:cs typeface="Times New Roman"/>
                  <a:sym typeface="Times New Roman"/>
                </a:rPr>
                <a:t>eat</a:t>
              </a:r>
              <a:endParaRPr sz="1350"/>
            </a:p>
            <a:p>
              <a:pPr algn="ctr">
                <a:buClr>
                  <a:schemeClr val="dk1"/>
                </a:buClr>
                <a:buSzPts val="2400"/>
              </a:pPr>
              <a:r>
                <a:rPr lang="en-US">
                  <a:solidFill>
                    <a:schemeClr val="dk1"/>
                  </a:solidFill>
                  <a:latin typeface="Times New Roman"/>
                  <a:ea typeface="Times New Roman"/>
                  <a:cs typeface="Times New Roman"/>
                  <a:sym typeface="Times New Roman"/>
                </a:rPr>
                <a:t>play</a:t>
              </a:r>
              <a:endParaRPr sz="1350"/>
            </a:p>
          </p:txBody>
        </p:sp>
      </p:grpSp>
      <p:grpSp>
        <p:nvGrpSpPr>
          <p:cNvPr id="212" name="Google Shape;212;p13"/>
          <p:cNvGrpSpPr/>
          <p:nvPr/>
        </p:nvGrpSpPr>
        <p:grpSpPr>
          <a:xfrm>
            <a:off x="3714750" y="2457450"/>
            <a:ext cx="1828800" cy="857250"/>
            <a:chOff x="2160" y="1488"/>
            <a:chExt cx="1536" cy="720"/>
          </a:xfrm>
        </p:grpSpPr>
        <p:sp>
          <p:nvSpPr>
            <p:cNvPr id="213" name="Google Shape;213;p13"/>
            <p:cNvSpPr/>
            <p:nvPr/>
          </p:nvSpPr>
          <p:spPr>
            <a:xfrm>
              <a:off x="2160" y="1488"/>
              <a:ext cx="1536" cy="336"/>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Clr>
                  <a:schemeClr val="dk1"/>
                </a:buClr>
                <a:buSzPts val="2400"/>
              </a:pPr>
              <a:r>
                <a:rPr lang="en-US">
                  <a:solidFill>
                    <a:schemeClr val="dk1"/>
                  </a:solidFill>
                  <a:latin typeface="Times New Roman"/>
                  <a:ea typeface="Times New Roman"/>
                  <a:cs typeface="Times New Roman"/>
                  <a:sym typeface="Times New Roman"/>
                </a:rPr>
                <a:t>Person</a:t>
              </a:r>
              <a:endParaRPr sz="1350"/>
            </a:p>
          </p:txBody>
        </p:sp>
        <p:sp>
          <p:nvSpPr>
            <p:cNvPr id="214" name="Google Shape;214;p13"/>
            <p:cNvSpPr/>
            <p:nvPr/>
          </p:nvSpPr>
          <p:spPr>
            <a:xfrm>
              <a:off x="2160" y="1824"/>
              <a:ext cx="1536" cy="192"/>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buClr>
                  <a:schemeClr val="dk1"/>
                </a:buClr>
                <a:buSzPts val="2400"/>
              </a:pPr>
              <a:endParaRPr>
                <a:solidFill>
                  <a:schemeClr val="dk1"/>
                </a:solidFill>
                <a:latin typeface="Times New Roman"/>
                <a:ea typeface="Times New Roman"/>
                <a:cs typeface="Times New Roman"/>
                <a:sym typeface="Times New Roman"/>
              </a:endParaRPr>
            </a:p>
          </p:txBody>
        </p:sp>
        <p:sp>
          <p:nvSpPr>
            <p:cNvPr id="215" name="Google Shape;215;p13"/>
            <p:cNvSpPr/>
            <p:nvPr/>
          </p:nvSpPr>
          <p:spPr>
            <a:xfrm>
              <a:off x="2160" y="2016"/>
              <a:ext cx="1536" cy="192"/>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buClr>
                  <a:schemeClr val="dk1"/>
                </a:buClr>
                <a:buSzPts val="2400"/>
              </a:pPr>
              <a:endParaRPr>
                <a:solidFill>
                  <a:schemeClr val="dk1"/>
                </a:solidFill>
                <a:latin typeface="Times New Roman"/>
                <a:ea typeface="Times New Roman"/>
                <a:cs typeface="Times New Roman"/>
                <a:sym typeface="Times New Roman"/>
              </a:endParaRPr>
            </a:p>
          </p:txBody>
        </p:sp>
      </p:grpSp>
      <p:sp>
        <p:nvSpPr>
          <p:cNvPr id="21" name="CustomShape 1"/>
          <p:cNvSpPr/>
          <p:nvPr/>
        </p:nvSpPr>
        <p:spPr>
          <a:xfrm>
            <a:off x="1493658" y="1099705"/>
            <a:ext cx="6857730" cy="34020"/>
          </a:xfrm>
          <a:prstGeom prst="rect">
            <a:avLst/>
          </a:prstGeom>
          <a:solidFill>
            <a:srgbClr val="EED126"/>
          </a:solidFill>
          <a:ln>
            <a:solidFill>
              <a:srgbClr val="EED126"/>
            </a:solidFill>
            <a:round/>
          </a:ln>
        </p:spPr>
        <p:style>
          <a:lnRef idx="2">
            <a:schemeClr val="accent1">
              <a:shade val="50000"/>
            </a:schemeClr>
          </a:lnRef>
          <a:fillRef idx="1">
            <a:schemeClr val="accent1"/>
          </a:fillRef>
          <a:effectRef idx="0">
            <a:schemeClr val="accent1"/>
          </a:effectRef>
          <a:fontRef idx="minor"/>
        </p:style>
      </p:sp>
      <p:sp>
        <p:nvSpPr>
          <p:cNvPr id="22" name="CustomShape 2"/>
          <p:cNvSpPr/>
          <p:nvPr/>
        </p:nvSpPr>
        <p:spPr>
          <a:xfrm>
            <a:off x="1493658" y="1191235"/>
            <a:ext cx="6857730" cy="136890"/>
          </a:xfrm>
          <a:prstGeom prst="rect">
            <a:avLst/>
          </a:prstGeom>
          <a:gradFill rotWithShape="0">
            <a:gsLst>
              <a:gs pos="0">
                <a:srgbClr val="D0D0D0"/>
              </a:gs>
              <a:gs pos="100000">
                <a:srgbClr val="EDEDED"/>
              </a:gs>
            </a:gsLst>
            <a:lin ang="16200000"/>
          </a:gradFill>
          <a:ln>
            <a:noFill/>
          </a:ln>
          <a:effectLst>
            <a:outerShdw blurRad="40000" dist="20160" dir="5400000" rotWithShape="0">
              <a:srgbClr val="000000">
                <a:alpha val="38000"/>
              </a:srgbClr>
            </a:outerShdw>
          </a:effectLst>
        </p:spPr>
        <p:style>
          <a:lnRef idx="1">
            <a:schemeClr val="dk1"/>
          </a:lnRef>
          <a:fillRef idx="2">
            <a:schemeClr val="dk1"/>
          </a:fillRef>
          <a:effectRef idx="1">
            <a:schemeClr val="dk1"/>
          </a:effectRef>
          <a:fontRef idx="minor"/>
        </p:style>
      </p:sp>
      <p:pic>
        <p:nvPicPr>
          <p:cNvPr id="23" name="Picture 5"/>
          <p:cNvPicPr/>
          <p:nvPr/>
        </p:nvPicPr>
        <p:blipFill>
          <a:blip r:embed="rId3"/>
          <a:stretch/>
        </p:blipFill>
        <p:spPr>
          <a:xfrm>
            <a:off x="5490102" y="1006963"/>
            <a:ext cx="914220" cy="399870"/>
          </a:xfrm>
          <a:prstGeom prst="rect">
            <a:avLst/>
          </a:prstGeom>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title"/>
          </p:nvPr>
        </p:nvSpPr>
        <p:spPr>
          <a:xfrm>
            <a:off x="647700" y="1428750"/>
            <a:ext cx="7848600" cy="400050"/>
          </a:xfrm>
          <a:prstGeom prst="rect">
            <a:avLst/>
          </a:prstGeom>
          <a:noFill/>
          <a:ln>
            <a:noFill/>
          </a:ln>
        </p:spPr>
        <p:txBody>
          <a:bodyPr spcFirstLastPara="1" vert="horz" wrap="square" lIns="68569" tIns="34275" rIns="68569" bIns="34275" rtlCol="0" anchor="ctr" anchorCtr="0">
            <a:normAutofit fontScale="90000"/>
          </a:bodyPr>
          <a:lstStyle/>
          <a:p>
            <a:pPr algn="l">
              <a:lnSpc>
                <a:spcPct val="90000"/>
              </a:lnSpc>
              <a:spcBef>
                <a:spcPts val="0"/>
              </a:spcBef>
              <a:buClr>
                <a:schemeClr val="dk1"/>
              </a:buClr>
              <a:buSzPct val="100000"/>
            </a:pPr>
            <a:r>
              <a:rPr lang="en-US" dirty="0"/>
              <a:t>Class Responsibilities</a:t>
            </a:r>
            <a:endParaRPr dirty="0"/>
          </a:p>
        </p:txBody>
      </p:sp>
      <p:sp>
        <p:nvSpPr>
          <p:cNvPr id="222" name="Google Shape;222;p14"/>
          <p:cNvSpPr txBox="1"/>
          <p:nvPr/>
        </p:nvSpPr>
        <p:spPr>
          <a:xfrm>
            <a:off x="1600200" y="1828800"/>
            <a:ext cx="6000750" cy="1177215"/>
          </a:xfrm>
          <a:prstGeom prst="rect">
            <a:avLst/>
          </a:prstGeom>
          <a:noFill/>
          <a:ln>
            <a:noFill/>
          </a:ln>
        </p:spPr>
        <p:txBody>
          <a:bodyPr spcFirstLastPara="1" wrap="square" lIns="68569" tIns="34275" rIns="68569" bIns="34275" anchor="t" anchorCtr="0">
            <a:spAutoFit/>
          </a:bodyPr>
          <a:lstStyle/>
          <a:p>
            <a:pPr>
              <a:buClr>
                <a:schemeClr val="dk1"/>
              </a:buClr>
              <a:buSzPts val="2400"/>
            </a:pPr>
            <a:r>
              <a:rPr lang="en-US">
                <a:solidFill>
                  <a:schemeClr val="dk1"/>
                </a:solidFill>
                <a:latin typeface="Times New Roman"/>
                <a:ea typeface="Times New Roman"/>
                <a:cs typeface="Times New Roman"/>
                <a:sym typeface="Times New Roman"/>
              </a:rPr>
              <a:t>A class may also include its responsibilities in a class diagram.</a:t>
            </a:r>
            <a:endParaRPr sz="1350"/>
          </a:p>
          <a:p>
            <a:pPr>
              <a:buClr>
                <a:schemeClr val="dk1"/>
              </a:buClr>
              <a:buSzPts val="2400"/>
            </a:pPr>
            <a:endParaRPr>
              <a:solidFill>
                <a:schemeClr val="dk1"/>
              </a:solidFill>
              <a:latin typeface="Times New Roman"/>
              <a:ea typeface="Times New Roman"/>
              <a:cs typeface="Times New Roman"/>
              <a:sym typeface="Times New Roman"/>
            </a:endParaRPr>
          </a:p>
          <a:p>
            <a:pPr>
              <a:buClr>
                <a:schemeClr val="dk1"/>
              </a:buClr>
              <a:buSzPts val="2400"/>
            </a:pPr>
            <a:r>
              <a:rPr lang="en-US">
                <a:solidFill>
                  <a:schemeClr val="dk1"/>
                </a:solidFill>
                <a:latin typeface="Times New Roman"/>
                <a:ea typeface="Times New Roman"/>
                <a:cs typeface="Times New Roman"/>
                <a:sym typeface="Times New Roman"/>
              </a:rPr>
              <a:t>A responsibility is a contract or obligation of a class to perform a particular service.</a:t>
            </a:r>
            <a:endParaRPr sz="1350"/>
          </a:p>
        </p:txBody>
      </p:sp>
      <p:grpSp>
        <p:nvGrpSpPr>
          <p:cNvPr id="223" name="Google Shape;223;p14"/>
          <p:cNvGrpSpPr/>
          <p:nvPr/>
        </p:nvGrpSpPr>
        <p:grpSpPr>
          <a:xfrm>
            <a:off x="2743200" y="3143250"/>
            <a:ext cx="3657600" cy="2286000"/>
            <a:chOff x="1104" y="2064"/>
            <a:chExt cx="3072" cy="1920"/>
          </a:xfrm>
        </p:grpSpPr>
        <p:sp>
          <p:nvSpPr>
            <p:cNvPr id="224" name="Google Shape;224;p14"/>
            <p:cNvSpPr/>
            <p:nvPr/>
          </p:nvSpPr>
          <p:spPr>
            <a:xfrm>
              <a:off x="1104" y="2064"/>
              <a:ext cx="3072" cy="240"/>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Clr>
                  <a:schemeClr val="dk1"/>
                </a:buClr>
                <a:buSzPts val="2400"/>
              </a:pPr>
              <a:r>
                <a:rPr lang="en-US">
                  <a:solidFill>
                    <a:schemeClr val="dk1"/>
                  </a:solidFill>
                  <a:latin typeface="Times New Roman"/>
                  <a:ea typeface="Times New Roman"/>
                  <a:cs typeface="Times New Roman"/>
                  <a:sym typeface="Times New Roman"/>
                </a:rPr>
                <a:t>SmokeAlarm</a:t>
              </a:r>
              <a:endParaRPr sz="1350"/>
            </a:p>
          </p:txBody>
        </p:sp>
        <p:sp>
          <p:nvSpPr>
            <p:cNvPr id="225" name="Google Shape;225;p14"/>
            <p:cNvSpPr/>
            <p:nvPr/>
          </p:nvSpPr>
          <p:spPr>
            <a:xfrm>
              <a:off x="1104" y="2304"/>
              <a:ext cx="3072" cy="144"/>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Clr>
                  <a:schemeClr val="dk1"/>
                </a:buClr>
                <a:buSzPts val="2400"/>
              </a:pPr>
              <a:endParaRPr>
                <a:solidFill>
                  <a:schemeClr val="dk1"/>
                </a:solidFill>
                <a:latin typeface="Times New Roman"/>
                <a:ea typeface="Times New Roman"/>
                <a:cs typeface="Times New Roman"/>
                <a:sym typeface="Times New Roman"/>
              </a:endParaRPr>
            </a:p>
          </p:txBody>
        </p:sp>
        <p:sp>
          <p:nvSpPr>
            <p:cNvPr id="226" name="Google Shape;226;p14"/>
            <p:cNvSpPr/>
            <p:nvPr/>
          </p:nvSpPr>
          <p:spPr>
            <a:xfrm>
              <a:off x="1104" y="2592"/>
              <a:ext cx="3072" cy="1392"/>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buClr>
                  <a:schemeClr val="dk1"/>
                </a:buClr>
                <a:buSzPts val="2400"/>
              </a:pPr>
              <a:r>
                <a:rPr lang="en-US">
                  <a:solidFill>
                    <a:schemeClr val="dk1"/>
                  </a:solidFill>
                  <a:latin typeface="Times New Roman"/>
                  <a:ea typeface="Times New Roman"/>
                  <a:cs typeface="Times New Roman"/>
                  <a:sym typeface="Times New Roman"/>
                </a:rPr>
                <a:t>	       Responsibilities</a:t>
              </a:r>
              <a:endParaRPr sz="1350"/>
            </a:p>
            <a:p>
              <a:pPr>
                <a:buClr>
                  <a:schemeClr val="dk1"/>
                </a:buClr>
                <a:buSzPts val="2400"/>
              </a:pPr>
              <a:endParaRPr>
                <a:solidFill>
                  <a:schemeClr val="dk1"/>
                </a:solidFill>
                <a:latin typeface="Times New Roman"/>
                <a:ea typeface="Times New Roman"/>
                <a:cs typeface="Times New Roman"/>
                <a:sym typeface="Times New Roman"/>
              </a:endParaRPr>
            </a:p>
            <a:p>
              <a:pPr>
                <a:buClr>
                  <a:schemeClr val="dk1"/>
                </a:buClr>
                <a:buSzPts val="2400"/>
              </a:pPr>
              <a:r>
                <a:rPr lang="en-US">
                  <a:solidFill>
                    <a:schemeClr val="dk1"/>
                  </a:solidFill>
                  <a:latin typeface="Times New Roman"/>
                  <a:ea typeface="Times New Roman"/>
                  <a:cs typeface="Times New Roman"/>
                  <a:sym typeface="Times New Roman"/>
                </a:rPr>
                <a:t>-- sound alert and notify guard station</a:t>
              </a:r>
              <a:endParaRPr sz="1350"/>
            </a:p>
            <a:p>
              <a:pPr>
                <a:buClr>
                  <a:schemeClr val="dk1"/>
                </a:buClr>
                <a:buSzPts val="2400"/>
              </a:pPr>
              <a:r>
                <a:rPr lang="en-US">
                  <a:solidFill>
                    <a:schemeClr val="dk1"/>
                  </a:solidFill>
                  <a:latin typeface="Times New Roman"/>
                  <a:ea typeface="Times New Roman"/>
                  <a:cs typeface="Times New Roman"/>
                  <a:sym typeface="Times New Roman"/>
                </a:rPr>
                <a:t>    when smoke is detected.</a:t>
              </a:r>
              <a:endParaRPr sz="1350"/>
            </a:p>
            <a:p>
              <a:pPr>
                <a:buClr>
                  <a:schemeClr val="dk1"/>
                </a:buClr>
                <a:buSzPts val="2400"/>
              </a:pPr>
              <a:endParaRPr>
                <a:solidFill>
                  <a:schemeClr val="dk1"/>
                </a:solidFill>
                <a:latin typeface="Times New Roman"/>
                <a:ea typeface="Times New Roman"/>
                <a:cs typeface="Times New Roman"/>
                <a:sym typeface="Times New Roman"/>
              </a:endParaRPr>
            </a:p>
            <a:p>
              <a:pPr>
                <a:buClr>
                  <a:schemeClr val="dk1"/>
                </a:buClr>
                <a:buSzPts val="2400"/>
              </a:pPr>
              <a:r>
                <a:rPr lang="en-US">
                  <a:solidFill>
                    <a:schemeClr val="dk1"/>
                  </a:solidFill>
                  <a:latin typeface="Times New Roman"/>
                  <a:ea typeface="Times New Roman"/>
                  <a:cs typeface="Times New Roman"/>
                  <a:sym typeface="Times New Roman"/>
                </a:rPr>
                <a:t>-- indicate battery state</a:t>
              </a:r>
              <a:endParaRPr sz="1350"/>
            </a:p>
          </p:txBody>
        </p:sp>
        <p:sp>
          <p:nvSpPr>
            <p:cNvPr id="227" name="Google Shape;227;p14"/>
            <p:cNvSpPr/>
            <p:nvPr/>
          </p:nvSpPr>
          <p:spPr>
            <a:xfrm>
              <a:off x="1104" y="2448"/>
              <a:ext cx="3072" cy="144"/>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Clr>
                  <a:schemeClr val="dk1"/>
                </a:buClr>
                <a:buSzPts val="2400"/>
              </a:pPr>
              <a:endParaRPr>
                <a:solidFill>
                  <a:schemeClr val="dk1"/>
                </a:solidFill>
                <a:latin typeface="Times New Roman"/>
                <a:ea typeface="Times New Roman"/>
                <a:cs typeface="Times New Roman"/>
                <a:sym typeface="Times New Roman"/>
              </a:endParaRPr>
            </a:p>
          </p:txBody>
        </p:sp>
      </p:grpSp>
      <p:sp>
        <p:nvSpPr>
          <p:cNvPr id="9" name="CustomShape 1"/>
          <p:cNvSpPr/>
          <p:nvPr/>
        </p:nvSpPr>
        <p:spPr>
          <a:xfrm>
            <a:off x="1493658" y="1099705"/>
            <a:ext cx="6857730" cy="34020"/>
          </a:xfrm>
          <a:prstGeom prst="rect">
            <a:avLst/>
          </a:prstGeom>
          <a:solidFill>
            <a:srgbClr val="EED126"/>
          </a:solidFill>
          <a:ln>
            <a:solidFill>
              <a:srgbClr val="EED126"/>
            </a:solidFill>
            <a:round/>
          </a:ln>
        </p:spPr>
        <p:style>
          <a:lnRef idx="2">
            <a:schemeClr val="accent1">
              <a:shade val="50000"/>
            </a:schemeClr>
          </a:lnRef>
          <a:fillRef idx="1">
            <a:schemeClr val="accent1"/>
          </a:fillRef>
          <a:effectRef idx="0">
            <a:schemeClr val="accent1"/>
          </a:effectRef>
          <a:fontRef idx="minor"/>
        </p:style>
      </p:sp>
      <p:sp>
        <p:nvSpPr>
          <p:cNvPr id="10" name="CustomShape 2"/>
          <p:cNvSpPr/>
          <p:nvPr/>
        </p:nvSpPr>
        <p:spPr>
          <a:xfrm>
            <a:off x="1493658" y="1191235"/>
            <a:ext cx="6857730" cy="136890"/>
          </a:xfrm>
          <a:prstGeom prst="rect">
            <a:avLst/>
          </a:prstGeom>
          <a:gradFill rotWithShape="0">
            <a:gsLst>
              <a:gs pos="0">
                <a:srgbClr val="D0D0D0"/>
              </a:gs>
              <a:gs pos="100000">
                <a:srgbClr val="EDEDED"/>
              </a:gs>
            </a:gsLst>
            <a:lin ang="16200000"/>
          </a:gradFill>
          <a:ln>
            <a:noFill/>
          </a:ln>
          <a:effectLst>
            <a:outerShdw blurRad="40000" dist="20160" dir="5400000" rotWithShape="0">
              <a:srgbClr val="000000">
                <a:alpha val="38000"/>
              </a:srgbClr>
            </a:outerShdw>
          </a:effectLst>
        </p:spPr>
        <p:style>
          <a:lnRef idx="1">
            <a:schemeClr val="dk1"/>
          </a:lnRef>
          <a:fillRef idx="2">
            <a:schemeClr val="dk1"/>
          </a:fillRef>
          <a:effectRef idx="1">
            <a:schemeClr val="dk1"/>
          </a:effectRef>
          <a:fontRef idx="minor"/>
        </p:style>
      </p:sp>
      <p:pic>
        <p:nvPicPr>
          <p:cNvPr id="11" name="Picture 5"/>
          <p:cNvPicPr/>
          <p:nvPr/>
        </p:nvPicPr>
        <p:blipFill>
          <a:blip r:embed="rId3"/>
          <a:stretch/>
        </p:blipFill>
        <p:spPr>
          <a:xfrm>
            <a:off x="5490102" y="1006963"/>
            <a:ext cx="914220" cy="399870"/>
          </a:xfrm>
          <a:prstGeom prst="rect">
            <a:avLst/>
          </a:prstGeom>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85900" y="742950"/>
            <a:ext cx="6057900" cy="5173852"/>
          </a:xfrm>
          <a:prstGeom prst="rect">
            <a:avLst/>
          </a:prstGeom>
        </p:spPr>
        <p:txBody>
          <a:bodyPr wrap="square">
            <a:spAutoFit/>
          </a:bodyPr>
          <a:lstStyle/>
          <a:p>
            <a:pPr algn="just" fontAlgn="base">
              <a:lnSpc>
                <a:spcPct val="150000"/>
              </a:lnSpc>
            </a:pPr>
            <a:r>
              <a:rPr lang="en-US" sz="2400" b="1" dirty="0">
                <a:solidFill>
                  <a:srgbClr val="FF0000"/>
                </a:solidFill>
              </a:rPr>
              <a:t>Basic components of a class diagram</a:t>
            </a:r>
          </a:p>
          <a:p>
            <a:pPr algn="just" fontAlgn="base">
              <a:lnSpc>
                <a:spcPct val="150000"/>
              </a:lnSpc>
            </a:pPr>
            <a:endParaRPr lang="en-US" dirty="0"/>
          </a:p>
          <a:p>
            <a:pPr algn="just" fontAlgn="base">
              <a:lnSpc>
                <a:spcPct val="150000"/>
              </a:lnSpc>
            </a:pPr>
            <a:r>
              <a:rPr lang="en-US" dirty="0"/>
              <a:t>The standard class diagram is composed of three sections:</a:t>
            </a:r>
          </a:p>
          <a:p>
            <a:pPr algn="just" fontAlgn="base">
              <a:lnSpc>
                <a:spcPct val="150000"/>
              </a:lnSpc>
            </a:pPr>
            <a:r>
              <a:rPr lang="en-US" b="1" dirty="0">
                <a:solidFill>
                  <a:srgbClr val="FF0000"/>
                </a:solidFill>
              </a:rPr>
              <a:t>Upper section: </a:t>
            </a:r>
            <a:r>
              <a:rPr lang="en-US" dirty="0"/>
              <a:t>Contains the name of the class. This section is always required, to know whether it represents the classifier or an object.</a:t>
            </a:r>
          </a:p>
          <a:p>
            <a:pPr algn="just" fontAlgn="base">
              <a:lnSpc>
                <a:spcPct val="150000"/>
              </a:lnSpc>
            </a:pPr>
            <a:r>
              <a:rPr lang="en-US" b="1" dirty="0">
                <a:solidFill>
                  <a:srgbClr val="FF0000"/>
                </a:solidFill>
              </a:rPr>
              <a:t>Middle section:</a:t>
            </a:r>
            <a:r>
              <a:rPr lang="en-US" b="1" dirty="0"/>
              <a:t> </a:t>
            </a:r>
            <a:r>
              <a:rPr lang="en-US" dirty="0"/>
              <a:t>Contains the attributes of the class. Use this section to describe the qualities of the class. This is only required when describing a specific instance of a class.</a:t>
            </a:r>
          </a:p>
          <a:p>
            <a:pPr algn="just" fontAlgn="base">
              <a:lnSpc>
                <a:spcPct val="150000"/>
              </a:lnSpc>
            </a:pPr>
            <a:r>
              <a:rPr lang="en-US" b="1" dirty="0">
                <a:solidFill>
                  <a:srgbClr val="FF0000"/>
                </a:solidFill>
              </a:rPr>
              <a:t>Bottom section: </a:t>
            </a:r>
            <a:r>
              <a:rPr lang="en-US" dirty="0"/>
              <a:t>Includes class operations (methods). Displayed in list format, each operation takes up its own line. The operations describe how a class interacts with data.</a:t>
            </a:r>
          </a:p>
        </p:txBody>
      </p:sp>
      <p:sp>
        <p:nvSpPr>
          <p:cNvPr id="7" name="Date Placeholder 6">
            <a:extLst>
              <a:ext uri="{FF2B5EF4-FFF2-40B4-BE49-F238E27FC236}">
                <a16:creationId xmlns:a16="http://schemas.microsoft.com/office/drawing/2014/main" id="{5655733A-3BE5-8E6F-D850-D805736BC910}"/>
              </a:ext>
            </a:extLst>
          </p:cNvPr>
          <p:cNvSpPr>
            <a:spLocks noGrp="1"/>
          </p:cNvSpPr>
          <p:nvPr>
            <p:ph type="dt" sz="half" idx="10"/>
          </p:nvPr>
        </p:nvSpPr>
        <p:spPr/>
        <p:txBody>
          <a:bodyPr/>
          <a:lstStyle/>
          <a:p>
            <a:fld id="{51E1D65E-1471-4F09-B33C-9D27B23B376A}" type="datetime1">
              <a:rPr lang="en-US" smtClean="0"/>
              <a:t>9/5/2022</a:t>
            </a:fld>
            <a:endParaRPr lang="en-US"/>
          </a:p>
        </p:txBody>
      </p:sp>
      <p:sp>
        <p:nvSpPr>
          <p:cNvPr id="8" name="Footer Placeholder 7">
            <a:extLst>
              <a:ext uri="{FF2B5EF4-FFF2-40B4-BE49-F238E27FC236}">
                <a16:creationId xmlns:a16="http://schemas.microsoft.com/office/drawing/2014/main" id="{66801B57-855C-3DD5-47C7-A0909D8A515E}"/>
              </a:ext>
            </a:extLst>
          </p:cNvPr>
          <p:cNvSpPr>
            <a:spLocks noGrp="1"/>
          </p:cNvSpPr>
          <p:nvPr>
            <p:ph type="ftr" sz="quarter" idx="11"/>
          </p:nvPr>
        </p:nvSpPr>
        <p:spPr/>
        <p:txBody>
          <a:bodyPr/>
          <a:lstStyle/>
          <a:p>
            <a:r>
              <a:rPr lang="en-US"/>
              <a:t>C ,C++ and UML Basics</a:t>
            </a:r>
          </a:p>
        </p:txBody>
      </p:sp>
      <p:sp>
        <p:nvSpPr>
          <p:cNvPr id="9" name="Slide Number Placeholder 8">
            <a:extLst>
              <a:ext uri="{FF2B5EF4-FFF2-40B4-BE49-F238E27FC236}">
                <a16:creationId xmlns:a16="http://schemas.microsoft.com/office/drawing/2014/main" id="{E29FFD97-6845-FAAB-ADB9-0784197D92DE}"/>
              </a:ext>
            </a:extLst>
          </p:cNvPr>
          <p:cNvSpPr>
            <a:spLocks noGrp="1"/>
          </p:cNvSpPr>
          <p:nvPr>
            <p:ph type="sldNum" sz="quarter" idx="12"/>
          </p:nvPr>
        </p:nvSpPr>
        <p:spPr/>
        <p:txBody>
          <a:bodyPr/>
          <a:lstStyle/>
          <a:p>
            <a:fld id="{A1A6BA4E-CDAE-4DEF-A7CA-99055C502B84}" type="slidenum">
              <a:rPr lang="en-US" smtClean="0"/>
              <a:pPr/>
              <a:t>105</a:t>
            </a:fld>
            <a:endParaRPr lang="en-US"/>
          </a:p>
        </p:txBody>
      </p:sp>
    </p:spTree>
    <p:extLst>
      <p:ext uri="{BB962C8B-B14F-4D97-AF65-F5344CB8AC3E}">
        <p14:creationId xmlns:p14="http://schemas.microsoft.com/office/powerpoint/2010/main" val="14302190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14450" y="1657351"/>
            <a:ext cx="6229350" cy="4065857"/>
          </a:xfrm>
          <a:prstGeom prst="rect">
            <a:avLst/>
          </a:prstGeom>
        </p:spPr>
        <p:txBody>
          <a:bodyPr wrap="square">
            <a:spAutoFit/>
          </a:bodyPr>
          <a:lstStyle/>
          <a:p>
            <a:r>
              <a:rPr lang="en-US" b="1" dirty="0">
                <a:solidFill>
                  <a:srgbClr val="FF0000"/>
                </a:solidFill>
              </a:rPr>
              <a:t>RULES TO BE FOLLOWED:</a:t>
            </a:r>
          </a:p>
          <a:p>
            <a:pPr algn="just">
              <a:lnSpc>
                <a:spcPct val="150000"/>
              </a:lnSpc>
              <a:buFont typeface="Arial" pitchFamily="34" charset="0"/>
              <a:buChar char="•"/>
            </a:pPr>
            <a:r>
              <a:rPr lang="en-US" dirty="0"/>
              <a:t>Class name must be unique to its enclosing namespace. </a:t>
            </a:r>
          </a:p>
          <a:p>
            <a:pPr algn="just">
              <a:lnSpc>
                <a:spcPct val="150000"/>
              </a:lnSpc>
              <a:buFont typeface="Arial" pitchFamily="34" charset="0"/>
              <a:buChar char="•"/>
            </a:pPr>
            <a:r>
              <a:rPr lang="en-US" dirty="0"/>
              <a:t>The class name begins in uppercase and the space between multiple words is omitted. </a:t>
            </a:r>
          </a:p>
          <a:p>
            <a:pPr algn="just">
              <a:lnSpc>
                <a:spcPct val="150000"/>
              </a:lnSpc>
              <a:buFont typeface="Arial" pitchFamily="34" charset="0"/>
              <a:buChar char="•"/>
            </a:pPr>
            <a:r>
              <a:rPr lang="en-US" dirty="0"/>
              <a:t>The first letter of the attribute and operation names is lowercase  with subsequent words starting in uppercase and spaces are omitted.</a:t>
            </a:r>
          </a:p>
          <a:p>
            <a:pPr algn="just">
              <a:lnSpc>
                <a:spcPct val="150000"/>
              </a:lnSpc>
              <a:buFont typeface="Arial" pitchFamily="34" charset="0"/>
              <a:buChar char="•"/>
            </a:pPr>
            <a:r>
              <a:rPr lang="en-US" dirty="0"/>
              <a:t> Since the class is the namespace for its attributes and operations an attribute name must be unambiguous in the context of the class. </a:t>
            </a:r>
          </a:p>
        </p:txBody>
      </p:sp>
      <p:sp>
        <p:nvSpPr>
          <p:cNvPr id="2" name="Date Placeholder 1">
            <a:extLst>
              <a:ext uri="{FF2B5EF4-FFF2-40B4-BE49-F238E27FC236}">
                <a16:creationId xmlns:a16="http://schemas.microsoft.com/office/drawing/2014/main" id="{80E3D121-F229-985E-E2A0-33058213A950}"/>
              </a:ext>
            </a:extLst>
          </p:cNvPr>
          <p:cNvSpPr>
            <a:spLocks noGrp="1"/>
          </p:cNvSpPr>
          <p:nvPr>
            <p:ph type="dt" sz="half" idx="10"/>
          </p:nvPr>
        </p:nvSpPr>
        <p:spPr/>
        <p:txBody>
          <a:bodyPr/>
          <a:lstStyle/>
          <a:p>
            <a:fld id="{099FEEA0-C6B9-492E-A08A-52AED65E4749}" type="datetime1">
              <a:rPr lang="en-US" smtClean="0"/>
              <a:t>9/5/2022</a:t>
            </a:fld>
            <a:endParaRPr lang="en-US"/>
          </a:p>
        </p:txBody>
      </p:sp>
      <p:sp>
        <p:nvSpPr>
          <p:cNvPr id="8" name="Footer Placeholder 7">
            <a:extLst>
              <a:ext uri="{FF2B5EF4-FFF2-40B4-BE49-F238E27FC236}">
                <a16:creationId xmlns:a16="http://schemas.microsoft.com/office/drawing/2014/main" id="{944F73EA-498B-75F3-78A1-5725E185A5AE}"/>
              </a:ext>
            </a:extLst>
          </p:cNvPr>
          <p:cNvSpPr>
            <a:spLocks noGrp="1"/>
          </p:cNvSpPr>
          <p:nvPr>
            <p:ph type="ftr" sz="quarter" idx="11"/>
          </p:nvPr>
        </p:nvSpPr>
        <p:spPr/>
        <p:txBody>
          <a:bodyPr/>
          <a:lstStyle/>
          <a:p>
            <a:r>
              <a:rPr lang="en-US"/>
              <a:t>C ,C++ and UML Basics</a:t>
            </a:r>
          </a:p>
        </p:txBody>
      </p:sp>
      <p:sp>
        <p:nvSpPr>
          <p:cNvPr id="9" name="Slide Number Placeholder 8">
            <a:extLst>
              <a:ext uri="{FF2B5EF4-FFF2-40B4-BE49-F238E27FC236}">
                <a16:creationId xmlns:a16="http://schemas.microsoft.com/office/drawing/2014/main" id="{42B353B5-246B-6379-B019-D132838ED157}"/>
              </a:ext>
            </a:extLst>
          </p:cNvPr>
          <p:cNvSpPr>
            <a:spLocks noGrp="1"/>
          </p:cNvSpPr>
          <p:nvPr>
            <p:ph type="sldNum" sz="quarter" idx="12"/>
          </p:nvPr>
        </p:nvSpPr>
        <p:spPr/>
        <p:txBody>
          <a:bodyPr/>
          <a:lstStyle/>
          <a:p>
            <a:fld id="{A1A6BA4E-CDAE-4DEF-A7CA-99055C502B84}" type="slidenum">
              <a:rPr lang="en-US" smtClean="0"/>
              <a:pPr/>
              <a:t>106</a:t>
            </a:fld>
            <a:endParaRPr lang="en-US"/>
          </a:p>
        </p:txBody>
      </p:sp>
    </p:spTree>
    <p:extLst>
      <p:ext uri="{BB962C8B-B14F-4D97-AF65-F5344CB8AC3E}">
        <p14:creationId xmlns:p14="http://schemas.microsoft.com/office/powerpoint/2010/main" val="64186919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15"/>
          <p:cNvSpPr txBox="1">
            <a:spLocks noGrp="1"/>
          </p:cNvSpPr>
          <p:nvPr>
            <p:ph type="title"/>
          </p:nvPr>
        </p:nvSpPr>
        <p:spPr>
          <a:xfrm>
            <a:off x="628651" y="1214754"/>
            <a:ext cx="2925041" cy="315832"/>
          </a:xfrm>
          <a:prstGeom prst="rect">
            <a:avLst/>
          </a:prstGeom>
          <a:noFill/>
          <a:ln>
            <a:noFill/>
          </a:ln>
        </p:spPr>
        <p:txBody>
          <a:bodyPr spcFirstLastPara="1" vert="horz" wrap="square" lIns="68569" tIns="34275" rIns="68569" bIns="34275" rtlCol="0" anchor="ctr" anchorCtr="0">
            <a:normAutofit fontScale="90000"/>
          </a:bodyPr>
          <a:lstStyle/>
          <a:p>
            <a:pPr algn="l">
              <a:lnSpc>
                <a:spcPct val="90000"/>
              </a:lnSpc>
              <a:spcBef>
                <a:spcPts val="0"/>
              </a:spcBef>
              <a:buClr>
                <a:schemeClr val="dk1"/>
              </a:buClr>
              <a:buSzPts val="3600"/>
            </a:pPr>
            <a:r>
              <a:rPr lang="en-US" sz="2700" dirty="0">
                <a:latin typeface="Arial"/>
                <a:ea typeface="Arial"/>
                <a:cs typeface="Arial"/>
                <a:sym typeface="Arial"/>
              </a:rPr>
              <a:t>Class Diagram</a:t>
            </a:r>
            <a:endParaRPr sz="2700" dirty="0">
              <a:latin typeface="Arial"/>
              <a:ea typeface="Arial"/>
              <a:cs typeface="Arial"/>
              <a:sym typeface="Arial"/>
            </a:endParaRPr>
          </a:p>
        </p:txBody>
      </p:sp>
      <p:sp>
        <p:nvSpPr>
          <p:cNvPr id="233" name="Google Shape;233;p15"/>
          <p:cNvSpPr txBox="1">
            <a:spLocks noGrp="1"/>
          </p:cNvSpPr>
          <p:nvPr>
            <p:ph type="body" idx="1"/>
          </p:nvPr>
        </p:nvSpPr>
        <p:spPr>
          <a:xfrm>
            <a:off x="628651" y="1530587"/>
            <a:ext cx="5605895" cy="4252026"/>
          </a:xfrm>
          <a:prstGeom prst="rect">
            <a:avLst/>
          </a:prstGeom>
          <a:noFill/>
          <a:ln>
            <a:noFill/>
          </a:ln>
        </p:spPr>
        <p:txBody>
          <a:bodyPr spcFirstLastPara="1" vert="horz" wrap="square" lIns="68569" tIns="34275" rIns="68569" bIns="34275" rtlCol="0" anchor="t" anchorCtr="0">
            <a:normAutofit/>
          </a:bodyPr>
          <a:lstStyle/>
          <a:p>
            <a:pPr marL="171450" indent="-171450">
              <a:lnSpc>
                <a:spcPct val="90000"/>
              </a:lnSpc>
              <a:spcBef>
                <a:spcPts val="0"/>
              </a:spcBef>
              <a:buClr>
                <a:schemeClr val="dk1"/>
              </a:buClr>
              <a:buSzPts val="2600"/>
            </a:pPr>
            <a:r>
              <a:rPr lang="en-US" sz="1950" b="1" u="sng"/>
              <a:t>Basic Components of a Class Diagram</a:t>
            </a:r>
            <a:endParaRPr/>
          </a:p>
          <a:p>
            <a:pPr marL="514350" lvl="1" indent="-171450">
              <a:lnSpc>
                <a:spcPct val="90000"/>
              </a:lnSpc>
              <a:spcBef>
                <a:spcPts val="375"/>
              </a:spcBef>
              <a:buClr>
                <a:schemeClr val="dk1"/>
              </a:buClr>
              <a:buSzPts val="2600"/>
              <a:buChar char="•"/>
            </a:pPr>
            <a:r>
              <a:rPr lang="en-US" sz="1950" b="1" i="1"/>
              <a:t>Upper Section</a:t>
            </a:r>
            <a:endParaRPr/>
          </a:p>
          <a:p>
            <a:pPr marL="342900" lvl="1" indent="0">
              <a:lnSpc>
                <a:spcPct val="90000"/>
              </a:lnSpc>
              <a:spcBef>
                <a:spcPts val="375"/>
              </a:spcBef>
              <a:buClr>
                <a:schemeClr val="dk1"/>
              </a:buClr>
              <a:buSzPts val="2600"/>
              <a:buNone/>
            </a:pPr>
            <a:r>
              <a:rPr lang="en-US" sz="1950"/>
              <a:t>   It contains the name of the class</a:t>
            </a:r>
            <a:endParaRPr/>
          </a:p>
          <a:p>
            <a:pPr marL="514350" lvl="1" indent="-171450">
              <a:lnSpc>
                <a:spcPct val="90000"/>
              </a:lnSpc>
              <a:spcBef>
                <a:spcPts val="375"/>
              </a:spcBef>
              <a:buClr>
                <a:schemeClr val="dk1"/>
              </a:buClr>
              <a:buSzPts val="2600"/>
              <a:buChar char="•"/>
            </a:pPr>
            <a:r>
              <a:rPr lang="en-US" sz="1950" b="1" i="1"/>
              <a:t>Middle Section</a:t>
            </a:r>
            <a:endParaRPr/>
          </a:p>
          <a:p>
            <a:pPr marL="342900" lvl="1" indent="0">
              <a:lnSpc>
                <a:spcPct val="90000"/>
              </a:lnSpc>
              <a:spcBef>
                <a:spcPts val="375"/>
              </a:spcBef>
              <a:buClr>
                <a:schemeClr val="dk1"/>
              </a:buClr>
              <a:buSzPts val="2600"/>
              <a:buNone/>
            </a:pPr>
            <a:r>
              <a:rPr lang="en-US" sz="1950"/>
              <a:t>   It contains the attributes of the class</a:t>
            </a:r>
            <a:endParaRPr/>
          </a:p>
          <a:p>
            <a:pPr marL="514350" lvl="1" indent="-171450">
              <a:lnSpc>
                <a:spcPct val="90000"/>
              </a:lnSpc>
              <a:spcBef>
                <a:spcPts val="375"/>
              </a:spcBef>
              <a:buClr>
                <a:schemeClr val="dk1"/>
              </a:buClr>
              <a:buSzPts val="2600"/>
              <a:buChar char="•"/>
            </a:pPr>
            <a:r>
              <a:rPr lang="en-US" sz="1950" b="1" i="1"/>
              <a:t>Bottom Section</a:t>
            </a:r>
            <a:endParaRPr/>
          </a:p>
          <a:p>
            <a:pPr marL="342900" lvl="1" indent="0">
              <a:lnSpc>
                <a:spcPct val="90000"/>
              </a:lnSpc>
              <a:spcBef>
                <a:spcPts val="375"/>
              </a:spcBef>
              <a:buClr>
                <a:schemeClr val="dk1"/>
              </a:buClr>
              <a:buSzPts val="2600"/>
              <a:buNone/>
            </a:pPr>
            <a:r>
              <a:rPr lang="en-US" sz="1950"/>
              <a:t>   It includes methods</a:t>
            </a:r>
            <a:endParaRPr/>
          </a:p>
          <a:p>
            <a:pPr marL="171450" indent="-171450">
              <a:lnSpc>
                <a:spcPct val="90000"/>
              </a:lnSpc>
              <a:spcBef>
                <a:spcPts val="750"/>
              </a:spcBef>
              <a:buClr>
                <a:schemeClr val="dk1"/>
              </a:buClr>
              <a:buSzPts val="2600"/>
            </a:pPr>
            <a:r>
              <a:rPr lang="en-US" sz="1950"/>
              <a:t>Let us model a </a:t>
            </a:r>
            <a:r>
              <a:rPr lang="en-US" sz="1950" b="1" i="1">
                <a:solidFill>
                  <a:srgbClr val="FF0000"/>
                </a:solidFill>
              </a:rPr>
              <a:t>Zoo System</a:t>
            </a:r>
            <a:endParaRPr/>
          </a:p>
          <a:p>
            <a:pPr marL="171450" indent="-171450">
              <a:lnSpc>
                <a:spcPct val="90000"/>
              </a:lnSpc>
              <a:spcBef>
                <a:spcPts val="750"/>
              </a:spcBef>
              <a:buClr>
                <a:schemeClr val="dk1"/>
              </a:buClr>
              <a:buSzPts val="2600"/>
            </a:pPr>
            <a:r>
              <a:rPr lang="en-US" sz="1950"/>
              <a:t>What’s in a Zoo? Animals</a:t>
            </a:r>
            <a:endParaRPr/>
          </a:p>
          <a:p>
            <a:pPr marL="171450" indent="-171450">
              <a:lnSpc>
                <a:spcPct val="90000"/>
              </a:lnSpc>
              <a:spcBef>
                <a:spcPts val="750"/>
              </a:spcBef>
              <a:buClr>
                <a:schemeClr val="dk1"/>
              </a:buClr>
              <a:buSzPts val="2600"/>
            </a:pPr>
            <a:r>
              <a:rPr lang="en-US" sz="1950"/>
              <a:t>Let us name the class Animal</a:t>
            </a:r>
            <a:endParaRPr/>
          </a:p>
          <a:p>
            <a:pPr marL="171450" indent="-171450">
              <a:lnSpc>
                <a:spcPct val="90000"/>
              </a:lnSpc>
              <a:spcBef>
                <a:spcPts val="750"/>
              </a:spcBef>
              <a:buClr>
                <a:schemeClr val="dk1"/>
              </a:buClr>
              <a:buSzPts val="2600"/>
            </a:pPr>
            <a:r>
              <a:rPr lang="en-US" sz="1950"/>
              <a:t>If our class is Animal, an instance of that class would be a specific animal</a:t>
            </a:r>
            <a:endParaRPr/>
          </a:p>
          <a:p>
            <a:pPr marL="171450" indent="-47625">
              <a:lnSpc>
                <a:spcPct val="90000"/>
              </a:lnSpc>
              <a:spcBef>
                <a:spcPts val="750"/>
              </a:spcBef>
              <a:buClr>
                <a:schemeClr val="dk1"/>
              </a:buClr>
              <a:buSzPts val="2600"/>
              <a:buNone/>
            </a:pPr>
            <a:endParaRPr sz="1950"/>
          </a:p>
          <a:p>
            <a:pPr marL="171450" indent="-47625">
              <a:lnSpc>
                <a:spcPct val="90000"/>
              </a:lnSpc>
              <a:spcBef>
                <a:spcPts val="750"/>
              </a:spcBef>
              <a:buClr>
                <a:schemeClr val="dk1"/>
              </a:buClr>
              <a:buSzPts val="2600"/>
              <a:buNone/>
            </a:pPr>
            <a:endParaRPr sz="1950"/>
          </a:p>
        </p:txBody>
      </p:sp>
      <p:pic>
        <p:nvPicPr>
          <p:cNvPr id="234" name="Google Shape;234;p15"/>
          <p:cNvPicPr preferRelativeResize="0"/>
          <p:nvPr/>
        </p:nvPicPr>
        <p:blipFill rotWithShape="1">
          <a:blip r:embed="rId3">
            <a:alphaModFix/>
          </a:blip>
          <a:srcRect l="5728" t="30787" r="70818" b="39394"/>
          <a:stretch/>
        </p:blipFill>
        <p:spPr>
          <a:xfrm>
            <a:off x="6756013" y="1277902"/>
            <a:ext cx="2144684" cy="1533699"/>
          </a:xfrm>
          <a:prstGeom prst="rect">
            <a:avLst/>
          </a:prstGeom>
          <a:noFill/>
          <a:ln>
            <a:noFill/>
          </a:ln>
        </p:spPr>
      </p:pic>
      <p:pic>
        <p:nvPicPr>
          <p:cNvPr id="235" name="Google Shape;235;p15"/>
          <p:cNvPicPr preferRelativeResize="0"/>
          <p:nvPr/>
        </p:nvPicPr>
        <p:blipFill rotWithShape="1">
          <a:blip r:embed="rId4">
            <a:alphaModFix/>
          </a:blip>
          <a:srcRect l="27410" t="32486" r="53227" b="39393"/>
          <a:stretch/>
        </p:blipFill>
        <p:spPr>
          <a:xfrm>
            <a:off x="6624576" y="4131078"/>
            <a:ext cx="2407558" cy="1512168"/>
          </a:xfrm>
          <a:prstGeom prst="rect">
            <a:avLst/>
          </a:prstGeom>
          <a:noFill/>
          <a:ln>
            <a:noFill/>
          </a:ln>
        </p:spPr>
      </p:pic>
      <p:pic>
        <p:nvPicPr>
          <p:cNvPr id="236" name="Google Shape;236;p15"/>
          <p:cNvPicPr preferRelativeResize="0"/>
          <p:nvPr/>
        </p:nvPicPr>
        <p:blipFill rotWithShape="1">
          <a:blip r:embed="rId5">
            <a:alphaModFix/>
          </a:blip>
          <a:srcRect/>
          <a:stretch/>
        </p:blipFill>
        <p:spPr>
          <a:xfrm>
            <a:off x="6833062" y="2942947"/>
            <a:ext cx="1990586" cy="942872"/>
          </a:xfrm>
          <a:prstGeom prst="rect">
            <a:avLst/>
          </a:prstGeom>
          <a:noFill/>
          <a:ln>
            <a:noFill/>
          </a:ln>
        </p:spPr>
      </p:pic>
      <p:sp>
        <p:nvSpPr>
          <p:cNvPr id="7" name="CustomShape 1"/>
          <p:cNvSpPr/>
          <p:nvPr/>
        </p:nvSpPr>
        <p:spPr>
          <a:xfrm>
            <a:off x="1514841" y="970774"/>
            <a:ext cx="6857730" cy="34020"/>
          </a:xfrm>
          <a:prstGeom prst="rect">
            <a:avLst/>
          </a:prstGeom>
          <a:solidFill>
            <a:srgbClr val="EED126"/>
          </a:solidFill>
          <a:ln>
            <a:solidFill>
              <a:srgbClr val="EED126"/>
            </a:solidFill>
            <a:round/>
          </a:ln>
        </p:spPr>
        <p:style>
          <a:lnRef idx="2">
            <a:schemeClr val="accent1">
              <a:shade val="50000"/>
            </a:schemeClr>
          </a:lnRef>
          <a:fillRef idx="1">
            <a:schemeClr val="accent1"/>
          </a:fillRef>
          <a:effectRef idx="0">
            <a:schemeClr val="accent1"/>
          </a:effectRef>
          <a:fontRef idx="minor"/>
        </p:style>
      </p:sp>
      <p:sp>
        <p:nvSpPr>
          <p:cNvPr id="8" name="CustomShape 2"/>
          <p:cNvSpPr/>
          <p:nvPr/>
        </p:nvSpPr>
        <p:spPr>
          <a:xfrm>
            <a:off x="1514841" y="1062304"/>
            <a:ext cx="6857730" cy="136890"/>
          </a:xfrm>
          <a:prstGeom prst="rect">
            <a:avLst/>
          </a:prstGeom>
          <a:gradFill rotWithShape="0">
            <a:gsLst>
              <a:gs pos="0">
                <a:srgbClr val="D0D0D0"/>
              </a:gs>
              <a:gs pos="100000">
                <a:srgbClr val="EDEDED"/>
              </a:gs>
            </a:gsLst>
            <a:lin ang="16200000"/>
          </a:gradFill>
          <a:ln>
            <a:noFill/>
          </a:ln>
          <a:effectLst>
            <a:outerShdw blurRad="40000" dist="20160" dir="5400000" rotWithShape="0">
              <a:srgbClr val="000000">
                <a:alpha val="38000"/>
              </a:srgbClr>
            </a:outerShdw>
          </a:effectLst>
        </p:spPr>
        <p:style>
          <a:lnRef idx="1">
            <a:schemeClr val="dk1"/>
          </a:lnRef>
          <a:fillRef idx="2">
            <a:schemeClr val="dk1"/>
          </a:fillRef>
          <a:effectRef idx="1">
            <a:schemeClr val="dk1"/>
          </a:effectRef>
          <a:fontRef idx="minor"/>
        </p:style>
      </p:sp>
      <p:pic>
        <p:nvPicPr>
          <p:cNvPr id="9" name="Picture 5"/>
          <p:cNvPicPr/>
          <p:nvPr/>
        </p:nvPicPr>
        <p:blipFill>
          <a:blip r:embed="rId6"/>
          <a:stretch/>
        </p:blipFill>
        <p:spPr>
          <a:xfrm>
            <a:off x="5511285" y="878032"/>
            <a:ext cx="914220" cy="399870"/>
          </a:xfrm>
          <a:prstGeom prst="rect">
            <a:avLst/>
          </a:prstGeom>
          <a:ln>
            <a:noFill/>
          </a:ln>
        </p:spPr>
      </p:pic>
      <p:sp>
        <p:nvSpPr>
          <p:cNvPr id="2" name="Date Placeholder 1"/>
          <p:cNvSpPr>
            <a:spLocks noGrp="1"/>
          </p:cNvSpPr>
          <p:nvPr>
            <p:ph type="dt" idx="10"/>
          </p:nvPr>
        </p:nvSpPr>
        <p:spPr/>
        <p:txBody>
          <a:bodyPr/>
          <a:lstStyle/>
          <a:p>
            <a:fld id="{5CA42981-D77C-4572-BFFA-E9C5B3EFCDAE}" type="datetime1">
              <a:rPr lang="en-US" smtClean="0"/>
              <a:t>9/5/2022</a:t>
            </a:fld>
            <a:endParaRPr lang="en-US"/>
          </a:p>
        </p:txBody>
      </p:sp>
      <p:sp>
        <p:nvSpPr>
          <p:cNvPr id="5" name="Slide Number Placeholder 4"/>
          <p:cNvSpPr>
            <a:spLocks noGrp="1"/>
          </p:cNvSpPr>
          <p:nvPr>
            <p:ph type="sldNum" idx="12"/>
          </p:nvPr>
        </p:nvSpPr>
        <p:spPr/>
        <p:txBody>
          <a:bodyPr/>
          <a:lstStyle/>
          <a:p>
            <a:fld id="{00000000-1234-1234-1234-123412341234}" type="slidenum">
              <a:rPr lang="en-US" smtClean="0"/>
              <a:pPr/>
              <a:t>107</a:t>
            </a:fld>
            <a:endParaRPr 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16"/>
          <p:cNvPicPr preferRelativeResize="0"/>
          <p:nvPr/>
        </p:nvPicPr>
        <p:blipFill rotWithShape="1">
          <a:blip r:embed="rId3">
            <a:alphaModFix/>
          </a:blip>
          <a:srcRect l="5181" t="32242" r="54182" b="40122"/>
          <a:stretch/>
        </p:blipFill>
        <p:spPr>
          <a:xfrm>
            <a:off x="5428210" y="1484785"/>
            <a:ext cx="3715790" cy="1421477"/>
          </a:xfrm>
          <a:prstGeom prst="rect">
            <a:avLst/>
          </a:prstGeom>
          <a:noFill/>
          <a:ln>
            <a:noFill/>
          </a:ln>
        </p:spPr>
      </p:pic>
      <p:sp>
        <p:nvSpPr>
          <p:cNvPr id="242" name="Google Shape;242;p16"/>
          <p:cNvSpPr txBox="1">
            <a:spLocks noGrp="1"/>
          </p:cNvSpPr>
          <p:nvPr>
            <p:ph type="title"/>
          </p:nvPr>
        </p:nvSpPr>
        <p:spPr>
          <a:xfrm>
            <a:off x="629562" y="1214297"/>
            <a:ext cx="3635779" cy="561585"/>
          </a:xfrm>
          <a:prstGeom prst="rect">
            <a:avLst/>
          </a:prstGeom>
          <a:noFill/>
          <a:ln>
            <a:noFill/>
          </a:ln>
        </p:spPr>
        <p:txBody>
          <a:bodyPr spcFirstLastPara="1" vert="horz" wrap="square" lIns="68569" tIns="34275" rIns="68569" bIns="34275" rtlCol="0" anchor="ctr" anchorCtr="0">
            <a:normAutofit/>
          </a:bodyPr>
          <a:lstStyle/>
          <a:p>
            <a:pPr algn="l">
              <a:lnSpc>
                <a:spcPct val="90000"/>
              </a:lnSpc>
              <a:spcBef>
                <a:spcPts val="0"/>
              </a:spcBef>
              <a:buClr>
                <a:schemeClr val="dk1"/>
              </a:buClr>
              <a:buSzPts val="3600"/>
            </a:pPr>
            <a:r>
              <a:rPr lang="en-US" sz="2400" dirty="0">
                <a:latin typeface="Arial"/>
                <a:ea typeface="Arial"/>
                <a:cs typeface="Arial"/>
                <a:sym typeface="Arial"/>
              </a:rPr>
              <a:t>Class Diagram – cont..</a:t>
            </a:r>
            <a:endParaRPr sz="2400" dirty="0">
              <a:latin typeface="Arial"/>
              <a:ea typeface="Arial"/>
              <a:cs typeface="Arial"/>
              <a:sym typeface="Arial"/>
            </a:endParaRPr>
          </a:p>
        </p:txBody>
      </p:sp>
      <p:sp>
        <p:nvSpPr>
          <p:cNvPr id="243" name="Google Shape;243;p16"/>
          <p:cNvSpPr txBox="1">
            <a:spLocks noGrp="1"/>
          </p:cNvSpPr>
          <p:nvPr>
            <p:ph type="body" idx="1"/>
          </p:nvPr>
        </p:nvSpPr>
        <p:spPr>
          <a:xfrm>
            <a:off x="628650" y="1700808"/>
            <a:ext cx="8361565" cy="4081805"/>
          </a:xfrm>
          <a:prstGeom prst="rect">
            <a:avLst/>
          </a:prstGeom>
          <a:noFill/>
          <a:ln>
            <a:noFill/>
          </a:ln>
        </p:spPr>
        <p:txBody>
          <a:bodyPr spcFirstLastPara="1" vert="horz" wrap="square" lIns="68569" tIns="34275" rIns="68569" bIns="34275" rtlCol="0" anchor="t" anchorCtr="0">
            <a:normAutofit lnSpcReduction="10000"/>
          </a:bodyPr>
          <a:lstStyle/>
          <a:p>
            <a:pPr marL="0" indent="0">
              <a:lnSpc>
                <a:spcPct val="90000"/>
              </a:lnSpc>
              <a:spcBef>
                <a:spcPts val="0"/>
              </a:spcBef>
              <a:buClr>
                <a:schemeClr val="dk1"/>
              </a:buClr>
              <a:buSzPts val="2200"/>
              <a:buNone/>
            </a:pPr>
            <a:r>
              <a:rPr lang="en-US" sz="1650" b="1" u="sng" dirty="0"/>
              <a:t>Attributes : Second Section</a:t>
            </a:r>
            <a:endParaRPr dirty="0"/>
          </a:p>
          <a:p>
            <a:pPr marL="171450" indent="-171450">
              <a:lnSpc>
                <a:spcPct val="90000"/>
              </a:lnSpc>
              <a:spcBef>
                <a:spcPts val="750"/>
              </a:spcBef>
              <a:buClr>
                <a:schemeClr val="dk1"/>
              </a:buClr>
              <a:buSzPts val="2200"/>
            </a:pPr>
            <a:r>
              <a:rPr lang="en-US" sz="1650" dirty="0"/>
              <a:t>How would you identify each instance of </a:t>
            </a:r>
            <a:endParaRPr dirty="0"/>
          </a:p>
          <a:p>
            <a:pPr marL="0" indent="0">
              <a:lnSpc>
                <a:spcPct val="90000"/>
              </a:lnSpc>
              <a:spcBef>
                <a:spcPts val="750"/>
              </a:spcBef>
              <a:buClr>
                <a:schemeClr val="dk1"/>
              </a:buClr>
              <a:buSzPts val="2200"/>
              <a:buNone/>
            </a:pPr>
            <a:r>
              <a:rPr lang="en-US" sz="1650" dirty="0"/>
              <a:t>   that class, i.e., a specific animal?</a:t>
            </a:r>
            <a:endParaRPr dirty="0"/>
          </a:p>
          <a:p>
            <a:pPr marL="514350" lvl="1" indent="-171450">
              <a:lnSpc>
                <a:spcPct val="90000"/>
              </a:lnSpc>
              <a:spcBef>
                <a:spcPts val="375"/>
              </a:spcBef>
              <a:buClr>
                <a:schemeClr val="dk1"/>
              </a:buClr>
              <a:buSzPts val="2200"/>
              <a:buChar char="•"/>
            </a:pPr>
            <a:r>
              <a:rPr lang="en-US" sz="1650" dirty="0"/>
              <a:t>Using Attributes</a:t>
            </a:r>
            <a:endParaRPr dirty="0"/>
          </a:p>
          <a:p>
            <a:pPr marL="171450" indent="-171450">
              <a:lnSpc>
                <a:spcPct val="90000"/>
              </a:lnSpc>
              <a:spcBef>
                <a:spcPts val="750"/>
              </a:spcBef>
              <a:buClr>
                <a:schemeClr val="dk1"/>
              </a:buClr>
              <a:buSzPts val="2200"/>
            </a:pPr>
            <a:r>
              <a:rPr lang="en-US" sz="1650" dirty="0"/>
              <a:t>What are </a:t>
            </a:r>
            <a:r>
              <a:rPr lang="en-US" sz="1650" b="1" i="1" dirty="0"/>
              <a:t>Attributes</a:t>
            </a:r>
            <a:r>
              <a:rPr lang="en-US" sz="1650" dirty="0"/>
              <a:t>?</a:t>
            </a:r>
            <a:endParaRPr dirty="0"/>
          </a:p>
          <a:p>
            <a:pPr marL="514350" lvl="1" indent="-171450">
              <a:lnSpc>
                <a:spcPct val="90000"/>
              </a:lnSpc>
              <a:spcBef>
                <a:spcPts val="375"/>
              </a:spcBef>
              <a:buClr>
                <a:schemeClr val="dk1"/>
              </a:buClr>
              <a:buSzPts val="2200"/>
              <a:buChar char="•"/>
            </a:pPr>
            <a:r>
              <a:rPr lang="en-US" sz="1650" dirty="0"/>
              <a:t>A significant piece of data containing values that describe each instance of that class</a:t>
            </a:r>
            <a:endParaRPr dirty="0"/>
          </a:p>
          <a:p>
            <a:pPr marL="514350" lvl="1" indent="-171450">
              <a:lnSpc>
                <a:spcPct val="90000"/>
              </a:lnSpc>
              <a:spcBef>
                <a:spcPts val="375"/>
              </a:spcBef>
              <a:buClr>
                <a:schemeClr val="dk1"/>
              </a:buClr>
              <a:buSzPts val="2200"/>
              <a:buChar char="•"/>
            </a:pPr>
            <a:r>
              <a:rPr lang="en-US" sz="1650" dirty="0"/>
              <a:t>They are also known as fields, variables or properties</a:t>
            </a:r>
            <a:endParaRPr dirty="0"/>
          </a:p>
          <a:p>
            <a:pPr marL="171450" indent="-171450">
              <a:lnSpc>
                <a:spcPct val="90000"/>
              </a:lnSpc>
              <a:spcBef>
                <a:spcPts val="750"/>
              </a:spcBef>
              <a:buClr>
                <a:schemeClr val="dk1"/>
              </a:buClr>
              <a:buSzPts val="2200"/>
            </a:pPr>
            <a:r>
              <a:rPr lang="en-US" sz="1650" dirty="0"/>
              <a:t>Format for specifying an attribute:</a:t>
            </a:r>
            <a:endParaRPr dirty="0"/>
          </a:p>
          <a:p>
            <a:pPr marL="0" indent="0">
              <a:lnSpc>
                <a:spcPct val="90000"/>
              </a:lnSpc>
              <a:spcBef>
                <a:spcPts val="750"/>
              </a:spcBef>
              <a:buClr>
                <a:schemeClr val="dk1"/>
              </a:buClr>
              <a:buSzPts val="2200"/>
              <a:buNone/>
            </a:pPr>
            <a:r>
              <a:rPr lang="en-US" sz="1650" dirty="0"/>
              <a:t>   </a:t>
            </a:r>
            <a:r>
              <a:rPr lang="en-US" sz="1650" b="1" dirty="0">
                <a:solidFill>
                  <a:srgbClr val="FF0000"/>
                </a:solidFill>
              </a:rPr>
              <a:t>visibility </a:t>
            </a:r>
            <a:r>
              <a:rPr lang="en-US" sz="1650" b="1" dirty="0" err="1">
                <a:solidFill>
                  <a:srgbClr val="FF0000"/>
                </a:solidFill>
              </a:rPr>
              <a:t>attributeName</a:t>
            </a:r>
            <a:r>
              <a:rPr lang="en-US" sz="1650" b="1" dirty="0">
                <a:solidFill>
                  <a:srgbClr val="FF0000"/>
                </a:solidFill>
              </a:rPr>
              <a:t> : Type [multiplicity] = </a:t>
            </a:r>
            <a:r>
              <a:rPr lang="en-US" sz="1650" b="1" dirty="0" err="1">
                <a:solidFill>
                  <a:srgbClr val="FF0000"/>
                </a:solidFill>
              </a:rPr>
              <a:t>DefaultValue</a:t>
            </a:r>
            <a:r>
              <a:rPr lang="en-US" sz="1650" b="1" dirty="0">
                <a:solidFill>
                  <a:srgbClr val="FF0000"/>
                </a:solidFill>
              </a:rPr>
              <a:t> {property string} </a:t>
            </a:r>
            <a:endParaRPr dirty="0"/>
          </a:p>
          <a:p>
            <a:pPr marL="171450" indent="-171450">
              <a:lnSpc>
                <a:spcPct val="90000"/>
              </a:lnSpc>
              <a:spcBef>
                <a:spcPts val="750"/>
              </a:spcBef>
              <a:buClr>
                <a:schemeClr val="dk1"/>
              </a:buClr>
              <a:buSzPts val="2200"/>
            </a:pPr>
            <a:r>
              <a:rPr lang="en-US" sz="1650" b="1" dirty="0"/>
              <a:t>Visibility: </a:t>
            </a:r>
            <a:r>
              <a:rPr lang="en-US" sz="1650" dirty="0"/>
              <a:t>It sets the accessibility of an attribute / method</a:t>
            </a:r>
            <a:endParaRPr sz="1650" b="1" dirty="0"/>
          </a:p>
          <a:p>
            <a:pPr marL="514350" lvl="1" indent="-171450">
              <a:lnSpc>
                <a:spcPct val="90000"/>
              </a:lnSpc>
              <a:spcBef>
                <a:spcPts val="375"/>
              </a:spcBef>
              <a:buClr>
                <a:srgbClr val="0000FF"/>
              </a:buClr>
              <a:buSzPts val="2200"/>
              <a:buChar char="•"/>
            </a:pPr>
            <a:r>
              <a:rPr lang="en-US" sz="1650" b="1" dirty="0">
                <a:solidFill>
                  <a:srgbClr val="0000FF"/>
                </a:solidFill>
              </a:rPr>
              <a:t>Private (-)</a:t>
            </a:r>
            <a:r>
              <a:rPr lang="en-US" sz="1650" dirty="0"/>
              <a:t>      Visible only to the elements within the same class</a:t>
            </a:r>
            <a:endParaRPr dirty="0"/>
          </a:p>
          <a:p>
            <a:pPr marL="514350" lvl="1" indent="-171450">
              <a:lnSpc>
                <a:spcPct val="90000"/>
              </a:lnSpc>
              <a:spcBef>
                <a:spcPts val="375"/>
              </a:spcBef>
              <a:buClr>
                <a:srgbClr val="0000FF"/>
              </a:buClr>
              <a:buSzPts val="2200"/>
              <a:buChar char="•"/>
            </a:pPr>
            <a:r>
              <a:rPr lang="en-US" sz="1650" b="1" dirty="0">
                <a:solidFill>
                  <a:srgbClr val="0000FF"/>
                </a:solidFill>
              </a:rPr>
              <a:t>Public (+)</a:t>
            </a:r>
            <a:r>
              <a:rPr lang="en-US" sz="1650" dirty="0"/>
              <a:t>       Visible to any element that can see the class</a:t>
            </a:r>
            <a:endParaRPr dirty="0"/>
          </a:p>
          <a:p>
            <a:pPr marL="514350" lvl="1" indent="-171450">
              <a:lnSpc>
                <a:spcPct val="90000"/>
              </a:lnSpc>
              <a:spcBef>
                <a:spcPts val="375"/>
              </a:spcBef>
              <a:buClr>
                <a:srgbClr val="0000FF"/>
              </a:buClr>
              <a:buSzPts val="2200"/>
              <a:buChar char="•"/>
            </a:pPr>
            <a:r>
              <a:rPr lang="en-US" sz="1650" b="1" dirty="0">
                <a:solidFill>
                  <a:srgbClr val="0000FF"/>
                </a:solidFill>
              </a:rPr>
              <a:t>Protected (#)</a:t>
            </a:r>
            <a:r>
              <a:rPr lang="en-US" sz="1650" dirty="0"/>
              <a:t> Visible to the elements in the class and its sub class</a:t>
            </a:r>
            <a:endParaRPr dirty="0"/>
          </a:p>
          <a:p>
            <a:pPr marL="514350" lvl="1" indent="-171450">
              <a:lnSpc>
                <a:spcPct val="90000"/>
              </a:lnSpc>
              <a:spcBef>
                <a:spcPts val="375"/>
              </a:spcBef>
              <a:buClr>
                <a:srgbClr val="0000FF"/>
              </a:buClr>
              <a:buSzPts val="2200"/>
              <a:buChar char="•"/>
            </a:pPr>
            <a:r>
              <a:rPr lang="en-US" sz="1650" b="1" dirty="0">
                <a:solidFill>
                  <a:srgbClr val="0000FF"/>
                </a:solidFill>
              </a:rPr>
              <a:t>Package (~)</a:t>
            </a:r>
            <a:r>
              <a:rPr lang="en-US" sz="1650" dirty="0"/>
              <a:t>    Visible to elements within the same package</a:t>
            </a:r>
            <a:endParaRPr dirty="0"/>
          </a:p>
          <a:p>
            <a:pPr marL="171450" indent="-66675">
              <a:lnSpc>
                <a:spcPct val="90000"/>
              </a:lnSpc>
              <a:spcBef>
                <a:spcPts val="750"/>
              </a:spcBef>
              <a:buClr>
                <a:schemeClr val="dk1"/>
              </a:buClr>
              <a:buSzPts val="2200"/>
              <a:buNone/>
            </a:pPr>
            <a:endParaRPr sz="1650" dirty="0"/>
          </a:p>
        </p:txBody>
      </p:sp>
      <p:sp>
        <p:nvSpPr>
          <p:cNvPr id="5" name="CustomShape 1"/>
          <p:cNvSpPr/>
          <p:nvPr/>
        </p:nvSpPr>
        <p:spPr>
          <a:xfrm>
            <a:off x="1514841" y="970774"/>
            <a:ext cx="6857730" cy="34020"/>
          </a:xfrm>
          <a:prstGeom prst="rect">
            <a:avLst/>
          </a:prstGeom>
          <a:solidFill>
            <a:srgbClr val="EED126"/>
          </a:solidFill>
          <a:ln>
            <a:solidFill>
              <a:srgbClr val="EED126"/>
            </a:solidFill>
            <a:round/>
          </a:ln>
        </p:spPr>
        <p:style>
          <a:lnRef idx="2">
            <a:schemeClr val="accent1">
              <a:shade val="50000"/>
            </a:schemeClr>
          </a:lnRef>
          <a:fillRef idx="1">
            <a:schemeClr val="accent1"/>
          </a:fillRef>
          <a:effectRef idx="0">
            <a:schemeClr val="accent1"/>
          </a:effectRef>
          <a:fontRef idx="minor"/>
        </p:style>
      </p:sp>
      <p:sp>
        <p:nvSpPr>
          <p:cNvPr id="6" name="CustomShape 2"/>
          <p:cNvSpPr/>
          <p:nvPr/>
        </p:nvSpPr>
        <p:spPr>
          <a:xfrm>
            <a:off x="1514841" y="1062304"/>
            <a:ext cx="6857730" cy="136890"/>
          </a:xfrm>
          <a:prstGeom prst="rect">
            <a:avLst/>
          </a:prstGeom>
          <a:gradFill rotWithShape="0">
            <a:gsLst>
              <a:gs pos="0">
                <a:srgbClr val="D0D0D0"/>
              </a:gs>
              <a:gs pos="100000">
                <a:srgbClr val="EDEDED"/>
              </a:gs>
            </a:gsLst>
            <a:lin ang="16200000"/>
          </a:gradFill>
          <a:ln>
            <a:noFill/>
          </a:ln>
          <a:effectLst>
            <a:outerShdw blurRad="40000" dist="20160" dir="5400000" rotWithShape="0">
              <a:srgbClr val="000000">
                <a:alpha val="38000"/>
              </a:srgbClr>
            </a:outerShdw>
          </a:effectLst>
        </p:spPr>
        <p:style>
          <a:lnRef idx="1">
            <a:schemeClr val="dk1"/>
          </a:lnRef>
          <a:fillRef idx="2">
            <a:schemeClr val="dk1"/>
          </a:fillRef>
          <a:effectRef idx="1">
            <a:schemeClr val="dk1"/>
          </a:effectRef>
          <a:fontRef idx="minor"/>
        </p:style>
      </p:sp>
      <p:pic>
        <p:nvPicPr>
          <p:cNvPr id="7" name="Picture 5"/>
          <p:cNvPicPr/>
          <p:nvPr/>
        </p:nvPicPr>
        <p:blipFill>
          <a:blip r:embed="rId4"/>
          <a:stretch/>
        </p:blipFill>
        <p:spPr>
          <a:xfrm>
            <a:off x="5511285" y="878032"/>
            <a:ext cx="914220" cy="399870"/>
          </a:xfrm>
          <a:prstGeom prst="rect">
            <a:avLst/>
          </a:prstGeom>
          <a:ln>
            <a:noFill/>
          </a:ln>
        </p:spPr>
      </p:pic>
      <p:sp>
        <p:nvSpPr>
          <p:cNvPr id="2" name="Date Placeholder 1"/>
          <p:cNvSpPr>
            <a:spLocks noGrp="1"/>
          </p:cNvSpPr>
          <p:nvPr>
            <p:ph type="dt" idx="10"/>
          </p:nvPr>
        </p:nvSpPr>
        <p:spPr/>
        <p:txBody>
          <a:bodyPr/>
          <a:lstStyle/>
          <a:p>
            <a:fld id="{49CD749C-39C4-4840-87C1-0287E389539E}" type="datetime1">
              <a:rPr lang="en-US" smtClean="0"/>
              <a:t>9/5/2022</a:t>
            </a:fld>
            <a:endParaRPr lang="en-US"/>
          </a:p>
        </p:txBody>
      </p:sp>
      <p:sp>
        <p:nvSpPr>
          <p:cNvPr id="8" name="Slide Number Placeholder 7"/>
          <p:cNvSpPr>
            <a:spLocks noGrp="1"/>
          </p:cNvSpPr>
          <p:nvPr>
            <p:ph type="sldNum" idx="12"/>
          </p:nvPr>
        </p:nvSpPr>
        <p:spPr/>
        <p:txBody>
          <a:bodyPr/>
          <a:lstStyle/>
          <a:p>
            <a:fld id="{00000000-1234-1234-1234-123412341234}" type="slidenum">
              <a:rPr lang="en-US" smtClean="0"/>
              <a:pPr/>
              <a:t>108</a:t>
            </a:fld>
            <a:endParaRPr 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7"/>
          <p:cNvSpPr txBox="1">
            <a:spLocks noGrp="1"/>
          </p:cNvSpPr>
          <p:nvPr>
            <p:ph type="title"/>
          </p:nvPr>
        </p:nvSpPr>
        <p:spPr>
          <a:xfrm>
            <a:off x="629562" y="1268760"/>
            <a:ext cx="3635779" cy="270030"/>
          </a:xfrm>
          <a:prstGeom prst="rect">
            <a:avLst/>
          </a:prstGeom>
          <a:noFill/>
          <a:ln>
            <a:noFill/>
          </a:ln>
        </p:spPr>
        <p:txBody>
          <a:bodyPr spcFirstLastPara="1" vert="horz" wrap="square" lIns="68569" tIns="34275" rIns="68569" bIns="34275" rtlCol="0" anchor="ctr" anchorCtr="0">
            <a:normAutofit fontScale="90000"/>
          </a:bodyPr>
          <a:lstStyle/>
          <a:p>
            <a:pPr algn="l">
              <a:lnSpc>
                <a:spcPct val="90000"/>
              </a:lnSpc>
              <a:spcBef>
                <a:spcPts val="0"/>
              </a:spcBef>
              <a:buClr>
                <a:schemeClr val="dk1"/>
              </a:buClr>
              <a:buSzPts val="3600"/>
            </a:pPr>
            <a:r>
              <a:rPr lang="en-US" sz="2400" dirty="0">
                <a:latin typeface="Arial"/>
                <a:ea typeface="Arial"/>
                <a:cs typeface="Arial"/>
                <a:sym typeface="Arial"/>
              </a:rPr>
              <a:t>Class Diagram – cont..</a:t>
            </a:r>
            <a:endParaRPr sz="2400" dirty="0">
              <a:latin typeface="Arial"/>
              <a:ea typeface="Arial"/>
              <a:cs typeface="Arial"/>
              <a:sym typeface="Arial"/>
            </a:endParaRPr>
          </a:p>
        </p:txBody>
      </p:sp>
      <p:sp>
        <p:nvSpPr>
          <p:cNvPr id="249" name="Google Shape;249;p17"/>
          <p:cNvSpPr txBox="1">
            <a:spLocks noGrp="1"/>
          </p:cNvSpPr>
          <p:nvPr>
            <p:ph type="body" idx="1"/>
          </p:nvPr>
        </p:nvSpPr>
        <p:spPr>
          <a:xfrm>
            <a:off x="628650" y="1530587"/>
            <a:ext cx="8361565" cy="4252026"/>
          </a:xfrm>
          <a:prstGeom prst="rect">
            <a:avLst/>
          </a:prstGeom>
          <a:noFill/>
          <a:ln>
            <a:noFill/>
          </a:ln>
        </p:spPr>
        <p:txBody>
          <a:bodyPr spcFirstLastPara="1" vert="horz" wrap="square" lIns="68569" tIns="34275" rIns="68569" bIns="34275" rtlCol="0" anchor="t" anchorCtr="0">
            <a:normAutofit/>
          </a:bodyPr>
          <a:lstStyle/>
          <a:p>
            <a:pPr marL="171450" indent="-171450">
              <a:lnSpc>
                <a:spcPct val="90000"/>
              </a:lnSpc>
              <a:spcBef>
                <a:spcPts val="0"/>
              </a:spcBef>
              <a:buClr>
                <a:schemeClr val="dk1"/>
              </a:buClr>
              <a:buSzPts val="2200"/>
            </a:pPr>
            <a:r>
              <a:rPr lang="en-US" sz="1650" b="1" u="sng" dirty="0"/>
              <a:t>Methods : Third section</a:t>
            </a:r>
            <a:endParaRPr dirty="0"/>
          </a:p>
          <a:p>
            <a:pPr marL="171450" indent="-171450">
              <a:lnSpc>
                <a:spcPct val="90000"/>
              </a:lnSpc>
              <a:spcBef>
                <a:spcPts val="750"/>
              </a:spcBef>
              <a:buClr>
                <a:schemeClr val="dk1"/>
              </a:buClr>
              <a:buSzPts val="2200"/>
            </a:pPr>
            <a:r>
              <a:rPr lang="en-US" sz="1650" dirty="0"/>
              <a:t>They are also known as operations or functions</a:t>
            </a:r>
            <a:endParaRPr dirty="0"/>
          </a:p>
          <a:p>
            <a:pPr marL="171450" indent="-171450">
              <a:lnSpc>
                <a:spcPct val="90000"/>
              </a:lnSpc>
              <a:spcBef>
                <a:spcPts val="750"/>
              </a:spcBef>
              <a:buClr>
                <a:schemeClr val="dk1"/>
              </a:buClr>
              <a:buSzPts val="2200"/>
            </a:pPr>
            <a:r>
              <a:rPr lang="en-US" sz="1650" dirty="0"/>
              <a:t>It specifies the </a:t>
            </a:r>
            <a:r>
              <a:rPr lang="en-US" sz="1650" dirty="0" err="1"/>
              <a:t>behaviour</a:t>
            </a:r>
            <a:r>
              <a:rPr lang="en-US" sz="1650" dirty="0"/>
              <a:t> of a class</a:t>
            </a:r>
            <a:endParaRPr dirty="0"/>
          </a:p>
          <a:p>
            <a:pPr marL="171450" indent="-171450">
              <a:lnSpc>
                <a:spcPct val="90000"/>
              </a:lnSpc>
              <a:spcBef>
                <a:spcPts val="750"/>
              </a:spcBef>
              <a:buClr>
                <a:schemeClr val="dk1"/>
              </a:buClr>
              <a:buSzPts val="2200"/>
            </a:pPr>
            <a:r>
              <a:rPr lang="en-US" sz="1650" dirty="0" err="1"/>
              <a:t>Eg</a:t>
            </a:r>
            <a:r>
              <a:rPr lang="en-US" sz="1650" dirty="0"/>
              <a:t>: We may want to change the name of an Animal</a:t>
            </a:r>
            <a:endParaRPr dirty="0"/>
          </a:p>
          <a:p>
            <a:pPr marL="171450" indent="-171450">
              <a:lnSpc>
                <a:spcPct val="90000"/>
              </a:lnSpc>
              <a:spcBef>
                <a:spcPts val="750"/>
              </a:spcBef>
              <a:buClr>
                <a:schemeClr val="dk1"/>
              </a:buClr>
              <a:buSzPts val="2200"/>
            </a:pPr>
            <a:r>
              <a:rPr lang="en-US" sz="1650" dirty="0"/>
              <a:t>We could add a method</a:t>
            </a:r>
            <a:r>
              <a:rPr lang="en-US" sz="1650" b="1" i="1" dirty="0"/>
              <a:t> </a:t>
            </a:r>
            <a:r>
              <a:rPr lang="en-US" sz="1650" b="1" i="1" dirty="0" err="1"/>
              <a:t>setName</a:t>
            </a:r>
            <a:endParaRPr sz="1650" b="1" i="1" dirty="0"/>
          </a:p>
          <a:p>
            <a:pPr marL="171450" indent="-171450">
              <a:lnSpc>
                <a:spcPct val="90000"/>
              </a:lnSpc>
              <a:spcBef>
                <a:spcPts val="750"/>
              </a:spcBef>
              <a:buClr>
                <a:schemeClr val="dk1"/>
              </a:buClr>
              <a:buSzPts val="2200"/>
            </a:pPr>
            <a:r>
              <a:rPr lang="en-US" sz="1650" dirty="0"/>
              <a:t>We could also create a method for eating, since all of</a:t>
            </a:r>
            <a:endParaRPr dirty="0"/>
          </a:p>
          <a:p>
            <a:pPr marL="0" indent="0">
              <a:lnSpc>
                <a:spcPct val="90000"/>
              </a:lnSpc>
              <a:spcBef>
                <a:spcPts val="750"/>
              </a:spcBef>
              <a:buClr>
                <a:schemeClr val="dk1"/>
              </a:buClr>
              <a:buSzPts val="2200"/>
              <a:buNone/>
            </a:pPr>
            <a:r>
              <a:rPr lang="en-US" sz="1650" dirty="0"/>
              <a:t>   our animals eat</a:t>
            </a:r>
            <a:endParaRPr dirty="0"/>
          </a:p>
          <a:p>
            <a:pPr marL="171450" indent="-171450">
              <a:lnSpc>
                <a:spcPct val="90000"/>
              </a:lnSpc>
              <a:spcBef>
                <a:spcPts val="750"/>
              </a:spcBef>
              <a:buClr>
                <a:schemeClr val="dk1"/>
              </a:buClr>
              <a:buSzPts val="2200"/>
            </a:pPr>
            <a:r>
              <a:rPr lang="en-US" sz="1650" dirty="0"/>
              <a:t>Lets take another example : Employee Details</a:t>
            </a:r>
            <a:endParaRPr dirty="0"/>
          </a:p>
          <a:p>
            <a:pPr marL="171450" indent="-66675">
              <a:lnSpc>
                <a:spcPct val="90000"/>
              </a:lnSpc>
              <a:spcBef>
                <a:spcPts val="750"/>
              </a:spcBef>
              <a:buClr>
                <a:schemeClr val="dk1"/>
              </a:buClr>
              <a:buSzPts val="2200"/>
              <a:buNone/>
            </a:pPr>
            <a:endParaRPr sz="1650" dirty="0"/>
          </a:p>
          <a:p>
            <a:pPr marL="171450" indent="-66675">
              <a:lnSpc>
                <a:spcPct val="90000"/>
              </a:lnSpc>
              <a:spcBef>
                <a:spcPts val="750"/>
              </a:spcBef>
              <a:buClr>
                <a:schemeClr val="dk1"/>
              </a:buClr>
              <a:buSzPts val="2200"/>
              <a:buNone/>
            </a:pPr>
            <a:endParaRPr sz="1650" dirty="0"/>
          </a:p>
          <a:p>
            <a:pPr marL="171450" indent="-66675">
              <a:lnSpc>
                <a:spcPct val="90000"/>
              </a:lnSpc>
              <a:spcBef>
                <a:spcPts val="750"/>
              </a:spcBef>
              <a:buClr>
                <a:schemeClr val="dk1"/>
              </a:buClr>
              <a:buSzPts val="2200"/>
              <a:buNone/>
            </a:pPr>
            <a:endParaRPr sz="1650" dirty="0"/>
          </a:p>
        </p:txBody>
      </p:sp>
      <p:pic>
        <p:nvPicPr>
          <p:cNvPr id="250" name="Google Shape;250;p17"/>
          <p:cNvPicPr preferRelativeResize="0"/>
          <p:nvPr/>
        </p:nvPicPr>
        <p:blipFill rotWithShape="1">
          <a:blip r:embed="rId3">
            <a:alphaModFix/>
          </a:blip>
          <a:srcRect l="5181" t="33939" r="71773" b="37939"/>
          <a:stretch/>
        </p:blipFill>
        <p:spPr>
          <a:xfrm>
            <a:off x="6401429" y="1430778"/>
            <a:ext cx="2588786" cy="1421526"/>
          </a:xfrm>
          <a:prstGeom prst="rect">
            <a:avLst/>
          </a:prstGeom>
          <a:noFill/>
          <a:ln>
            <a:noFill/>
          </a:ln>
        </p:spPr>
      </p:pic>
      <p:pic>
        <p:nvPicPr>
          <p:cNvPr id="251" name="Google Shape;251;p17"/>
          <p:cNvPicPr preferRelativeResize="0"/>
          <p:nvPr/>
        </p:nvPicPr>
        <p:blipFill rotWithShape="1">
          <a:blip r:embed="rId4">
            <a:alphaModFix/>
          </a:blip>
          <a:srcRect l="4636" t="32970" r="54318" b="38788"/>
          <a:stretch/>
        </p:blipFill>
        <p:spPr>
          <a:xfrm>
            <a:off x="5390803" y="2852305"/>
            <a:ext cx="3753197" cy="1452650"/>
          </a:xfrm>
          <a:prstGeom prst="rect">
            <a:avLst/>
          </a:prstGeom>
          <a:noFill/>
          <a:ln>
            <a:noFill/>
          </a:ln>
        </p:spPr>
      </p:pic>
      <p:pic>
        <p:nvPicPr>
          <p:cNvPr id="252" name="Google Shape;252;p17"/>
          <p:cNvPicPr preferRelativeResize="0"/>
          <p:nvPr/>
        </p:nvPicPr>
        <p:blipFill rotWithShape="1">
          <a:blip r:embed="rId5">
            <a:alphaModFix/>
          </a:blip>
          <a:srcRect l="5193" t="32970" r="71688" b="38788"/>
          <a:stretch/>
        </p:blipFill>
        <p:spPr>
          <a:xfrm>
            <a:off x="6547312" y="4398473"/>
            <a:ext cx="2113921" cy="1452650"/>
          </a:xfrm>
          <a:prstGeom prst="rect">
            <a:avLst/>
          </a:prstGeom>
          <a:noFill/>
          <a:ln>
            <a:noFill/>
          </a:ln>
        </p:spPr>
      </p:pic>
      <p:pic>
        <p:nvPicPr>
          <p:cNvPr id="253" name="Google Shape;253;p17"/>
          <p:cNvPicPr preferRelativeResize="0"/>
          <p:nvPr/>
        </p:nvPicPr>
        <p:blipFill rotWithShape="1">
          <a:blip r:embed="rId6">
            <a:alphaModFix/>
          </a:blip>
          <a:srcRect l="25227" t="30788" r="51590" b="40970"/>
          <a:stretch/>
        </p:blipFill>
        <p:spPr>
          <a:xfrm>
            <a:off x="1059872" y="4136620"/>
            <a:ext cx="2119745" cy="1452650"/>
          </a:xfrm>
          <a:prstGeom prst="rect">
            <a:avLst/>
          </a:prstGeom>
          <a:noFill/>
          <a:ln>
            <a:noFill/>
          </a:ln>
        </p:spPr>
      </p:pic>
      <p:sp>
        <p:nvSpPr>
          <p:cNvPr id="8" name="CustomShape 1"/>
          <p:cNvSpPr/>
          <p:nvPr/>
        </p:nvSpPr>
        <p:spPr>
          <a:xfrm>
            <a:off x="1514841" y="970774"/>
            <a:ext cx="6857730" cy="34020"/>
          </a:xfrm>
          <a:prstGeom prst="rect">
            <a:avLst/>
          </a:prstGeom>
          <a:solidFill>
            <a:srgbClr val="EED126"/>
          </a:solidFill>
          <a:ln>
            <a:solidFill>
              <a:srgbClr val="EED126"/>
            </a:solidFill>
            <a:round/>
          </a:ln>
        </p:spPr>
        <p:style>
          <a:lnRef idx="2">
            <a:schemeClr val="accent1">
              <a:shade val="50000"/>
            </a:schemeClr>
          </a:lnRef>
          <a:fillRef idx="1">
            <a:schemeClr val="accent1"/>
          </a:fillRef>
          <a:effectRef idx="0">
            <a:schemeClr val="accent1"/>
          </a:effectRef>
          <a:fontRef idx="minor"/>
        </p:style>
      </p:sp>
      <p:sp>
        <p:nvSpPr>
          <p:cNvPr id="9" name="CustomShape 2"/>
          <p:cNvSpPr/>
          <p:nvPr/>
        </p:nvSpPr>
        <p:spPr>
          <a:xfrm>
            <a:off x="1514841" y="1062304"/>
            <a:ext cx="6857730" cy="136890"/>
          </a:xfrm>
          <a:prstGeom prst="rect">
            <a:avLst/>
          </a:prstGeom>
          <a:gradFill rotWithShape="0">
            <a:gsLst>
              <a:gs pos="0">
                <a:srgbClr val="D0D0D0"/>
              </a:gs>
              <a:gs pos="100000">
                <a:srgbClr val="EDEDED"/>
              </a:gs>
            </a:gsLst>
            <a:lin ang="16200000"/>
          </a:gradFill>
          <a:ln>
            <a:noFill/>
          </a:ln>
          <a:effectLst>
            <a:outerShdw blurRad="40000" dist="20160" dir="5400000" rotWithShape="0">
              <a:srgbClr val="000000">
                <a:alpha val="38000"/>
              </a:srgbClr>
            </a:outerShdw>
          </a:effectLst>
        </p:spPr>
        <p:style>
          <a:lnRef idx="1">
            <a:schemeClr val="dk1"/>
          </a:lnRef>
          <a:fillRef idx="2">
            <a:schemeClr val="dk1"/>
          </a:fillRef>
          <a:effectRef idx="1">
            <a:schemeClr val="dk1"/>
          </a:effectRef>
          <a:fontRef idx="minor"/>
        </p:style>
      </p:sp>
      <p:pic>
        <p:nvPicPr>
          <p:cNvPr id="10" name="Picture 5"/>
          <p:cNvPicPr/>
          <p:nvPr/>
        </p:nvPicPr>
        <p:blipFill>
          <a:blip r:embed="rId7"/>
          <a:stretch/>
        </p:blipFill>
        <p:spPr>
          <a:xfrm>
            <a:off x="5511285" y="878032"/>
            <a:ext cx="914220" cy="399870"/>
          </a:xfrm>
          <a:prstGeom prst="rect">
            <a:avLst/>
          </a:prstGeom>
          <a:ln>
            <a:noFill/>
          </a:ln>
        </p:spPr>
      </p:pic>
      <p:sp>
        <p:nvSpPr>
          <p:cNvPr id="2" name="Date Placeholder 1"/>
          <p:cNvSpPr>
            <a:spLocks noGrp="1"/>
          </p:cNvSpPr>
          <p:nvPr>
            <p:ph type="dt" idx="10"/>
          </p:nvPr>
        </p:nvSpPr>
        <p:spPr/>
        <p:txBody>
          <a:bodyPr/>
          <a:lstStyle/>
          <a:p>
            <a:fld id="{5F816E18-EFB3-44A4-806E-49B807858146}" type="datetime1">
              <a:rPr lang="en-US" smtClean="0"/>
              <a:t>9/5/2022</a:t>
            </a:fld>
            <a:endParaRPr lang="en-US"/>
          </a:p>
        </p:txBody>
      </p:sp>
      <p:sp>
        <p:nvSpPr>
          <p:cNvPr id="5" name="Slide Number Placeholder 4"/>
          <p:cNvSpPr>
            <a:spLocks noGrp="1"/>
          </p:cNvSpPr>
          <p:nvPr>
            <p:ph type="sldNum" idx="12"/>
          </p:nvPr>
        </p:nvSpPr>
        <p:spPr/>
        <p:txBody>
          <a:bodyPr/>
          <a:lstStyle/>
          <a:p>
            <a:fld id="{00000000-1234-1234-1234-123412341234}" type="slidenum">
              <a:rPr lang="en-US" smtClean="0"/>
              <a:pPr/>
              <a:t>109</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731520"/>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5029200" y="457200"/>
            <a:ext cx="1066800" cy="6096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ngfind.com-kingpin-png-4152286 (1).png"/>
          <p:cNvPicPr>
            <a:picLocks noChangeAspect="1"/>
          </p:cNvPicPr>
          <p:nvPr/>
        </p:nvPicPr>
        <p:blipFill>
          <a:blip r:embed="rId2" cstate="print"/>
          <a:stretch>
            <a:fillRect/>
          </a:stretch>
        </p:blipFill>
        <p:spPr>
          <a:xfrm>
            <a:off x="4953000" y="457200"/>
            <a:ext cx="1219200" cy="533400"/>
          </a:xfrm>
          <a:prstGeom prst="rect">
            <a:avLst/>
          </a:prstGeom>
        </p:spPr>
      </p:pic>
      <p:sp>
        <p:nvSpPr>
          <p:cNvPr id="8" name="Title 1"/>
          <p:cNvSpPr txBox="1">
            <a:spLocks/>
          </p:cNvSpPr>
          <p:nvPr/>
        </p:nvSpPr>
        <p:spPr>
          <a:xfrm>
            <a:off x="457200" y="1371600"/>
            <a:ext cx="8229600" cy="685800"/>
          </a:xfrm>
          <a:prstGeom prst="rect">
            <a:avLst/>
          </a:prstGeom>
        </p:spPr>
        <p:txBody>
          <a:bodyPr>
            <a:normAutofit fontScale="9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a:latin typeface="Times New Roman" panose="02020603050405020304" pitchFamily="18" charset="0"/>
                <a:cs typeface="Times New Roman" panose="02020603050405020304" pitchFamily="18" charset="0"/>
              </a:rPr>
              <a:t>Object Oriented Programming</a:t>
            </a:r>
          </a:p>
        </p:txBody>
      </p:sp>
      <p:sp>
        <p:nvSpPr>
          <p:cNvPr id="9" name="Content Placeholder 2"/>
          <p:cNvSpPr txBox="1">
            <a:spLocks/>
          </p:cNvSpPr>
          <p:nvPr/>
        </p:nvSpPr>
        <p:spPr>
          <a:xfrm>
            <a:off x="457200" y="2362200"/>
            <a:ext cx="8229600" cy="4038600"/>
          </a:xfrm>
          <a:prstGeom prst="rect">
            <a:avLst/>
          </a:prstGeom>
        </p:spPr>
        <p:txBody>
          <a:bodyPr>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endParaRPr lang="en-US" sz="2000" dirty="0"/>
          </a:p>
          <a:p>
            <a:pPr algn="just"/>
            <a:r>
              <a:rPr lang="en-US" sz="2400" dirty="0">
                <a:latin typeface="Times New Roman" panose="02020603050405020304" pitchFamily="18" charset="0"/>
                <a:cs typeface="Times New Roman" panose="02020603050405020304" pitchFamily="18" charset="0"/>
              </a:rPr>
              <a:t>Object-oriented programming is a programming paradigm that uses </a:t>
            </a:r>
            <a:r>
              <a:rPr lang="en-US" sz="2400" b="1" dirty="0">
                <a:latin typeface="Times New Roman" panose="02020603050405020304" pitchFamily="18" charset="0"/>
                <a:cs typeface="Times New Roman" panose="02020603050405020304" pitchFamily="18" charset="0"/>
              </a:rPr>
              <a:t>abstraction</a:t>
            </a:r>
            <a:r>
              <a:rPr lang="en-US" sz="2400" dirty="0">
                <a:latin typeface="Times New Roman" panose="02020603050405020304" pitchFamily="18" charset="0"/>
                <a:cs typeface="Times New Roman" panose="02020603050405020304" pitchFamily="18" charset="0"/>
              </a:rPr>
              <a:t> in the form of </a:t>
            </a:r>
            <a:r>
              <a:rPr lang="en-US" sz="2400" b="1" dirty="0">
                <a:latin typeface="Times New Roman" panose="02020603050405020304" pitchFamily="18" charset="0"/>
                <a:cs typeface="Times New Roman" panose="02020603050405020304" pitchFamily="18" charset="0"/>
              </a:rPr>
              <a:t>classes and objects</a:t>
            </a:r>
            <a:r>
              <a:rPr lang="en-US" sz="2400" dirty="0">
                <a:latin typeface="Times New Roman" panose="02020603050405020304" pitchFamily="18" charset="0"/>
                <a:cs typeface="Times New Roman" panose="02020603050405020304" pitchFamily="18" charset="0"/>
              </a:rPr>
              <a:t> to create models based on the </a:t>
            </a:r>
            <a:r>
              <a:rPr lang="en-US" sz="2400" b="1" dirty="0">
                <a:latin typeface="Times New Roman" panose="02020603050405020304" pitchFamily="18" charset="0"/>
                <a:cs typeface="Times New Roman" panose="02020603050405020304" pitchFamily="18" charset="0"/>
              </a:rPr>
              <a:t>real world environment</a:t>
            </a:r>
            <a:r>
              <a:rPr lang="en-US" sz="2400" dirty="0">
                <a:latin typeface="Times New Roman" panose="02020603050405020304" pitchFamily="18" charset="0"/>
                <a:cs typeface="Times New Roman" panose="02020603050405020304" pitchFamily="18" charset="0"/>
              </a:rPr>
              <a:t>. </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 An object-oriented application uses a collection of objects, which communicate by </a:t>
            </a:r>
            <a:r>
              <a:rPr lang="en-US" sz="2400" b="1" dirty="0">
                <a:latin typeface="Times New Roman" panose="02020603050405020304" pitchFamily="18" charset="0"/>
                <a:cs typeface="Times New Roman" panose="02020603050405020304" pitchFamily="18" charset="0"/>
              </a:rPr>
              <a:t>passing messages</a:t>
            </a:r>
            <a:r>
              <a:rPr lang="en-US" sz="2400" dirty="0">
                <a:latin typeface="Times New Roman" panose="02020603050405020304" pitchFamily="18" charset="0"/>
                <a:cs typeface="Times New Roman" panose="02020603050405020304" pitchFamily="18" charset="0"/>
              </a:rPr>
              <a:t> to request services. </a:t>
            </a:r>
          </a:p>
          <a:p>
            <a:pPr algn="just">
              <a:buFont typeface="Arial" pitchFamily="34" charset="0"/>
              <a:buNone/>
            </a:pP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The aim of object-oriented programming is to try to increase the </a:t>
            </a:r>
            <a:r>
              <a:rPr lang="en-US" sz="2400" b="1" dirty="0">
                <a:latin typeface="Times New Roman" panose="02020603050405020304" pitchFamily="18" charset="0"/>
                <a:cs typeface="Times New Roman" panose="02020603050405020304" pitchFamily="18" charset="0"/>
              </a:rPr>
              <a:t>flexibility and maintainability </a:t>
            </a:r>
            <a:r>
              <a:rPr lang="en-US" sz="2400" dirty="0">
                <a:latin typeface="Times New Roman" panose="02020603050405020304" pitchFamily="18" charset="0"/>
                <a:cs typeface="Times New Roman" panose="02020603050405020304" pitchFamily="18" charset="0"/>
              </a:rPr>
              <a:t>of programs. </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 Because programs created using an OO language are </a:t>
            </a:r>
            <a:r>
              <a:rPr lang="en-US" sz="2400" b="1" dirty="0">
                <a:latin typeface="Times New Roman" panose="02020603050405020304" pitchFamily="18" charset="0"/>
                <a:cs typeface="Times New Roman" panose="02020603050405020304" pitchFamily="18" charset="0"/>
              </a:rPr>
              <a:t>modular</a:t>
            </a:r>
            <a:r>
              <a:rPr lang="en-US" sz="2400" dirty="0">
                <a:latin typeface="Times New Roman" panose="02020603050405020304" pitchFamily="18" charset="0"/>
                <a:cs typeface="Times New Roman" panose="02020603050405020304" pitchFamily="18" charset="0"/>
              </a:rPr>
              <a:t>, they can be </a:t>
            </a:r>
            <a:r>
              <a:rPr lang="en-US" sz="2400" b="1" dirty="0">
                <a:latin typeface="Times New Roman" panose="02020603050405020304" pitchFamily="18" charset="0"/>
                <a:cs typeface="Times New Roman" panose="02020603050405020304" pitchFamily="18" charset="0"/>
              </a:rPr>
              <a:t>easier</a:t>
            </a:r>
            <a:r>
              <a:rPr lang="en-US" sz="2400" dirty="0">
                <a:latin typeface="Times New Roman" panose="02020603050405020304" pitchFamily="18" charset="0"/>
                <a:cs typeface="Times New Roman" panose="02020603050405020304" pitchFamily="18" charset="0"/>
              </a:rPr>
              <a:t> to develop, and </a:t>
            </a:r>
            <a:r>
              <a:rPr lang="en-US" sz="2400" b="1" dirty="0">
                <a:latin typeface="Times New Roman" panose="02020603050405020304" pitchFamily="18" charset="0"/>
                <a:cs typeface="Times New Roman" panose="02020603050405020304" pitchFamily="18" charset="0"/>
              </a:rPr>
              <a:t>simpler</a:t>
            </a:r>
            <a:r>
              <a:rPr lang="en-US" sz="2400" dirty="0">
                <a:latin typeface="Times New Roman" panose="02020603050405020304" pitchFamily="18" charset="0"/>
                <a:cs typeface="Times New Roman" panose="02020603050405020304" pitchFamily="18" charset="0"/>
              </a:rPr>
              <a:t> to understand after development</a:t>
            </a:r>
          </a:p>
        </p:txBody>
      </p:sp>
      <p:sp>
        <p:nvSpPr>
          <p:cNvPr id="4" name="Date Placeholder 3">
            <a:extLst>
              <a:ext uri="{FF2B5EF4-FFF2-40B4-BE49-F238E27FC236}">
                <a16:creationId xmlns:a16="http://schemas.microsoft.com/office/drawing/2014/main" id="{0F107305-6FF8-BA37-A639-4F06675D017A}"/>
              </a:ext>
            </a:extLst>
          </p:cNvPr>
          <p:cNvSpPr>
            <a:spLocks noGrp="1"/>
          </p:cNvSpPr>
          <p:nvPr>
            <p:ph type="dt" sz="half" idx="10"/>
          </p:nvPr>
        </p:nvSpPr>
        <p:spPr/>
        <p:txBody>
          <a:bodyPr/>
          <a:lstStyle/>
          <a:p>
            <a:fld id="{080C3682-B2F7-4F2D-9A88-B95E5AF4C97D}" type="datetime1">
              <a:rPr lang="en-US" smtClean="0"/>
              <a:t>9/5/2022</a:t>
            </a:fld>
            <a:endParaRPr lang="en-US"/>
          </a:p>
        </p:txBody>
      </p:sp>
      <p:sp>
        <p:nvSpPr>
          <p:cNvPr id="7" name="Footer Placeholder 6">
            <a:extLst>
              <a:ext uri="{FF2B5EF4-FFF2-40B4-BE49-F238E27FC236}">
                <a16:creationId xmlns:a16="http://schemas.microsoft.com/office/drawing/2014/main" id="{0B482F41-8820-7209-BB7A-BA452E704426}"/>
              </a:ext>
            </a:extLst>
          </p:cNvPr>
          <p:cNvSpPr>
            <a:spLocks noGrp="1"/>
          </p:cNvSpPr>
          <p:nvPr>
            <p:ph type="ftr" sz="quarter" idx="11"/>
          </p:nvPr>
        </p:nvSpPr>
        <p:spPr/>
        <p:txBody>
          <a:bodyPr/>
          <a:lstStyle/>
          <a:p>
            <a:r>
              <a:rPr lang="en-US"/>
              <a:t>C ,C++ and UML Basics</a:t>
            </a:r>
          </a:p>
        </p:txBody>
      </p:sp>
      <p:sp>
        <p:nvSpPr>
          <p:cNvPr id="10" name="Slide Number Placeholder 9">
            <a:extLst>
              <a:ext uri="{FF2B5EF4-FFF2-40B4-BE49-F238E27FC236}">
                <a16:creationId xmlns:a16="http://schemas.microsoft.com/office/drawing/2014/main" id="{8DB699F8-B00D-91A9-5D34-737B269E6E73}"/>
              </a:ext>
            </a:extLst>
          </p:cNvPr>
          <p:cNvSpPr>
            <a:spLocks noGrp="1"/>
          </p:cNvSpPr>
          <p:nvPr>
            <p:ph type="sldNum" sz="quarter" idx="12"/>
          </p:nvPr>
        </p:nvSpPr>
        <p:spPr/>
        <p:txBody>
          <a:bodyPr/>
          <a:lstStyle/>
          <a:p>
            <a:fld id="{A1A6BA4E-CDAE-4DEF-A7CA-99055C502B84}" type="slidenum">
              <a:rPr lang="en-US" smtClean="0"/>
              <a:pPr/>
              <a:t>11</a:t>
            </a:fld>
            <a:endParaRPr lang="en-US"/>
          </a:p>
        </p:txBody>
      </p:sp>
    </p:spTree>
  </p:cSld>
  <p:clrMapOvr>
    <a:masterClrMapping/>
  </p:clrMapOvr>
  <p:transition spd="med">
    <p:pull dir="d"/>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731520"/>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5029200" y="457200"/>
            <a:ext cx="1066800" cy="6096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ngfind.com-kingpin-png-4152286 (1).png"/>
          <p:cNvPicPr>
            <a:picLocks noChangeAspect="1"/>
          </p:cNvPicPr>
          <p:nvPr/>
        </p:nvPicPr>
        <p:blipFill>
          <a:blip r:embed="rId2" cstate="print"/>
          <a:stretch>
            <a:fillRect/>
          </a:stretch>
        </p:blipFill>
        <p:spPr>
          <a:xfrm>
            <a:off x="4953000" y="457200"/>
            <a:ext cx="1219200" cy="533400"/>
          </a:xfrm>
          <a:prstGeom prst="rect">
            <a:avLst/>
          </a:prstGeom>
        </p:spPr>
      </p:pic>
      <p:sp>
        <p:nvSpPr>
          <p:cNvPr id="7" name="Date Placeholder 6"/>
          <p:cNvSpPr>
            <a:spLocks noGrp="1"/>
          </p:cNvSpPr>
          <p:nvPr>
            <p:ph type="dt" sz="half" idx="10"/>
          </p:nvPr>
        </p:nvSpPr>
        <p:spPr/>
        <p:txBody>
          <a:bodyPr/>
          <a:lstStyle/>
          <a:p>
            <a:fld id="{075B0B5B-A903-4FB6-BEAA-418F43AFE905}" type="datetime1">
              <a:rPr lang="en-US" smtClean="0"/>
              <a:pPr/>
              <a:t>9/5/2022</a:t>
            </a:fld>
            <a:endParaRPr lang="en-US"/>
          </a:p>
        </p:txBody>
      </p:sp>
      <p:sp>
        <p:nvSpPr>
          <p:cNvPr id="9" name="Slide Number Placeholder 8"/>
          <p:cNvSpPr>
            <a:spLocks noGrp="1"/>
          </p:cNvSpPr>
          <p:nvPr>
            <p:ph type="sldNum" sz="quarter" idx="12"/>
          </p:nvPr>
        </p:nvSpPr>
        <p:spPr/>
        <p:txBody>
          <a:bodyPr/>
          <a:lstStyle/>
          <a:p>
            <a:fld id="{DC07453D-07AD-44CD-8503-70C5AB4EF812}" type="slidenum">
              <a:rPr lang="en-US" smtClean="0"/>
              <a:pPr/>
              <a:t>110</a:t>
            </a:fld>
            <a:endParaRPr lang="en-US"/>
          </a:p>
        </p:txBody>
      </p:sp>
      <p:sp>
        <p:nvSpPr>
          <p:cNvPr id="8" name="Rectangle 7"/>
          <p:cNvSpPr/>
          <p:nvPr/>
        </p:nvSpPr>
        <p:spPr>
          <a:xfrm>
            <a:off x="1071538" y="2786058"/>
            <a:ext cx="6786609" cy="646331"/>
          </a:xfrm>
          <a:prstGeom prst="rect">
            <a:avLst/>
          </a:prstGeom>
        </p:spPr>
        <p:txBody>
          <a:bodyPr wrap="square">
            <a:spAutoFit/>
          </a:bodyPr>
          <a:lstStyle/>
          <a:p>
            <a:pPr algn="ctr"/>
            <a:r>
              <a:rPr lang="en-US" sz="3600" b="1" dirty="0"/>
              <a:t>Multiplicity and Relationships</a:t>
            </a:r>
          </a:p>
        </p:txBody>
      </p:sp>
    </p:spTree>
    <p:extLst>
      <p:ext uri="{BB962C8B-B14F-4D97-AF65-F5344CB8AC3E}">
        <p14:creationId xmlns:p14="http://schemas.microsoft.com/office/powerpoint/2010/main" val="237981471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823" y="710067"/>
            <a:ext cx="8229600" cy="1143000"/>
          </a:xfrm>
        </p:spPr>
        <p:txBody>
          <a:bodyPr>
            <a:normAutofit/>
          </a:bodyPr>
          <a:lstStyle/>
          <a:p>
            <a:pPr marR="0" rtl="0"/>
            <a:r>
              <a:rPr lang="en-US" b="1" i="0" u="none" strike="noStrike" baseline="0" dirty="0">
                <a:latin typeface="Arial" panose="020B0604020202020204" pitchFamily="34" charset="0"/>
              </a:rPr>
              <a:t>Relationships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1714" y="2231844"/>
            <a:ext cx="4214813" cy="3752850"/>
          </a:xfrm>
          <a:prstGeom prst="rect">
            <a:avLst/>
          </a:prstGeom>
        </p:spPr>
      </p:pic>
      <p:sp>
        <p:nvSpPr>
          <p:cNvPr id="5" name="Rectangle 4"/>
          <p:cNvSpPr/>
          <p:nvPr/>
        </p:nvSpPr>
        <p:spPr>
          <a:xfrm>
            <a:off x="0" y="609600"/>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ngfind.com-kingpin-png-4152286 (1).png"/>
          <p:cNvPicPr>
            <a:picLocks noChangeAspect="1"/>
          </p:cNvPicPr>
          <p:nvPr/>
        </p:nvPicPr>
        <p:blipFill>
          <a:blip r:embed="rId3" cstate="print"/>
          <a:stretch>
            <a:fillRect/>
          </a:stretch>
        </p:blipFill>
        <p:spPr>
          <a:xfrm>
            <a:off x="6072198" y="285728"/>
            <a:ext cx="1219200" cy="533400"/>
          </a:xfrm>
          <a:prstGeom prst="rect">
            <a:avLst/>
          </a:prstGeom>
        </p:spPr>
      </p:pic>
      <p:sp>
        <p:nvSpPr>
          <p:cNvPr id="7" name="Rectangle 6"/>
          <p:cNvSpPr/>
          <p:nvPr/>
        </p:nvSpPr>
        <p:spPr>
          <a:xfrm>
            <a:off x="0" y="674352"/>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0413774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475" y="1028701"/>
            <a:ext cx="8229600" cy="1143000"/>
          </a:xfrm>
        </p:spPr>
        <p:txBody>
          <a:bodyPr>
            <a:normAutofit fontScale="90000"/>
          </a:bodyPr>
          <a:lstStyle/>
          <a:p>
            <a:r>
              <a:rPr lang="en-US" b="1" i="0" u="none" strike="noStrike" baseline="0" dirty="0">
                <a:latin typeface="Arial" panose="020B0604020202020204" pitchFamily="34" charset="0"/>
              </a:rPr>
              <a:t>Association</a:t>
            </a:r>
            <a:br>
              <a:rPr lang="en-US" b="1" i="0" u="none" strike="noStrike" baseline="0" dirty="0">
                <a:latin typeface="Arial" panose="020B0604020202020204" pitchFamily="34" charset="0"/>
              </a:rPr>
            </a:br>
            <a:endParaRPr lang="en-US" b="0" i="0" u="none" strike="noStrike" baseline="0" dirty="0">
              <a:latin typeface="Arial" panose="020B0604020202020204" pitchFamily="34" charset="0"/>
            </a:endParaRPr>
          </a:p>
        </p:txBody>
      </p:sp>
      <p:sp>
        <p:nvSpPr>
          <p:cNvPr id="3" name="Text Placeholder 2"/>
          <p:cNvSpPr>
            <a:spLocks noGrp="1"/>
          </p:cNvSpPr>
          <p:nvPr>
            <p:ph type="body" idx="1"/>
          </p:nvPr>
        </p:nvSpPr>
        <p:spPr>
          <a:xfrm>
            <a:off x="254726" y="2079174"/>
            <a:ext cx="8229600" cy="4525963"/>
          </a:xfrm>
        </p:spPr>
        <p:txBody>
          <a:bodyPr>
            <a:normAutofit fontScale="92500" lnSpcReduction="20000"/>
          </a:bodyPr>
          <a:lstStyle/>
          <a:p>
            <a:pPr lvl="2"/>
            <a:r>
              <a:rPr lang="en-US" b="0" i="0" u="none" strike="noStrike" baseline="0" dirty="0">
                <a:latin typeface="Arial" panose="020B0604020202020204" pitchFamily="34" charset="0"/>
              </a:rPr>
              <a:t>An association is a  relationship between two separate classes. It joins two entirely separate entities. </a:t>
            </a:r>
          </a:p>
          <a:p>
            <a:pPr lvl="2"/>
            <a:r>
              <a:rPr lang="en-US" b="0" i="0" u="none" strike="noStrike" baseline="0" dirty="0">
                <a:latin typeface="Arial" panose="020B0604020202020204" pitchFamily="34" charset="0"/>
              </a:rPr>
              <a:t>There are four different types of association: </a:t>
            </a:r>
          </a:p>
          <a:p>
            <a:pPr lvl="3"/>
            <a:r>
              <a:rPr lang="en-US" b="0" i="0" u="none" strike="noStrike" baseline="0" dirty="0">
                <a:latin typeface="Arial" panose="020B0604020202020204" pitchFamily="34" charset="0"/>
              </a:rPr>
              <a:t>Bi-directional</a:t>
            </a:r>
          </a:p>
          <a:p>
            <a:pPr lvl="3"/>
            <a:r>
              <a:rPr lang="en-US" b="0" i="0" u="none" strike="noStrike" baseline="0" dirty="0" err="1">
                <a:latin typeface="Arial" panose="020B0604020202020204" pitchFamily="34" charset="0"/>
              </a:rPr>
              <a:t>Uni</a:t>
            </a:r>
            <a:r>
              <a:rPr lang="en-US" b="0" i="0" u="none" strike="noStrike" baseline="0" dirty="0">
                <a:latin typeface="Arial" panose="020B0604020202020204" pitchFamily="34" charset="0"/>
              </a:rPr>
              <a:t>-directional </a:t>
            </a:r>
          </a:p>
          <a:p>
            <a:pPr lvl="3"/>
            <a:r>
              <a:rPr lang="en-US" b="0" i="0" u="none" strike="noStrike" baseline="0" dirty="0">
                <a:latin typeface="Arial" panose="020B0604020202020204" pitchFamily="34" charset="0"/>
              </a:rPr>
              <a:t>Aggregation (includes composition aggregation) </a:t>
            </a:r>
          </a:p>
          <a:p>
            <a:pPr lvl="3"/>
            <a:r>
              <a:rPr lang="en-US" b="0" i="0" u="none" strike="noStrike" baseline="0" dirty="0">
                <a:latin typeface="Arial" panose="020B0604020202020204" pitchFamily="34" charset="0"/>
              </a:rPr>
              <a:t>Reflexive. </a:t>
            </a:r>
          </a:p>
          <a:p>
            <a:pPr lvl="2"/>
            <a:r>
              <a:rPr lang="en-US" b="0" i="0" u="none" strike="noStrike" baseline="0" dirty="0">
                <a:latin typeface="Arial" panose="020B0604020202020204" pitchFamily="34" charset="0"/>
              </a:rPr>
              <a:t>Bi-directional and </a:t>
            </a:r>
            <a:r>
              <a:rPr lang="en-US" b="0" i="0" u="none" strike="noStrike" baseline="0" dirty="0" err="1">
                <a:latin typeface="Arial" panose="020B0604020202020204" pitchFamily="34" charset="0"/>
              </a:rPr>
              <a:t>uni</a:t>
            </a:r>
            <a:r>
              <a:rPr lang="en-US" b="0" i="0" u="none" strike="noStrike" baseline="0" dirty="0">
                <a:latin typeface="Arial" panose="020B0604020202020204" pitchFamily="34" charset="0"/>
              </a:rPr>
              <a:t>-directional associations are the most common ones.</a:t>
            </a:r>
          </a:p>
          <a:p>
            <a:pPr lvl="2"/>
            <a:r>
              <a:rPr lang="en-US" b="0" i="0" u="none" strike="noStrike" baseline="0" dirty="0">
                <a:latin typeface="Arial" panose="020B0604020202020204" pitchFamily="34" charset="0"/>
              </a:rPr>
              <a:t>This can be specified using multiplicity (one to one, one to many, many to many, etc.).</a:t>
            </a:r>
          </a:p>
          <a:p>
            <a:pPr lvl="2"/>
            <a:r>
              <a:rPr lang="en-US" b="0" i="0" u="none" strike="noStrike" baseline="0" dirty="0">
                <a:latin typeface="Arial" panose="020B0604020202020204" pitchFamily="34" charset="0"/>
              </a:rPr>
              <a:t>A typical implementation in Java is through the use of an instance field. The relationship can be bi-directional with each class holding a reference to the other.</a:t>
            </a:r>
            <a:endParaRPr lang="en-US" b="1" i="0" u="none" strike="noStrike" baseline="0" dirty="0">
              <a:latin typeface="Arial" panose="020B0604020202020204" pitchFamily="34" charset="0"/>
            </a:endParaRPr>
          </a:p>
        </p:txBody>
      </p:sp>
      <p:sp>
        <p:nvSpPr>
          <p:cNvPr id="4" name="Rectangle 3"/>
          <p:cNvSpPr/>
          <p:nvPr/>
        </p:nvSpPr>
        <p:spPr>
          <a:xfrm>
            <a:off x="0" y="609600"/>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ngfind.com-kingpin-png-4152286 (1).png"/>
          <p:cNvPicPr>
            <a:picLocks noChangeAspect="1"/>
          </p:cNvPicPr>
          <p:nvPr/>
        </p:nvPicPr>
        <p:blipFill>
          <a:blip r:embed="rId2" cstate="print"/>
          <a:stretch>
            <a:fillRect/>
          </a:stretch>
        </p:blipFill>
        <p:spPr>
          <a:xfrm>
            <a:off x="6072198" y="285728"/>
            <a:ext cx="1219200" cy="533400"/>
          </a:xfrm>
          <a:prstGeom prst="rect">
            <a:avLst/>
          </a:prstGeom>
        </p:spPr>
      </p:pic>
      <p:sp>
        <p:nvSpPr>
          <p:cNvPr id="6" name="Rectangle 5"/>
          <p:cNvSpPr/>
          <p:nvPr/>
        </p:nvSpPr>
        <p:spPr>
          <a:xfrm>
            <a:off x="0" y="674352"/>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4160463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315" y="981577"/>
            <a:ext cx="8229600" cy="1143000"/>
          </a:xfrm>
        </p:spPr>
        <p:txBody>
          <a:bodyPr>
            <a:normAutofit fontScale="90000"/>
          </a:bodyPr>
          <a:lstStyle/>
          <a:p>
            <a:r>
              <a:rPr lang="en-US" b="1" i="0" u="none" strike="noStrike" baseline="0" dirty="0">
                <a:latin typeface="Arial" panose="020B0604020202020204" pitchFamily="34" charset="0"/>
              </a:rPr>
              <a:t>Inheritance</a:t>
            </a:r>
            <a:br>
              <a:rPr lang="en-US" b="1" i="0" u="none" strike="noStrike" baseline="0" dirty="0">
                <a:latin typeface="Arial" panose="020B0604020202020204" pitchFamily="34" charset="0"/>
              </a:rPr>
            </a:br>
            <a:endParaRPr lang="en-US" b="0" i="0" u="none" strike="noStrike" baseline="0" dirty="0">
              <a:latin typeface="Arial" panose="020B0604020202020204" pitchFamily="34" charset="0"/>
            </a:endParaRPr>
          </a:p>
        </p:txBody>
      </p:sp>
      <p:sp>
        <p:nvSpPr>
          <p:cNvPr id="3" name="Text Placeholder 2"/>
          <p:cNvSpPr>
            <a:spLocks noGrp="1"/>
          </p:cNvSpPr>
          <p:nvPr>
            <p:ph type="body" idx="1"/>
          </p:nvPr>
        </p:nvSpPr>
        <p:spPr>
          <a:xfrm>
            <a:off x="321776" y="1939836"/>
            <a:ext cx="8229600" cy="4525963"/>
          </a:xfrm>
        </p:spPr>
        <p:txBody>
          <a:bodyPr/>
          <a:lstStyle/>
          <a:p>
            <a:pPr lvl="2"/>
            <a:r>
              <a:rPr lang="en-US" b="0" i="0" u="none" strike="noStrike" baseline="0" dirty="0">
                <a:latin typeface="Arial" panose="020B0604020202020204" pitchFamily="34" charset="0"/>
              </a:rPr>
              <a:t>Indicates that child (subclass) is considered to be a specialized form of the parent (super class). </a:t>
            </a:r>
          </a:p>
          <a:p>
            <a:pPr lvl="2"/>
            <a:r>
              <a:rPr lang="en-US" b="0" i="0" u="none" strike="noStrike" baseline="0" dirty="0">
                <a:latin typeface="Arial" panose="020B0604020202020204" pitchFamily="34" charset="0"/>
              </a:rPr>
              <a:t>For example consider the following:</a:t>
            </a:r>
          </a:p>
          <a:p>
            <a:pPr lvl="2"/>
            <a:endParaRPr lang="en-US" b="1" i="0" u="none" strike="noStrike" baseline="0" dirty="0">
              <a:latin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4408" y="3175560"/>
            <a:ext cx="5706735" cy="3682440"/>
          </a:xfrm>
          <a:prstGeom prst="rect">
            <a:avLst/>
          </a:prstGeom>
        </p:spPr>
      </p:pic>
      <p:sp>
        <p:nvSpPr>
          <p:cNvPr id="5" name="Rectangle 4"/>
          <p:cNvSpPr/>
          <p:nvPr/>
        </p:nvSpPr>
        <p:spPr>
          <a:xfrm>
            <a:off x="0" y="609600"/>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ngfind.com-kingpin-png-4152286 (1).png"/>
          <p:cNvPicPr>
            <a:picLocks noChangeAspect="1"/>
          </p:cNvPicPr>
          <p:nvPr/>
        </p:nvPicPr>
        <p:blipFill>
          <a:blip r:embed="rId3" cstate="print"/>
          <a:stretch>
            <a:fillRect/>
          </a:stretch>
        </p:blipFill>
        <p:spPr>
          <a:xfrm>
            <a:off x="6072198" y="285728"/>
            <a:ext cx="1219200" cy="533400"/>
          </a:xfrm>
          <a:prstGeom prst="rect">
            <a:avLst/>
          </a:prstGeom>
        </p:spPr>
      </p:pic>
      <p:sp>
        <p:nvSpPr>
          <p:cNvPr id="7" name="Rectangle 6"/>
          <p:cNvSpPr/>
          <p:nvPr/>
        </p:nvSpPr>
        <p:spPr>
          <a:xfrm>
            <a:off x="0" y="674352"/>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0840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274320"/>
          </a:xfrm>
        </p:spPr>
        <p:txBody>
          <a:bodyPr>
            <a:normAutofit fontScale="90000"/>
          </a:bodyPr>
          <a:lstStyle/>
          <a:p>
            <a:pPr marR="0" rtl="0"/>
            <a:r>
              <a:rPr lang="en-US" b="0" i="0" u="none" strike="noStrike" baseline="0" dirty="0">
                <a:latin typeface="Arial" panose="020B0604020202020204" pitchFamily="34" charset="0"/>
              </a:rPr>
              <a:t>Example</a:t>
            </a:r>
          </a:p>
        </p:txBody>
      </p:sp>
      <p:sp>
        <p:nvSpPr>
          <p:cNvPr id="3" name="Text Placeholder 2"/>
          <p:cNvSpPr>
            <a:spLocks noGrp="1"/>
          </p:cNvSpPr>
          <p:nvPr>
            <p:ph type="body" idx="1"/>
          </p:nvPr>
        </p:nvSpPr>
        <p:spPr/>
        <p:txBody>
          <a:bodyPr>
            <a:normAutofit fontScale="92500"/>
          </a:bodyPr>
          <a:lstStyle/>
          <a:p>
            <a:r>
              <a:rPr lang="en-US" b="0" i="0" u="none" strike="noStrike" baseline="0" dirty="0">
                <a:latin typeface="Times New Roman" panose="02020603050405020304" pitchFamily="18" charset="0"/>
                <a:cs typeface="Times New Roman" panose="02020603050405020304" pitchFamily="18" charset="0"/>
              </a:rPr>
              <a:t>Above we have an animal parent class with all public member fields. </a:t>
            </a:r>
          </a:p>
          <a:p>
            <a:r>
              <a:rPr lang="en-US" b="0" i="0" u="none" strike="noStrike" baseline="0" dirty="0">
                <a:latin typeface="Times New Roman" panose="02020603050405020304" pitchFamily="18" charset="0"/>
                <a:cs typeface="Times New Roman" panose="02020603050405020304" pitchFamily="18" charset="0"/>
              </a:rPr>
              <a:t>You can see the arrows originating from the duck, fish, and zebra child classes which indicate they inherit all the members from the animal class. </a:t>
            </a:r>
          </a:p>
          <a:p>
            <a:r>
              <a:rPr lang="en-US" b="0" i="0" u="none" strike="noStrike" baseline="0" dirty="0">
                <a:latin typeface="Times New Roman" panose="02020603050405020304" pitchFamily="18" charset="0"/>
                <a:cs typeface="Times New Roman" panose="02020603050405020304" pitchFamily="18" charset="0"/>
              </a:rPr>
              <a:t>Not only that, but they also implement their own unique member fields. </a:t>
            </a:r>
          </a:p>
          <a:p>
            <a:r>
              <a:rPr lang="en-US" b="0" i="0" u="none" strike="noStrike" baseline="0" dirty="0">
                <a:latin typeface="Times New Roman" panose="02020603050405020304" pitchFamily="18" charset="0"/>
                <a:cs typeface="Times New Roman" panose="02020603050405020304" pitchFamily="18" charset="0"/>
              </a:rPr>
              <a:t>You can see that the duck class has a swim() method as well as a quack() method.</a:t>
            </a:r>
            <a:endParaRPr lang="en-US" dirty="0">
              <a:latin typeface="Times New Roman" panose="02020603050405020304" pitchFamily="18" charset="0"/>
              <a:cs typeface="Times New Roman" panose="02020603050405020304" pitchFamily="18" charset="0"/>
            </a:endParaRPr>
          </a:p>
        </p:txBody>
      </p:sp>
      <p:sp>
        <p:nvSpPr>
          <p:cNvPr id="4" name="Rectangle 3"/>
          <p:cNvSpPr/>
          <p:nvPr/>
        </p:nvSpPr>
        <p:spPr>
          <a:xfrm>
            <a:off x="0" y="609600"/>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ngfind.com-kingpin-png-4152286 (1).png"/>
          <p:cNvPicPr>
            <a:picLocks noChangeAspect="1"/>
          </p:cNvPicPr>
          <p:nvPr/>
        </p:nvPicPr>
        <p:blipFill>
          <a:blip r:embed="rId2" cstate="print"/>
          <a:stretch>
            <a:fillRect/>
          </a:stretch>
        </p:blipFill>
        <p:spPr>
          <a:xfrm>
            <a:off x="6072198" y="285728"/>
            <a:ext cx="1219200" cy="533400"/>
          </a:xfrm>
          <a:prstGeom prst="rect">
            <a:avLst/>
          </a:prstGeom>
        </p:spPr>
      </p:pic>
      <p:sp>
        <p:nvSpPr>
          <p:cNvPr id="6" name="Rectangle 5"/>
          <p:cNvSpPr/>
          <p:nvPr/>
        </p:nvSpPr>
        <p:spPr>
          <a:xfrm>
            <a:off x="0" y="674352"/>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1179468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411" y="539180"/>
            <a:ext cx="8229600" cy="1143000"/>
          </a:xfrm>
        </p:spPr>
        <p:txBody>
          <a:bodyPr>
            <a:normAutofit/>
          </a:bodyPr>
          <a:lstStyle/>
          <a:p>
            <a:r>
              <a:rPr lang="en-US" b="1" i="0" u="none" strike="noStrike" baseline="0" dirty="0">
                <a:latin typeface="Arial" panose="020B0604020202020204" pitchFamily="34" charset="0"/>
              </a:rPr>
              <a:t>Interface</a:t>
            </a:r>
            <a:endParaRPr lang="en-US" b="0" i="0" u="none" strike="noStrike" baseline="0" dirty="0">
              <a:latin typeface="Arial" panose="020B0604020202020204" pitchFamily="34" charset="0"/>
            </a:endParaRPr>
          </a:p>
        </p:txBody>
      </p:sp>
      <p:sp>
        <p:nvSpPr>
          <p:cNvPr id="3" name="Text Placeholder 2"/>
          <p:cNvSpPr>
            <a:spLocks noGrp="1"/>
          </p:cNvSpPr>
          <p:nvPr>
            <p:ph type="body" idx="1"/>
          </p:nvPr>
        </p:nvSpPr>
        <p:spPr>
          <a:xfrm>
            <a:off x="189411" y="1682181"/>
            <a:ext cx="8229600" cy="4525963"/>
          </a:xfrm>
        </p:spPr>
        <p:txBody>
          <a:bodyPr/>
          <a:lstStyle/>
          <a:p>
            <a:pPr lvl="2"/>
            <a:r>
              <a:rPr lang="en-US" b="0" i="0" u="none" strike="noStrike" baseline="0" dirty="0">
                <a:latin typeface="Arial" panose="020B0604020202020204" pitchFamily="34" charset="0"/>
              </a:rPr>
              <a:t>A relationship between two model elements, in which one model element implements/executes the behavior that the other model element specifies.</a:t>
            </a:r>
            <a:endParaRPr lang="en-US" b="1" i="0" u="none" strike="noStrike" baseline="0" dirty="0">
              <a:latin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7742" y="2542418"/>
            <a:ext cx="4609954" cy="4315582"/>
          </a:xfrm>
          <a:prstGeom prst="rect">
            <a:avLst/>
          </a:prstGeom>
        </p:spPr>
      </p:pic>
      <p:sp>
        <p:nvSpPr>
          <p:cNvPr id="5" name="Rectangle 4"/>
          <p:cNvSpPr/>
          <p:nvPr/>
        </p:nvSpPr>
        <p:spPr>
          <a:xfrm>
            <a:off x="0" y="609600"/>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ngfind.com-kingpin-png-4152286 (1).png"/>
          <p:cNvPicPr>
            <a:picLocks noChangeAspect="1"/>
          </p:cNvPicPr>
          <p:nvPr/>
        </p:nvPicPr>
        <p:blipFill>
          <a:blip r:embed="rId3" cstate="print"/>
          <a:stretch>
            <a:fillRect/>
          </a:stretch>
        </p:blipFill>
        <p:spPr>
          <a:xfrm>
            <a:off x="6072198" y="285728"/>
            <a:ext cx="1219200" cy="533400"/>
          </a:xfrm>
          <a:prstGeom prst="rect">
            <a:avLst/>
          </a:prstGeom>
        </p:spPr>
      </p:pic>
      <p:sp>
        <p:nvSpPr>
          <p:cNvPr id="7" name="Rectangle 6"/>
          <p:cNvSpPr/>
          <p:nvPr/>
        </p:nvSpPr>
        <p:spPr>
          <a:xfrm>
            <a:off x="0" y="674352"/>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969908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18"/>
          <p:cNvSpPr txBox="1">
            <a:spLocks noGrp="1"/>
          </p:cNvSpPr>
          <p:nvPr>
            <p:ph type="title"/>
          </p:nvPr>
        </p:nvSpPr>
        <p:spPr>
          <a:xfrm>
            <a:off x="628650" y="1697877"/>
            <a:ext cx="5886450" cy="400050"/>
          </a:xfrm>
          <a:prstGeom prst="rect">
            <a:avLst/>
          </a:prstGeom>
          <a:noFill/>
          <a:ln>
            <a:noFill/>
          </a:ln>
        </p:spPr>
        <p:txBody>
          <a:bodyPr spcFirstLastPara="1" vert="horz" wrap="square" lIns="68569" tIns="34275" rIns="68569" bIns="34275" rtlCol="0" anchor="ctr" anchorCtr="0">
            <a:normAutofit/>
          </a:bodyPr>
          <a:lstStyle/>
          <a:p>
            <a:pPr algn="l">
              <a:lnSpc>
                <a:spcPct val="90000"/>
              </a:lnSpc>
              <a:spcBef>
                <a:spcPts val="0"/>
              </a:spcBef>
              <a:buClr>
                <a:schemeClr val="dk1"/>
              </a:buClr>
              <a:buSzPts val="2800"/>
            </a:pPr>
            <a:r>
              <a:rPr lang="en-US" sz="2100" b="1"/>
              <a:t>Dependency Relationships</a:t>
            </a:r>
            <a:endParaRPr/>
          </a:p>
        </p:txBody>
      </p:sp>
      <p:sp>
        <p:nvSpPr>
          <p:cNvPr id="259" name="Google Shape;259;p18"/>
          <p:cNvSpPr/>
          <p:nvPr/>
        </p:nvSpPr>
        <p:spPr>
          <a:xfrm>
            <a:off x="2057400" y="3657600"/>
            <a:ext cx="1828800" cy="400050"/>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Clr>
                <a:schemeClr val="dk1"/>
              </a:buClr>
              <a:buSzPts val="2400"/>
            </a:pPr>
            <a:r>
              <a:rPr lang="en-US">
                <a:solidFill>
                  <a:schemeClr val="dk1"/>
                </a:solidFill>
                <a:latin typeface="Times New Roman"/>
                <a:ea typeface="Times New Roman"/>
                <a:cs typeface="Times New Roman"/>
                <a:sym typeface="Times New Roman"/>
              </a:rPr>
              <a:t>CourseSchedule</a:t>
            </a:r>
            <a:endParaRPr sz="1350"/>
          </a:p>
        </p:txBody>
      </p:sp>
      <p:sp>
        <p:nvSpPr>
          <p:cNvPr id="260" name="Google Shape;260;p18"/>
          <p:cNvSpPr/>
          <p:nvPr/>
        </p:nvSpPr>
        <p:spPr>
          <a:xfrm>
            <a:off x="2057400" y="4057650"/>
            <a:ext cx="1828800" cy="285750"/>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buClr>
                <a:schemeClr val="dk1"/>
              </a:buClr>
              <a:buSzPts val="2400"/>
            </a:pPr>
            <a:endParaRPr>
              <a:solidFill>
                <a:schemeClr val="dk1"/>
              </a:solidFill>
              <a:latin typeface="Times New Roman"/>
              <a:ea typeface="Times New Roman"/>
              <a:cs typeface="Times New Roman"/>
              <a:sym typeface="Times New Roman"/>
            </a:endParaRPr>
          </a:p>
        </p:txBody>
      </p:sp>
      <p:sp>
        <p:nvSpPr>
          <p:cNvPr id="261" name="Google Shape;261;p18"/>
          <p:cNvSpPr/>
          <p:nvPr/>
        </p:nvSpPr>
        <p:spPr>
          <a:xfrm>
            <a:off x="2057400" y="4343400"/>
            <a:ext cx="1828800" cy="685800"/>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buClr>
                <a:schemeClr val="dk1"/>
              </a:buClr>
              <a:buSzPts val="2400"/>
            </a:pPr>
            <a:r>
              <a:rPr lang="en-US">
                <a:solidFill>
                  <a:schemeClr val="dk1"/>
                </a:solidFill>
                <a:latin typeface="Times New Roman"/>
                <a:ea typeface="Times New Roman"/>
                <a:cs typeface="Times New Roman"/>
                <a:sym typeface="Times New Roman"/>
              </a:rPr>
              <a:t>add(c : Course)</a:t>
            </a:r>
            <a:endParaRPr sz="1350"/>
          </a:p>
          <a:p>
            <a:pPr>
              <a:buClr>
                <a:schemeClr val="dk1"/>
              </a:buClr>
              <a:buSzPts val="2400"/>
            </a:pPr>
            <a:r>
              <a:rPr lang="en-US">
                <a:solidFill>
                  <a:schemeClr val="dk1"/>
                </a:solidFill>
                <a:latin typeface="Times New Roman"/>
                <a:ea typeface="Times New Roman"/>
                <a:cs typeface="Times New Roman"/>
                <a:sym typeface="Times New Roman"/>
              </a:rPr>
              <a:t>remove(c : Course)</a:t>
            </a:r>
            <a:endParaRPr sz="1350"/>
          </a:p>
        </p:txBody>
      </p:sp>
      <p:sp>
        <p:nvSpPr>
          <p:cNvPr id="262" name="Google Shape;262;p18"/>
          <p:cNvSpPr/>
          <p:nvPr/>
        </p:nvSpPr>
        <p:spPr>
          <a:xfrm>
            <a:off x="5200650" y="4000500"/>
            <a:ext cx="1828800" cy="457200"/>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Clr>
                <a:schemeClr val="dk1"/>
              </a:buClr>
              <a:buSzPts val="2400"/>
            </a:pPr>
            <a:r>
              <a:rPr lang="en-US">
                <a:solidFill>
                  <a:schemeClr val="dk1"/>
                </a:solidFill>
                <a:latin typeface="Times New Roman"/>
                <a:ea typeface="Times New Roman"/>
                <a:cs typeface="Times New Roman"/>
                <a:sym typeface="Times New Roman"/>
              </a:rPr>
              <a:t>Course</a:t>
            </a:r>
            <a:endParaRPr sz="1350"/>
          </a:p>
        </p:txBody>
      </p:sp>
      <p:cxnSp>
        <p:nvCxnSpPr>
          <p:cNvPr id="263" name="Google Shape;263;p18"/>
          <p:cNvCxnSpPr/>
          <p:nvPr/>
        </p:nvCxnSpPr>
        <p:spPr>
          <a:xfrm>
            <a:off x="3886200" y="4229100"/>
            <a:ext cx="1314450" cy="0"/>
          </a:xfrm>
          <a:prstGeom prst="straightConnector1">
            <a:avLst/>
          </a:prstGeom>
          <a:noFill/>
          <a:ln w="28575" cap="flat" cmpd="sng">
            <a:solidFill>
              <a:schemeClr val="dk1"/>
            </a:solidFill>
            <a:prstDash val="dash"/>
            <a:round/>
            <a:headEnd type="none" w="med" len="med"/>
            <a:tailEnd type="stealth" w="lg" len="lg"/>
          </a:ln>
        </p:spPr>
      </p:cxnSp>
      <p:sp>
        <p:nvSpPr>
          <p:cNvPr id="264" name="Google Shape;264;p18"/>
          <p:cNvSpPr txBox="1"/>
          <p:nvPr/>
        </p:nvSpPr>
        <p:spPr>
          <a:xfrm>
            <a:off x="1600200" y="2265218"/>
            <a:ext cx="6081713" cy="1454214"/>
          </a:xfrm>
          <a:prstGeom prst="rect">
            <a:avLst/>
          </a:prstGeom>
          <a:noFill/>
          <a:ln>
            <a:noFill/>
          </a:ln>
        </p:spPr>
        <p:txBody>
          <a:bodyPr spcFirstLastPara="1" wrap="square" lIns="68569" tIns="34275" rIns="68569" bIns="34275" anchor="t" anchorCtr="0">
            <a:spAutoFit/>
          </a:bodyPr>
          <a:lstStyle/>
          <a:p>
            <a:pPr>
              <a:buClr>
                <a:schemeClr val="dk1"/>
              </a:buClr>
              <a:buSzPts val="2400"/>
            </a:pPr>
            <a:r>
              <a:rPr lang="en-US">
                <a:solidFill>
                  <a:schemeClr val="dk1"/>
                </a:solidFill>
                <a:latin typeface="Times New Roman"/>
                <a:ea typeface="Times New Roman"/>
                <a:cs typeface="Times New Roman"/>
                <a:sym typeface="Times New Roman"/>
              </a:rPr>
              <a:t>A </a:t>
            </a:r>
            <a:r>
              <a:rPr lang="en-US" i="1">
                <a:solidFill>
                  <a:schemeClr val="dk1"/>
                </a:solidFill>
                <a:latin typeface="Times New Roman"/>
                <a:ea typeface="Times New Roman"/>
                <a:cs typeface="Times New Roman"/>
                <a:sym typeface="Times New Roman"/>
              </a:rPr>
              <a:t>dependency</a:t>
            </a:r>
            <a:r>
              <a:rPr lang="en-US">
                <a:solidFill>
                  <a:schemeClr val="dk1"/>
                </a:solidFill>
                <a:latin typeface="Times New Roman"/>
                <a:ea typeface="Times New Roman"/>
                <a:cs typeface="Times New Roman"/>
                <a:sym typeface="Times New Roman"/>
              </a:rPr>
              <a:t> indicates a semantic relationship between two or</a:t>
            </a:r>
            <a:endParaRPr sz="1350"/>
          </a:p>
          <a:p>
            <a:pPr>
              <a:buClr>
                <a:schemeClr val="dk1"/>
              </a:buClr>
              <a:buSzPts val="2400"/>
            </a:pPr>
            <a:r>
              <a:rPr lang="en-US">
                <a:solidFill>
                  <a:schemeClr val="dk1"/>
                </a:solidFill>
                <a:latin typeface="Times New Roman"/>
                <a:ea typeface="Times New Roman"/>
                <a:cs typeface="Times New Roman"/>
                <a:sym typeface="Times New Roman"/>
              </a:rPr>
              <a:t>more elements.  The dependency from </a:t>
            </a:r>
            <a:r>
              <a:rPr lang="en-US" i="1">
                <a:solidFill>
                  <a:schemeClr val="dk1"/>
                </a:solidFill>
                <a:latin typeface="Times New Roman"/>
                <a:ea typeface="Times New Roman"/>
                <a:cs typeface="Times New Roman"/>
                <a:sym typeface="Times New Roman"/>
              </a:rPr>
              <a:t>CourseSchedule</a:t>
            </a:r>
            <a:r>
              <a:rPr lang="en-US">
                <a:solidFill>
                  <a:schemeClr val="dk1"/>
                </a:solidFill>
                <a:latin typeface="Times New Roman"/>
                <a:ea typeface="Times New Roman"/>
                <a:cs typeface="Times New Roman"/>
                <a:sym typeface="Times New Roman"/>
              </a:rPr>
              <a:t> to </a:t>
            </a:r>
            <a:r>
              <a:rPr lang="en-US" i="1">
                <a:solidFill>
                  <a:schemeClr val="dk1"/>
                </a:solidFill>
                <a:latin typeface="Times New Roman"/>
                <a:ea typeface="Times New Roman"/>
                <a:cs typeface="Times New Roman"/>
                <a:sym typeface="Times New Roman"/>
              </a:rPr>
              <a:t>Course</a:t>
            </a:r>
            <a:r>
              <a:rPr lang="en-US">
                <a:solidFill>
                  <a:schemeClr val="dk1"/>
                </a:solidFill>
                <a:latin typeface="Times New Roman"/>
                <a:ea typeface="Times New Roman"/>
                <a:cs typeface="Times New Roman"/>
                <a:sym typeface="Times New Roman"/>
              </a:rPr>
              <a:t> exists because </a:t>
            </a:r>
            <a:r>
              <a:rPr lang="en-US" i="1">
                <a:solidFill>
                  <a:schemeClr val="dk1"/>
                </a:solidFill>
                <a:latin typeface="Times New Roman"/>
                <a:ea typeface="Times New Roman"/>
                <a:cs typeface="Times New Roman"/>
                <a:sym typeface="Times New Roman"/>
              </a:rPr>
              <a:t>Course</a:t>
            </a:r>
            <a:r>
              <a:rPr lang="en-US">
                <a:solidFill>
                  <a:schemeClr val="dk1"/>
                </a:solidFill>
                <a:latin typeface="Times New Roman"/>
                <a:ea typeface="Times New Roman"/>
                <a:cs typeface="Times New Roman"/>
                <a:sym typeface="Times New Roman"/>
              </a:rPr>
              <a:t> is used in both the </a:t>
            </a:r>
            <a:r>
              <a:rPr lang="en-US" b="1">
                <a:solidFill>
                  <a:schemeClr val="dk1"/>
                </a:solidFill>
                <a:latin typeface="Times New Roman"/>
                <a:ea typeface="Times New Roman"/>
                <a:cs typeface="Times New Roman"/>
                <a:sym typeface="Times New Roman"/>
              </a:rPr>
              <a:t>add</a:t>
            </a:r>
            <a:r>
              <a:rPr lang="en-US">
                <a:solidFill>
                  <a:schemeClr val="dk1"/>
                </a:solidFill>
                <a:latin typeface="Times New Roman"/>
                <a:ea typeface="Times New Roman"/>
                <a:cs typeface="Times New Roman"/>
                <a:sym typeface="Times New Roman"/>
              </a:rPr>
              <a:t> and </a:t>
            </a:r>
            <a:r>
              <a:rPr lang="en-US" b="1">
                <a:solidFill>
                  <a:schemeClr val="dk1"/>
                </a:solidFill>
                <a:latin typeface="Times New Roman"/>
                <a:ea typeface="Times New Roman"/>
                <a:cs typeface="Times New Roman"/>
                <a:sym typeface="Times New Roman"/>
              </a:rPr>
              <a:t>remove</a:t>
            </a:r>
            <a:r>
              <a:rPr lang="en-US">
                <a:solidFill>
                  <a:schemeClr val="dk1"/>
                </a:solidFill>
                <a:latin typeface="Times New Roman"/>
                <a:ea typeface="Times New Roman"/>
                <a:cs typeface="Times New Roman"/>
                <a:sym typeface="Times New Roman"/>
              </a:rPr>
              <a:t> operations of </a:t>
            </a:r>
            <a:r>
              <a:rPr lang="en-US" i="1">
                <a:solidFill>
                  <a:schemeClr val="dk1"/>
                </a:solidFill>
                <a:latin typeface="Times New Roman"/>
                <a:ea typeface="Times New Roman"/>
                <a:cs typeface="Times New Roman"/>
                <a:sym typeface="Times New Roman"/>
              </a:rPr>
              <a:t>CourseSchedule</a:t>
            </a:r>
            <a:r>
              <a:rPr lang="en-US">
                <a:solidFill>
                  <a:schemeClr val="dk1"/>
                </a:solidFill>
                <a:latin typeface="Times New Roman"/>
                <a:ea typeface="Times New Roman"/>
                <a:cs typeface="Times New Roman"/>
                <a:sym typeface="Times New Roman"/>
              </a:rPr>
              <a:t>.</a:t>
            </a:r>
            <a:endParaRPr sz="1350"/>
          </a:p>
          <a:p>
            <a:pPr>
              <a:buClr>
                <a:schemeClr val="dk1"/>
              </a:buClr>
              <a:buSzPts val="2400"/>
            </a:pPr>
            <a:endParaRPr>
              <a:solidFill>
                <a:schemeClr val="dk1"/>
              </a:solidFill>
              <a:latin typeface="Times New Roman"/>
              <a:ea typeface="Times New Roman"/>
              <a:cs typeface="Times New Roman"/>
              <a:sym typeface="Times New Roman"/>
            </a:endParaRPr>
          </a:p>
        </p:txBody>
      </p:sp>
      <p:sp>
        <p:nvSpPr>
          <p:cNvPr id="265" name="Google Shape;265;p18"/>
          <p:cNvSpPr txBox="1"/>
          <p:nvPr/>
        </p:nvSpPr>
        <p:spPr>
          <a:xfrm>
            <a:off x="628650" y="1249793"/>
            <a:ext cx="4109605" cy="561585"/>
          </a:xfrm>
          <a:prstGeom prst="rect">
            <a:avLst/>
          </a:prstGeom>
          <a:noFill/>
          <a:ln>
            <a:noFill/>
          </a:ln>
        </p:spPr>
        <p:txBody>
          <a:bodyPr spcFirstLastPara="1" wrap="square" lIns="68569" tIns="34275" rIns="68569" bIns="34275" anchor="ctr" anchorCtr="0">
            <a:normAutofit fontScale="92500"/>
          </a:bodyPr>
          <a:lstStyle/>
          <a:p>
            <a:pPr>
              <a:lnSpc>
                <a:spcPct val="90000"/>
              </a:lnSpc>
              <a:buClr>
                <a:schemeClr val="dk1"/>
              </a:buClr>
              <a:buSzPts val="3600"/>
            </a:pPr>
            <a:r>
              <a:rPr lang="en-US" sz="2700" dirty="0">
                <a:solidFill>
                  <a:schemeClr val="dk1"/>
                </a:solidFill>
                <a:latin typeface="Arial"/>
                <a:ea typeface="Arial"/>
                <a:cs typeface="Arial"/>
                <a:sym typeface="Arial"/>
              </a:rPr>
              <a:t>Relationships b/w Classes</a:t>
            </a:r>
            <a:endParaRPr sz="2700" dirty="0">
              <a:solidFill>
                <a:schemeClr val="dk1"/>
              </a:solidFill>
              <a:latin typeface="Arial"/>
              <a:ea typeface="Arial"/>
              <a:cs typeface="Arial"/>
              <a:sym typeface="Arial"/>
            </a:endParaRPr>
          </a:p>
        </p:txBody>
      </p:sp>
      <p:sp>
        <p:nvSpPr>
          <p:cNvPr id="10" name="CustomShape 1"/>
          <p:cNvSpPr/>
          <p:nvPr/>
        </p:nvSpPr>
        <p:spPr>
          <a:xfrm>
            <a:off x="1514841" y="970774"/>
            <a:ext cx="6857730" cy="34020"/>
          </a:xfrm>
          <a:prstGeom prst="rect">
            <a:avLst/>
          </a:prstGeom>
          <a:solidFill>
            <a:srgbClr val="EED126"/>
          </a:solidFill>
          <a:ln>
            <a:solidFill>
              <a:srgbClr val="EED126"/>
            </a:solidFill>
            <a:round/>
          </a:ln>
        </p:spPr>
        <p:style>
          <a:lnRef idx="2">
            <a:schemeClr val="accent1">
              <a:shade val="50000"/>
            </a:schemeClr>
          </a:lnRef>
          <a:fillRef idx="1">
            <a:schemeClr val="accent1"/>
          </a:fillRef>
          <a:effectRef idx="0">
            <a:schemeClr val="accent1"/>
          </a:effectRef>
          <a:fontRef idx="minor"/>
        </p:style>
      </p:sp>
      <p:sp>
        <p:nvSpPr>
          <p:cNvPr id="11" name="CustomShape 2"/>
          <p:cNvSpPr/>
          <p:nvPr/>
        </p:nvSpPr>
        <p:spPr>
          <a:xfrm>
            <a:off x="1514841" y="1062304"/>
            <a:ext cx="6857730" cy="136890"/>
          </a:xfrm>
          <a:prstGeom prst="rect">
            <a:avLst/>
          </a:prstGeom>
          <a:gradFill rotWithShape="0">
            <a:gsLst>
              <a:gs pos="0">
                <a:srgbClr val="D0D0D0"/>
              </a:gs>
              <a:gs pos="100000">
                <a:srgbClr val="EDEDED"/>
              </a:gs>
            </a:gsLst>
            <a:lin ang="16200000"/>
          </a:gradFill>
          <a:ln>
            <a:noFill/>
          </a:ln>
          <a:effectLst>
            <a:outerShdw blurRad="40000" dist="20160" dir="5400000" rotWithShape="0">
              <a:srgbClr val="000000">
                <a:alpha val="38000"/>
              </a:srgbClr>
            </a:outerShdw>
          </a:effectLst>
        </p:spPr>
        <p:style>
          <a:lnRef idx="1">
            <a:schemeClr val="dk1"/>
          </a:lnRef>
          <a:fillRef idx="2">
            <a:schemeClr val="dk1"/>
          </a:fillRef>
          <a:effectRef idx="1">
            <a:schemeClr val="dk1"/>
          </a:effectRef>
          <a:fontRef idx="minor"/>
        </p:style>
      </p:sp>
      <p:pic>
        <p:nvPicPr>
          <p:cNvPr id="12" name="Picture 5"/>
          <p:cNvPicPr/>
          <p:nvPr/>
        </p:nvPicPr>
        <p:blipFill>
          <a:blip r:embed="rId3"/>
          <a:stretch/>
        </p:blipFill>
        <p:spPr>
          <a:xfrm>
            <a:off x="5511285" y="878032"/>
            <a:ext cx="914220" cy="399870"/>
          </a:xfrm>
          <a:prstGeom prst="rect">
            <a:avLst/>
          </a:prstGeom>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9714" y="927781"/>
            <a:ext cx="8229600" cy="1143000"/>
          </a:xfrm>
        </p:spPr>
        <p:txBody>
          <a:bodyPr>
            <a:normAutofit fontScale="90000"/>
          </a:bodyPr>
          <a:lstStyle/>
          <a:p>
            <a:r>
              <a:rPr lang="en-US" b="1" i="0" u="none" strike="noStrike" baseline="0" dirty="0">
                <a:latin typeface="Arial" panose="020B0604020202020204" pitchFamily="34" charset="0"/>
              </a:rPr>
              <a:t>Dependency - Aggregation</a:t>
            </a:r>
            <a:br>
              <a:rPr lang="en-US" b="1" i="0" u="none" strike="noStrike" baseline="0" dirty="0">
                <a:latin typeface="Arial" panose="020B0604020202020204" pitchFamily="34" charset="0"/>
              </a:rPr>
            </a:br>
            <a:endParaRPr lang="en-US" b="0" i="0" u="none" strike="noStrike" baseline="0" dirty="0">
              <a:latin typeface="Arial" panose="020B0604020202020204" pitchFamily="34" charset="0"/>
            </a:endParaRPr>
          </a:p>
        </p:txBody>
      </p:sp>
      <p:sp>
        <p:nvSpPr>
          <p:cNvPr id="3" name="Text Placeholder 2"/>
          <p:cNvSpPr>
            <a:spLocks noGrp="1"/>
          </p:cNvSpPr>
          <p:nvPr>
            <p:ph type="body" idx="1"/>
          </p:nvPr>
        </p:nvSpPr>
        <p:spPr>
          <a:xfrm>
            <a:off x="156755" y="2338888"/>
            <a:ext cx="8229600" cy="4525963"/>
          </a:xfrm>
        </p:spPr>
        <p:txBody>
          <a:bodyPr/>
          <a:lstStyle/>
          <a:p>
            <a:pPr lvl="2"/>
            <a:r>
              <a:rPr lang="en-US" b="0" i="0" u="none" strike="noStrike" baseline="0" dirty="0">
                <a:latin typeface="Arial" panose="020B0604020202020204" pitchFamily="34" charset="0"/>
              </a:rPr>
              <a:t>A special form of association which is a unidirectional (</a:t>
            </a:r>
            <a:r>
              <a:rPr lang="en-US" b="0" i="0" u="none" strike="noStrike" baseline="0" dirty="0" err="1">
                <a:latin typeface="Arial" panose="020B0604020202020204" pitchFamily="34" charset="0"/>
              </a:rPr>
              <a:t>a.k.a</a:t>
            </a:r>
            <a:r>
              <a:rPr lang="en-US" b="0" i="0" u="none" strike="noStrike" baseline="0" dirty="0">
                <a:latin typeface="Arial" panose="020B0604020202020204" pitchFamily="34" charset="0"/>
              </a:rPr>
              <a:t> one way) relationship between classes. </a:t>
            </a:r>
          </a:p>
          <a:p>
            <a:pPr lvl="2"/>
            <a:r>
              <a:rPr lang="en-US" b="0" i="0" u="none" strike="noStrike" baseline="0" dirty="0">
                <a:latin typeface="Arial" panose="020B0604020202020204" pitchFamily="34" charset="0"/>
              </a:rPr>
              <a:t>The best way to understand this relationship is to call it a “has a” or “is part of” relationship. </a:t>
            </a:r>
          </a:p>
          <a:p>
            <a:pPr lvl="2"/>
            <a:r>
              <a:rPr lang="en-US" b="0" i="0" u="none" strike="noStrike" baseline="0" dirty="0">
                <a:latin typeface="Arial" panose="020B0604020202020204" pitchFamily="34" charset="0"/>
              </a:rPr>
              <a:t>For example, consider the two classes: Wallet and Money. </a:t>
            </a:r>
          </a:p>
          <a:p>
            <a:pPr lvl="2"/>
            <a:r>
              <a:rPr lang="en-US" b="0" i="0" u="none" strike="noStrike" baseline="0" dirty="0">
                <a:latin typeface="Arial" panose="020B0604020202020204" pitchFamily="34" charset="0"/>
              </a:rPr>
              <a:t>A wallet “has” money. But money doesn’t necessarily need to have a wallet so it’s a one directional relationship.</a:t>
            </a:r>
            <a:endParaRPr lang="en-US" b="1" i="0" u="none" strike="noStrike" baseline="0" dirty="0">
              <a:latin typeface="Arial" panose="020B0604020202020204" pitchFamily="34" charset="0"/>
            </a:endParaRPr>
          </a:p>
        </p:txBody>
      </p:sp>
      <p:sp>
        <p:nvSpPr>
          <p:cNvPr id="4" name="Rectangle 3"/>
          <p:cNvSpPr/>
          <p:nvPr/>
        </p:nvSpPr>
        <p:spPr>
          <a:xfrm>
            <a:off x="0" y="609600"/>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ngfind.com-kingpin-png-4152286 (1).png"/>
          <p:cNvPicPr>
            <a:picLocks noChangeAspect="1"/>
          </p:cNvPicPr>
          <p:nvPr/>
        </p:nvPicPr>
        <p:blipFill>
          <a:blip r:embed="rId2" cstate="print"/>
          <a:stretch>
            <a:fillRect/>
          </a:stretch>
        </p:blipFill>
        <p:spPr>
          <a:xfrm>
            <a:off x="6072198" y="285728"/>
            <a:ext cx="1219200" cy="533400"/>
          </a:xfrm>
          <a:prstGeom prst="rect">
            <a:avLst/>
          </a:prstGeom>
        </p:spPr>
      </p:pic>
      <p:sp>
        <p:nvSpPr>
          <p:cNvPr id="6" name="Rectangle 5"/>
          <p:cNvSpPr/>
          <p:nvPr/>
        </p:nvSpPr>
        <p:spPr>
          <a:xfrm>
            <a:off x="0" y="674352"/>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401123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19"/>
          <p:cNvSpPr txBox="1">
            <a:spLocks noGrp="1"/>
          </p:cNvSpPr>
          <p:nvPr>
            <p:ph type="title"/>
          </p:nvPr>
        </p:nvSpPr>
        <p:spPr>
          <a:xfrm>
            <a:off x="647700" y="1754814"/>
            <a:ext cx="7848600" cy="274011"/>
          </a:xfrm>
          <a:prstGeom prst="rect">
            <a:avLst/>
          </a:prstGeom>
          <a:noFill/>
          <a:ln>
            <a:noFill/>
          </a:ln>
        </p:spPr>
        <p:txBody>
          <a:bodyPr spcFirstLastPara="1" vert="horz" wrap="square" lIns="68569" tIns="34275" rIns="68569" bIns="34275" rtlCol="0" anchor="ctr" anchorCtr="0">
            <a:normAutofit fontScale="90000"/>
          </a:bodyPr>
          <a:lstStyle/>
          <a:p>
            <a:pPr algn="l">
              <a:lnSpc>
                <a:spcPct val="90000"/>
              </a:lnSpc>
              <a:spcBef>
                <a:spcPts val="0"/>
              </a:spcBef>
              <a:buClr>
                <a:schemeClr val="dk1"/>
              </a:buClr>
              <a:buSzPts val="3200"/>
            </a:pPr>
            <a:r>
              <a:rPr lang="en-US" sz="2400" b="1"/>
              <a:t>Generalization Relationships</a:t>
            </a:r>
            <a:endParaRPr/>
          </a:p>
        </p:txBody>
      </p:sp>
      <p:sp>
        <p:nvSpPr>
          <p:cNvPr id="271" name="Google Shape;271;p19"/>
          <p:cNvSpPr/>
          <p:nvPr/>
        </p:nvSpPr>
        <p:spPr>
          <a:xfrm>
            <a:off x="1638300" y="2152650"/>
            <a:ext cx="1828800" cy="571500"/>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Clr>
                <a:schemeClr val="dk1"/>
              </a:buClr>
              <a:buSzPts val="2400"/>
            </a:pPr>
            <a:r>
              <a:rPr lang="en-US">
                <a:solidFill>
                  <a:schemeClr val="dk1"/>
                </a:solidFill>
                <a:latin typeface="Times New Roman"/>
                <a:ea typeface="Times New Roman"/>
                <a:cs typeface="Times New Roman"/>
                <a:sym typeface="Times New Roman"/>
              </a:rPr>
              <a:t>Person</a:t>
            </a:r>
            <a:endParaRPr sz="1350"/>
          </a:p>
        </p:txBody>
      </p:sp>
      <p:sp>
        <p:nvSpPr>
          <p:cNvPr id="272" name="Google Shape;272;p19"/>
          <p:cNvSpPr txBox="1"/>
          <p:nvPr/>
        </p:nvSpPr>
        <p:spPr>
          <a:xfrm>
            <a:off x="4000501" y="2514600"/>
            <a:ext cx="3843841" cy="1731213"/>
          </a:xfrm>
          <a:prstGeom prst="rect">
            <a:avLst/>
          </a:prstGeom>
          <a:noFill/>
          <a:ln>
            <a:noFill/>
          </a:ln>
        </p:spPr>
        <p:txBody>
          <a:bodyPr spcFirstLastPara="1" wrap="square" lIns="68569" tIns="34275" rIns="68569" bIns="34275" anchor="t" anchorCtr="0">
            <a:spAutoFit/>
          </a:bodyPr>
          <a:lstStyle/>
          <a:p>
            <a:pPr>
              <a:buClr>
                <a:schemeClr val="dk1"/>
              </a:buClr>
              <a:buSzPts val="2400"/>
            </a:pPr>
            <a:r>
              <a:rPr lang="en-US">
                <a:solidFill>
                  <a:schemeClr val="dk1"/>
                </a:solidFill>
                <a:latin typeface="Times New Roman"/>
                <a:ea typeface="Times New Roman"/>
                <a:cs typeface="Times New Roman"/>
                <a:sym typeface="Times New Roman"/>
              </a:rPr>
              <a:t>A </a:t>
            </a:r>
            <a:r>
              <a:rPr lang="en-US" i="1">
                <a:solidFill>
                  <a:schemeClr val="dk1"/>
                </a:solidFill>
                <a:latin typeface="Times New Roman"/>
                <a:ea typeface="Times New Roman"/>
                <a:cs typeface="Times New Roman"/>
                <a:sym typeface="Times New Roman"/>
              </a:rPr>
              <a:t>generalization</a:t>
            </a:r>
            <a:r>
              <a:rPr lang="en-US">
                <a:solidFill>
                  <a:schemeClr val="dk1"/>
                </a:solidFill>
                <a:latin typeface="Times New Roman"/>
                <a:ea typeface="Times New Roman"/>
                <a:cs typeface="Times New Roman"/>
                <a:sym typeface="Times New Roman"/>
              </a:rPr>
              <a:t> connects a subclass</a:t>
            </a:r>
            <a:endParaRPr sz="1350"/>
          </a:p>
          <a:p>
            <a:pPr>
              <a:buClr>
                <a:schemeClr val="dk1"/>
              </a:buClr>
              <a:buSzPts val="2400"/>
            </a:pPr>
            <a:r>
              <a:rPr lang="en-US">
                <a:solidFill>
                  <a:schemeClr val="dk1"/>
                </a:solidFill>
                <a:latin typeface="Times New Roman"/>
                <a:ea typeface="Times New Roman"/>
                <a:cs typeface="Times New Roman"/>
                <a:sym typeface="Times New Roman"/>
              </a:rPr>
              <a:t>to its superclass. It denotes an </a:t>
            </a:r>
            <a:endParaRPr sz="1350"/>
          </a:p>
          <a:p>
            <a:pPr>
              <a:buClr>
                <a:schemeClr val="dk1"/>
              </a:buClr>
              <a:buSzPts val="2400"/>
            </a:pPr>
            <a:r>
              <a:rPr lang="en-US">
                <a:solidFill>
                  <a:schemeClr val="dk1"/>
                </a:solidFill>
                <a:latin typeface="Times New Roman"/>
                <a:ea typeface="Times New Roman"/>
                <a:cs typeface="Times New Roman"/>
                <a:sym typeface="Times New Roman"/>
              </a:rPr>
              <a:t>inheritance of attributes and behavior</a:t>
            </a:r>
            <a:endParaRPr sz="1350"/>
          </a:p>
          <a:p>
            <a:pPr>
              <a:buClr>
                <a:schemeClr val="dk1"/>
              </a:buClr>
              <a:buSzPts val="2400"/>
            </a:pPr>
            <a:r>
              <a:rPr lang="en-US">
                <a:solidFill>
                  <a:schemeClr val="dk1"/>
                </a:solidFill>
                <a:latin typeface="Times New Roman"/>
                <a:ea typeface="Times New Roman"/>
                <a:cs typeface="Times New Roman"/>
                <a:sym typeface="Times New Roman"/>
              </a:rPr>
              <a:t>from the superclass to the subclass and</a:t>
            </a:r>
            <a:endParaRPr sz="1350"/>
          </a:p>
          <a:p>
            <a:pPr>
              <a:buClr>
                <a:schemeClr val="dk1"/>
              </a:buClr>
              <a:buSzPts val="2400"/>
            </a:pPr>
            <a:r>
              <a:rPr lang="en-US">
                <a:solidFill>
                  <a:schemeClr val="dk1"/>
                </a:solidFill>
                <a:latin typeface="Times New Roman"/>
                <a:ea typeface="Times New Roman"/>
                <a:cs typeface="Times New Roman"/>
                <a:sym typeface="Times New Roman"/>
              </a:rPr>
              <a:t>indicates a specialization in the subclass</a:t>
            </a:r>
            <a:endParaRPr sz="1350"/>
          </a:p>
          <a:p>
            <a:pPr>
              <a:buClr>
                <a:schemeClr val="dk1"/>
              </a:buClr>
              <a:buSzPts val="2400"/>
            </a:pPr>
            <a:r>
              <a:rPr lang="en-US">
                <a:solidFill>
                  <a:schemeClr val="dk1"/>
                </a:solidFill>
                <a:latin typeface="Times New Roman"/>
                <a:ea typeface="Times New Roman"/>
                <a:cs typeface="Times New Roman"/>
                <a:sym typeface="Times New Roman"/>
              </a:rPr>
              <a:t>of the more general superclass.</a:t>
            </a:r>
            <a:endParaRPr sz="1350"/>
          </a:p>
        </p:txBody>
      </p:sp>
      <p:sp>
        <p:nvSpPr>
          <p:cNvPr id="273" name="Google Shape;273;p19"/>
          <p:cNvSpPr/>
          <p:nvPr/>
        </p:nvSpPr>
        <p:spPr>
          <a:xfrm>
            <a:off x="1657350" y="4000500"/>
            <a:ext cx="1828800" cy="571500"/>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Clr>
                <a:schemeClr val="dk1"/>
              </a:buClr>
              <a:buSzPts val="2400"/>
            </a:pPr>
            <a:r>
              <a:rPr lang="en-US">
                <a:solidFill>
                  <a:schemeClr val="dk1"/>
                </a:solidFill>
                <a:latin typeface="Times New Roman"/>
                <a:ea typeface="Times New Roman"/>
                <a:cs typeface="Times New Roman"/>
                <a:sym typeface="Times New Roman"/>
              </a:rPr>
              <a:t>Student</a:t>
            </a:r>
            <a:endParaRPr sz="1350"/>
          </a:p>
        </p:txBody>
      </p:sp>
      <p:grpSp>
        <p:nvGrpSpPr>
          <p:cNvPr id="274" name="Google Shape;274;p19"/>
          <p:cNvGrpSpPr/>
          <p:nvPr/>
        </p:nvGrpSpPr>
        <p:grpSpPr>
          <a:xfrm>
            <a:off x="2400300" y="2743200"/>
            <a:ext cx="314325" cy="1257300"/>
            <a:chOff x="968" y="1584"/>
            <a:chExt cx="264" cy="1056"/>
          </a:xfrm>
        </p:grpSpPr>
        <p:cxnSp>
          <p:nvCxnSpPr>
            <p:cNvPr id="275" name="Google Shape;275;p19"/>
            <p:cNvCxnSpPr/>
            <p:nvPr/>
          </p:nvCxnSpPr>
          <p:spPr>
            <a:xfrm>
              <a:off x="1104" y="1824"/>
              <a:ext cx="0" cy="816"/>
            </a:xfrm>
            <a:prstGeom prst="straightConnector1">
              <a:avLst/>
            </a:prstGeom>
            <a:noFill/>
            <a:ln w="19050" cap="flat" cmpd="sng">
              <a:solidFill>
                <a:schemeClr val="dk1"/>
              </a:solidFill>
              <a:prstDash val="solid"/>
              <a:round/>
              <a:headEnd type="none" w="med" len="med"/>
              <a:tailEnd type="none" w="med" len="med"/>
            </a:ln>
          </p:spPr>
        </p:cxnSp>
        <p:sp>
          <p:nvSpPr>
            <p:cNvPr id="276" name="Google Shape;276;p19"/>
            <p:cNvSpPr/>
            <p:nvPr/>
          </p:nvSpPr>
          <p:spPr>
            <a:xfrm>
              <a:off x="968" y="1584"/>
              <a:ext cx="264" cy="240"/>
            </a:xfrm>
            <a:custGeom>
              <a:avLst/>
              <a:gdLst/>
              <a:ahLst/>
              <a:cxnLst/>
              <a:rect l="l" t="t" r="r" b="b"/>
              <a:pathLst>
                <a:path w="336" h="240" extrusionOk="0">
                  <a:moveTo>
                    <a:pt x="144" y="0"/>
                  </a:moveTo>
                  <a:lnTo>
                    <a:pt x="0" y="240"/>
                  </a:lnTo>
                  <a:lnTo>
                    <a:pt x="336" y="240"/>
                  </a:lnTo>
                  <a:lnTo>
                    <a:pt x="144"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endParaRPr sz="1350">
                <a:solidFill>
                  <a:schemeClr val="dk1"/>
                </a:solidFill>
                <a:latin typeface="Calibri"/>
                <a:ea typeface="Calibri"/>
                <a:cs typeface="Calibri"/>
                <a:sym typeface="Calibri"/>
              </a:endParaRPr>
            </a:p>
          </p:txBody>
        </p:sp>
      </p:grpSp>
      <p:sp>
        <p:nvSpPr>
          <p:cNvPr id="277" name="Google Shape;277;p19"/>
          <p:cNvSpPr txBox="1"/>
          <p:nvPr/>
        </p:nvSpPr>
        <p:spPr>
          <a:xfrm>
            <a:off x="628650" y="1322766"/>
            <a:ext cx="4109605" cy="561585"/>
          </a:xfrm>
          <a:prstGeom prst="rect">
            <a:avLst/>
          </a:prstGeom>
          <a:noFill/>
          <a:ln>
            <a:noFill/>
          </a:ln>
        </p:spPr>
        <p:txBody>
          <a:bodyPr spcFirstLastPara="1" wrap="square" lIns="68569" tIns="34275" rIns="68569" bIns="34275" anchor="ctr" anchorCtr="0">
            <a:normAutofit/>
          </a:bodyPr>
          <a:lstStyle/>
          <a:p>
            <a:pPr>
              <a:lnSpc>
                <a:spcPct val="90000"/>
              </a:lnSpc>
              <a:buClr>
                <a:schemeClr val="dk1"/>
              </a:buClr>
              <a:buSzPts val="3600"/>
            </a:pPr>
            <a:r>
              <a:rPr lang="en-US" dirty="0">
                <a:solidFill>
                  <a:schemeClr val="dk1"/>
                </a:solidFill>
                <a:latin typeface="Arial"/>
                <a:ea typeface="Arial"/>
                <a:cs typeface="Arial"/>
                <a:sym typeface="Arial"/>
              </a:rPr>
              <a:t>Relationships b/w Classes</a:t>
            </a:r>
            <a:endParaRPr dirty="0">
              <a:solidFill>
                <a:schemeClr val="dk1"/>
              </a:solidFill>
              <a:latin typeface="Arial"/>
              <a:ea typeface="Arial"/>
              <a:cs typeface="Arial"/>
              <a:sym typeface="Arial"/>
            </a:endParaRPr>
          </a:p>
        </p:txBody>
      </p:sp>
      <p:sp>
        <p:nvSpPr>
          <p:cNvPr id="11" name="CustomShape 1"/>
          <p:cNvSpPr/>
          <p:nvPr/>
        </p:nvSpPr>
        <p:spPr>
          <a:xfrm>
            <a:off x="1514841" y="970774"/>
            <a:ext cx="6857730" cy="34020"/>
          </a:xfrm>
          <a:prstGeom prst="rect">
            <a:avLst/>
          </a:prstGeom>
          <a:solidFill>
            <a:srgbClr val="EED126"/>
          </a:solidFill>
          <a:ln>
            <a:solidFill>
              <a:srgbClr val="EED126"/>
            </a:solidFill>
            <a:round/>
          </a:ln>
        </p:spPr>
        <p:style>
          <a:lnRef idx="2">
            <a:schemeClr val="accent1">
              <a:shade val="50000"/>
            </a:schemeClr>
          </a:lnRef>
          <a:fillRef idx="1">
            <a:schemeClr val="accent1"/>
          </a:fillRef>
          <a:effectRef idx="0">
            <a:schemeClr val="accent1"/>
          </a:effectRef>
          <a:fontRef idx="minor"/>
        </p:style>
      </p:sp>
      <p:sp>
        <p:nvSpPr>
          <p:cNvPr id="12" name="CustomShape 2"/>
          <p:cNvSpPr/>
          <p:nvPr/>
        </p:nvSpPr>
        <p:spPr>
          <a:xfrm>
            <a:off x="1514841" y="1062304"/>
            <a:ext cx="6857730" cy="136890"/>
          </a:xfrm>
          <a:prstGeom prst="rect">
            <a:avLst/>
          </a:prstGeom>
          <a:gradFill rotWithShape="0">
            <a:gsLst>
              <a:gs pos="0">
                <a:srgbClr val="D0D0D0"/>
              </a:gs>
              <a:gs pos="100000">
                <a:srgbClr val="EDEDED"/>
              </a:gs>
            </a:gsLst>
            <a:lin ang="16200000"/>
          </a:gradFill>
          <a:ln>
            <a:noFill/>
          </a:ln>
          <a:effectLst>
            <a:outerShdw blurRad="40000" dist="20160" dir="5400000" rotWithShape="0">
              <a:srgbClr val="000000">
                <a:alpha val="38000"/>
              </a:srgbClr>
            </a:outerShdw>
          </a:effectLst>
        </p:spPr>
        <p:style>
          <a:lnRef idx="1">
            <a:schemeClr val="dk1"/>
          </a:lnRef>
          <a:fillRef idx="2">
            <a:schemeClr val="dk1"/>
          </a:fillRef>
          <a:effectRef idx="1">
            <a:schemeClr val="dk1"/>
          </a:effectRef>
          <a:fontRef idx="minor"/>
        </p:style>
      </p:sp>
      <p:pic>
        <p:nvPicPr>
          <p:cNvPr id="13" name="Picture 5"/>
          <p:cNvPicPr/>
          <p:nvPr/>
        </p:nvPicPr>
        <p:blipFill>
          <a:blip r:embed="rId3"/>
          <a:stretch/>
        </p:blipFill>
        <p:spPr>
          <a:xfrm>
            <a:off x="5511285" y="878032"/>
            <a:ext cx="914220" cy="399870"/>
          </a:xfrm>
          <a:prstGeom prst="rect">
            <a:avLst/>
          </a:prstGeom>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3" name="Google Shape;283;p20"/>
          <p:cNvSpPr txBox="1">
            <a:spLocks noGrp="1"/>
          </p:cNvSpPr>
          <p:nvPr>
            <p:ph type="title"/>
          </p:nvPr>
        </p:nvSpPr>
        <p:spPr>
          <a:xfrm>
            <a:off x="228600" y="1428751"/>
            <a:ext cx="8077200" cy="400050"/>
          </a:xfrm>
          <a:prstGeom prst="rect">
            <a:avLst/>
          </a:prstGeom>
          <a:noFill/>
          <a:ln>
            <a:noFill/>
          </a:ln>
        </p:spPr>
        <p:txBody>
          <a:bodyPr spcFirstLastPara="1" vert="horz" wrap="square" lIns="68569" tIns="34275" rIns="68569" bIns="34275" rtlCol="0" anchor="ctr" anchorCtr="0">
            <a:normAutofit fontScale="90000"/>
          </a:bodyPr>
          <a:lstStyle/>
          <a:p>
            <a:pPr algn="l">
              <a:lnSpc>
                <a:spcPct val="90000"/>
              </a:lnSpc>
              <a:spcBef>
                <a:spcPts val="0"/>
              </a:spcBef>
              <a:buClr>
                <a:schemeClr val="dk1"/>
              </a:buClr>
              <a:buSzPct val="100000"/>
            </a:pPr>
            <a:r>
              <a:rPr lang="en-US" dirty="0"/>
              <a:t>Generalization Relationships (Cont’d)</a:t>
            </a:r>
            <a:endParaRPr dirty="0"/>
          </a:p>
        </p:txBody>
      </p:sp>
      <p:sp>
        <p:nvSpPr>
          <p:cNvPr id="284" name="Google Shape;284;p20"/>
          <p:cNvSpPr/>
          <p:nvPr/>
        </p:nvSpPr>
        <p:spPr>
          <a:xfrm>
            <a:off x="2114550" y="2971800"/>
            <a:ext cx="1828800" cy="571500"/>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Clr>
                <a:schemeClr val="dk1"/>
              </a:buClr>
              <a:buSzPts val="2400"/>
            </a:pPr>
            <a:r>
              <a:rPr lang="en-US">
                <a:solidFill>
                  <a:schemeClr val="dk1"/>
                </a:solidFill>
                <a:latin typeface="Times New Roman"/>
                <a:ea typeface="Times New Roman"/>
                <a:cs typeface="Times New Roman"/>
                <a:sym typeface="Times New Roman"/>
              </a:rPr>
              <a:t>Student</a:t>
            </a:r>
            <a:endParaRPr sz="1350"/>
          </a:p>
        </p:txBody>
      </p:sp>
      <p:sp>
        <p:nvSpPr>
          <p:cNvPr id="285" name="Google Shape;285;p20"/>
          <p:cNvSpPr txBox="1"/>
          <p:nvPr/>
        </p:nvSpPr>
        <p:spPr>
          <a:xfrm>
            <a:off x="1485900" y="1828801"/>
            <a:ext cx="6115050" cy="900216"/>
          </a:xfrm>
          <a:prstGeom prst="rect">
            <a:avLst/>
          </a:prstGeom>
          <a:noFill/>
          <a:ln>
            <a:noFill/>
          </a:ln>
        </p:spPr>
        <p:txBody>
          <a:bodyPr spcFirstLastPara="1" wrap="square" lIns="68569" tIns="34275" rIns="68569" bIns="34275" anchor="t" anchorCtr="0">
            <a:spAutoFit/>
          </a:bodyPr>
          <a:lstStyle/>
          <a:p>
            <a:pPr>
              <a:buClr>
                <a:schemeClr val="dk1"/>
              </a:buClr>
              <a:buSzPts val="2400"/>
            </a:pPr>
            <a:r>
              <a:rPr lang="en-US">
                <a:solidFill>
                  <a:schemeClr val="dk1"/>
                </a:solidFill>
                <a:latin typeface="Times New Roman"/>
                <a:ea typeface="Times New Roman"/>
                <a:cs typeface="Times New Roman"/>
                <a:sym typeface="Times New Roman"/>
              </a:rPr>
              <a:t>UML permits a class to inherit from multiple superclasses, although some programming languages (</a:t>
            </a:r>
            <a:r>
              <a:rPr lang="en-US" i="1">
                <a:solidFill>
                  <a:schemeClr val="dk1"/>
                </a:solidFill>
                <a:latin typeface="Times New Roman"/>
                <a:ea typeface="Times New Roman"/>
                <a:cs typeface="Times New Roman"/>
                <a:sym typeface="Times New Roman"/>
              </a:rPr>
              <a:t>e.g.,</a:t>
            </a:r>
            <a:r>
              <a:rPr lang="en-US">
                <a:solidFill>
                  <a:schemeClr val="dk1"/>
                </a:solidFill>
                <a:latin typeface="Times New Roman"/>
                <a:ea typeface="Times New Roman"/>
                <a:cs typeface="Times New Roman"/>
                <a:sym typeface="Times New Roman"/>
              </a:rPr>
              <a:t> Java) do not permit </a:t>
            </a:r>
            <a:r>
              <a:rPr lang="en-US" b="1">
                <a:solidFill>
                  <a:schemeClr val="dk1"/>
                </a:solidFill>
                <a:latin typeface="Times New Roman"/>
                <a:ea typeface="Times New Roman"/>
                <a:cs typeface="Times New Roman"/>
                <a:sym typeface="Times New Roman"/>
              </a:rPr>
              <a:t>multiple inheritance. </a:t>
            </a:r>
            <a:endParaRPr sz="1350"/>
          </a:p>
        </p:txBody>
      </p:sp>
      <p:sp>
        <p:nvSpPr>
          <p:cNvPr id="286" name="Google Shape;286;p20"/>
          <p:cNvSpPr/>
          <p:nvPr/>
        </p:nvSpPr>
        <p:spPr>
          <a:xfrm>
            <a:off x="3314700" y="4629150"/>
            <a:ext cx="2286000" cy="571500"/>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Clr>
                <a:schemeClr val="dk1"/>
              </a:buClr>
              <a:buSzPts val="2400"/>
            </a:pPr>
            <a:r>
              <a:rPr lang="en-US">
                <a:solidFill>
                  <a:schemeClr val="dk1"/>
                </a:solidFill>
                <a:latin typeface="Times New Roman"/>
                <a:ea typeface="Times New Roman"/>
                <a:cs typeface="Times New Roman"/>
                <a:sym typeface="Times New Roman"/>
              </a:rPr>
              <a:t>TeachingAssistant</a:t>
            </a:r>
            <a:endParaRPr sz="1350"/>
          </a:p>
        </p:txBody>
      </p:sp>
      <p:cxnSp>
        <p:nvCxnSpPr>
          <p:cNvPr id="287" name="Google Shape;287;p20"/>
          <p:cNvCxnSpPr/>
          <p:nvPr/>
        </p:nvCxnSpPr>
        <p:spPr>
          <a:xfrm>
            <a:off x="4400550" y="4229100"/>
            <a:ext cx="0" cy="400050"/>
          </a:xfrm>
          <a:prstGeom prst="straightConnector1">
            <a:avLst/>
          </a:prstGeom>
          <a:noFill/>
          <a:ln w="12700" cap="flat" cmpd="sng">
            <a:solidFill>
              <a:schemeClr val="dk1"/>
            </a:solidFill>
            <a:prstDash val="solid"/>
            <a:round/>
            <a:headEnd type="none" w="med" len="med"/>
            <a:tailEnd type="none" w="med" len="med"/>
          </a:ln>
        </p:spPr>
      </p:cxnSp>
      <p:sp>
        <p:nvSpPr>
          <p:cNvPr id="288" name="Google Shape;288;p20"/>
          <p:cNvSpPr/>
          <p:nvPr/>
        </p:nvSpPr>
        <p:spPr>
          <a:xfrm>
            <a:off x="3209925" y="3571876"/>
            <a:ext cx="314325" cy="298847"/>
          </a:xfrm>
          <a:custGeom>
            <a:avLst/>
            <a:gdLst/>
            <a:ahLst/>
            <a:cxnLst/>
            <a:rect l="l" t="t" r="r" b="b"/>
            <a:pathLst>
              <a:path w="336" h="240" extrusionOk="0">
                <a:moveTo>
                  <a:pt x="144" y="0"/>
                </a:moveTo>
                <a:lnTo>
                  <a:pt x="0" y="240"/>
                </a:lnTo>
                <a:lnTo>
                  <a:pt x="336" y="240"/>
                </a:lnTo>
                <a:lnTo>
                  <a:pt x="144"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endParaRPr sz="1350">
              <a:solidFill>
                <a:schemeClr val="dk1"/>
              </a:solidFill>
              <a:latin typeface="Calibri"/>
              <a:ea typeface="Calibri"/>
              <a:cs typeface="Calibri"/>
              <a:sym typeface="Calibri"/>
            </a:endParaRPr>
          </a:p>
        </p:txBody>
      </p:sp>
      <p:sp>
        <p:nvSpPr>
          <p:cNvPr id="289" name="Google Shape;289;p20"/>
          <p:cNvSpPr/>
          <p:nvPr/>
        </p:nvSpPr>
        <p:spPr>
          <a:xfrm>
            <a:off x="4686300" y="3028950"/>
            <a:ext cx="1828800" cy="571500"/>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Clr>
                <a:schemeClr val="dk1"/>
              </a:buClr>
              <a:buSzPts val="2400"/>
            </a:pPr>
            <a:r>
              <a:rPr lang="en-US">
                <a:solidFill>
                  <a:schemeClr val="dk1"/>
                </a:solidFill>
                <a:latin typeface="Times New Roman"/>
                <a:ea typeface="Times New Roman"/>
                <a:cs typeface="Times New Roman"/>
                <a:sym typeface="Times New Roman"/>
              </a:rPr>
              <a:t>Employee</a:t>
            </a:r>
            <a:endParaRPr sz="1350"/>
          </a:p>
        </p:txBody>
      </p:sp>
      <p:sp>
        <p:nvSpPr>
          <p:cNvPr id="290" name="Google Shape;290;p20"/>
          <p:cNvSpPr/>
          <p:nvPr/>
        </p:nvSpPr>
        <p:spPr>
          <a:xfrm>
            <a:off x="5314950" y="3600451"/>
            <a:ext cx="314325" cy="298847"/>
          </a:xfrm>
          <a:custGeom>
            <a:avLst/>
            <a:gdLst/>
            <a:ahLst/>
            <a:cxnLst/>
            <a:rect l="l" t="t" r="r" b="b"/>
            <a:pathLst>
              <a:path w="336" h="240" extrusionOk="0">
                <a:moveTo>
                  <a:pt x="144" y="0"/>
                </a:moveTo>
                <a:lnTo>
                  <a:pt x="0" y="240"/>
                </a:lnTo>
                <a:lnTo>
                  <a:pt x="336" y="240"/>
                </a:lnTo>
                <a:lnTo>
                  <a:pt x="144"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endParaRPr sz="1350">
              <a:solidFill>
                <a:schemeClr val="dk1"/>
              </a:solidFill>
              <a:latin typeface="Calibri"/>
              <a:ea typeface="Calibri"/>
              <a:cs typeface="Calibri"/>
              <a:sym typeface="Calibri"/>
            </a:endParaRPr>
          </a:p>
        </p:txBody>
      </p:sp>
      <p:sp>
        <p:nvSpPr>
          <p:cNvPr id="291" name="Google Shape;291;p20"/>
          <p:cNvSpPr/>
          <p:nvPr/>
        </p:nvSpPr>
        <p:spPr>
          <a:xfrm>
            <a:off x="3371850" y="3886200"/>
            <a:ext cx="2114550" cy="342900"/>
          </a:xfrm>
          <a:custGeom>
            <a:avLst/>
            <a:gdLst/>
            <a:ahLst/>
            <a:cxnLst/>
            <a:rect l="l" t="t" r="r" b="b"/>
            <a:pathLst>
              <a:path w="1776" h="288" extrusionOk="0">
                <a:moveTo>
                  <a:pt x="0" y="0"/>
                </a:moveTo>
                <a:lnTo>
                  <a:pt x="0" y="288"/>
                </a:lnTo>
                <a:lnTo>
                  <a:pt x="1776" y="288"/>
                </a:lnTo>
                <a:lnTo>
                  <a:pt x="1776" y="0"/>
                </a:lnTo>
              </a:path>
            </a:pathLst>
          </a:custGeom>
          <a:noFill/>
          <a:ln w="12700" cap="flat" cmpd="sng">
            <a:solidFill>
              <a:schemeClr val="dk1"/>
            </a:solidFill>
            <a:prstDash val="solid"/>
            <a:round/>
            <a:headEnd type="none" w="med" len="med"/>
            <a:tailEnd type="none" w="med" len="med"/>
          </a:ln>
        </p:spPr>
        <p:txBody>
          <a:bodyPr spcFirstLastPara="1" wrap="square" lIns="68569" tIns="34275" rIns="68569" bIns="34275" anchor="ctr" anchorCtr="0">
            <a:noAutofit/>
          </a:bodyPr>
          <a:lstStyle/>
          <a:p>
            <a:endParaRPr sz="1350">
              <a:solidFill>
                <a:schemeClr val="dk1"/>
              </a:solidFill>
              <a:latin typeface="Calibri"/>
              <a:ea typeface="Calibri"/>
              <a:cs typeface="Calibri"/>
              <a:sym typeface="Calibri"/>
            </a:endParaRPr>
          </a:p>
        </p:txBody>
      </p:sp>
      <p:sp>
        <p:nvSpPr>
          <p:cNvPr id="12" name="CustomShape 2"/>
          <p:cNvSpPr/>
          <p:nvPr/>
        </p:nvSpPr>
        <p:spPr>
          <a:xfrm>
            <a:off x="1514841" y="1062304"/>
            <a:ext cx="6857730" cy="136890"/>
          </a:xfrm>
          <a:prstGeom prst="rect">
            <a:avLst/>
          </a:prstGeom>
          <a:gradFill rotWithShape="0">
            <a:gsLst>
              <a:gs pos="0">
                <a:srgbClr val="D0D0D0"/>
              </a:gs>
              <a:gs pos="100000">
                <a:srgbClr val="EDEDED"/>
              </a:gs>
            </a:gsLst>
            <a:lin ang="16200000"/>
          </a:gradFill>
          <a:ln>
            <a:noFill/>
          </a:ln>
          <a:effectLst>
            <a:outerShdw blurRad="40000" dist="20160" dir="5400000" rotWithShape="0">
              <a:srgbClr val="000000">
                <a:alpha val="38000"/>
              </a:srgbClr>
            </a:outerShdw>
          </a:effectLst>
        </p:spPr>
        <p:style>
          <a:lnRef idx="1">
            <a:schemeClr val="dk1"/>
          </a:lnRef>
          <a:fillRef idx="2">
            <a:schemeClr val="dk1"/>
          </a:fillRef>
          <a:effectRef idx="1">
            <a:schemeClr val="dk1"/>
          </a:effectRef>
          <a:fontRef idx="minor"/>
        </p:style>
      </p:sp>
      <p:sp>
        <p:nvSpPr>
          <p:cNvPr id="13" name="CustomShape 1"/>
          <p:cNvSpPr/>
          <p:nvPr/>
        </p:nvSpPr>
        <p:spPr>
          <a:xfrm>
            <a:off x="1514841" y="970774"/>
            <a:ext cx="6857730" cy="34020"/>
          </a:xfrm>
          <a:prstGeom prst="rect">
            <a:avLst/>
          </a:prstGeom>
          <a:solidFill>
            <a:srgbClr val="EED126"/>
          </a:solidFill>
          <a:ln>
            <a:solidFill>
              <a:srgbClr val="EED126"/>
            </a:solidFill>
            <a:round/>
          </a:ln>
        </p:spPr>
        <p:style>
          <a:lnRef idx="2">
            <a:schemeClr val="accent1">
              <a:shade val="50000"/>
            </a:schemeClr>
          </a:lnRef>
          <a:fillRef idx="1">
            <a:schemeClr val="accent1"/>
          </a:fillRef>
          <a:effectRef idx="0">
            <a:schemeClr val="accent1"/>
          </a:effectRef>
          <a:fontRef idx="minor"/>
        </p:style>
      </p:sp>
      <p:pic>
        <p:nvPicPr>
          <p:cNvPr id="14" name="Picture 5"/>
          <p:cNvPicPr/>
          <p:nvPr/>
        </p:nvPicPr>
        <p:blipFill>
          <a:blip r:embed="rId3"/>
          <a:stretch/>
        </p:blipFill>
        <p:spPr>
          <a:xfrm>
            <a:off x="5511285" y="878032"/>
            <a:ext cx="914220" cy="399870"/>
          </a:xfrm>
          <a:prstGeom prst="rect">
            <a:avLst/>
          </a:prstGeom>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731520"/>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5029200" y="457200"/>
            <a:ext cx="1066800" cy="6096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ngfind.com-kingpin-png-4152286 (1).png"/>
          <p:cNvPicPr>
            <a:picLocks noChangeAspect="1"/>
          </p:cNvPicPr>
          <p:nvPr/>
        </p:nvPicPr>
        <p:blipFill>
          <a:blip r:embed="rId2" cstate="print"/>
          <a:stretch>
            <a:fillRect/>
          </a:stretch>
        </p:blipFill>
        <p:spPr>
          <a:xfrm>
            <a:off x="4953000" y="457200"/>
            <a:ext cx="1219200" cy="533400"/>
          </a:xfrm>
          <a:prstGeom prst="rect">
            <a:avLst/>
          </a:prstGeom>
        </p:spPr>
      </p:pic>
      <p:sp>
        <p:nvSpPr>
          <p:cNvPr id="7" name="Title 1"/>
          <p:cNvSpPr txBox="1">
            <a:spLocks/>
          </p:cNvSpPr>
          <p:nvPr/>
        </p:nvSpPr>
        <p:spPr>
          <a:xfrm>
            <a:off x="37594" y="965868"/>
            <a:ext cx="8801606" cy="1202714"/>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Object-Oriented Concepts</a:t>
            </a:r>
          </a:p>
        </p:txBody>
      </p:sp>
      <p:sp>
        <p:nvSpPr>
          <p:cNvPr id="8" name="Content Placeholder 2"/>
          <p:cNvSpPr txBox="1">
            <a:spLocks/>
          </p:cNvSpPr>
          <p:nvPr/>
        </p:nvSpPr>
        <p:spPr>
          <a:xfrm>
            <a:off x="228600" y="1828800"/>
            <a:ext cx="8720110" cy="5608679"/>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2000" dirty="0">
                <a:latin typeface="Times New Roman" panose="02020603050405020304" pitchFamily="18" charset="0"/>
                <a:cs typeface="Times New Roman" panose="02020603050405020304" pitchFamily="18" charset="0"/>
              </a:rPr>
              <a:t>Everything is an object and each object has its </a:t>
            </a:r>
            <a:r>
              <a:rPr lang="en-US" sz="2000" b="1" dirty="0">
                <a:latin typeface="Times New Roman" panose="02020603050405020304" pitchFamily="18" charset="0"/>
                <a:cs typeface="Times New Roman" panose="02020603050405020304" pitchFamily="18" charset="0"/>
              </a:rPr>
              <a:t>own memory</a:t>
            </a:r>
          </a:p>
          <a:p>
            <a:pPr algn="just"/>
            <a:endParaRPr lang="en-US" sz="2000" b="1"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Computation is performed by objects communicating with each other</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Every object is an instance of a class.  A class simply represents a grouping of similar objects, such as Integers or lists.</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The class is the repository for behavior associated with an object.  That is, that all objects that are instances of the same class can perform the same actions.</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Classes are organized into a singly rooted tree structure, called the </a:t>
            </a:r>
            <a:r>
              <a:rPr lang="en-US" sz="2000" b="1" dirty="0">
                <a:latin typeface="Times New Roman" panose="02020603050405020304" pitchFamily="18" charset="0"/>
                <a:cs typeface="Times New Roman" panose="02020603050405020304" pitchFamily="18" charset="0"/>
              </a:rPr>
              <a:t>inheritance hierarchy</a:t>
            </a:r>
            <a:r>
              <a:rPr lang="en-US" sz="2000" dirty="0">
                <a:latin typeface="Times New Roman" panose="02020603050405020304" pitchFamily="18" charset="0"/>
                <a:cs typeface="Times New Roman" panose="02020603050405020304" pitchFamily="18" charset="0"/>
              </a:rPr>
              <a:t>. </a:t>
            </a:r>
          </a:p>
          <a:p>
            <a:pPr algn="just"/>
            <a:r>
              <a:rPr lang="en-US" sz="2000" dirty="0">
                <a:latin typeface="Times New Roman" panose="02020603050405020304" pitchFamily="18" charset="0"/>
                <a:cs typeface="Times New Roman" panose="02020603050405020304" pitchFamily="18" charset="0"/>
              </a:rPr>
              <a:t> Memory and behavior associated with instances of a class are automatically available to any class associated with a descendant in this tree structure.</a:t>
            </a:r>
          </a:p>
          <a:p>
            <a:pPr algn="just"/>
            <a:endParaRPr lang="en-US" sz="2000" dirty="0"/>
          </a:p>
        </p:txBody>
      </p:sp>
      <p:sp>
        <p:nvSpPr>
          <p:cNvPr id="4" name="Date Placeholder 3">
            <a:extLst>
              <a:ext uri="{FF2B5EF4-FFF2-40B4-BE49-F238E27FC236}">
                <a16:creationId xmlns:a16="http://schemas.microsoft.com/office/drawing/2014/main" id="{A8CE247F-87BD-DD12-E271-6316E228BB5C}"/>
              </a:ext>
            </a:extLst>
          </p:cNvPr>
          <p:cNvSpPr>
            <a:spLocks noGrp="1"/>
          </p:cNvSpPr>
          <p:nvPr>
            <p:ph type="dt" sz="half" idx="10"/>
          </p:nvPr>
        </p:nvSpPr>
        <p:spPr/>
        <p:txBody>
          <a:bodyPr/>
          <a:lstStyle/>
          <a:p>
            <a:fld id="{15CDF8CF-998F-4C14-93B9-9319F09CE2A2}" type="datetime1">
              <a:rPr lang="en-US" smtClean="0"/>
              <a:t>9/5/2022</a:t>
            </a:fld>
            <a:endParaRPr lang="en-US"/>
          </a:p>
        </p:txBody>
      </p:sp>
      <p:sp>
        <p:nvSpPr>
          <p:cNvPr id="9" name="Footer Placeholder 8">
            <a:extLst>
              <a:ext uri="{FF2B5EF4-FFF2-40B4-BE49-F238E27FC236}">
                <a16:creationId xmlns:a16="http://schemas.microsoft.com/office/drawing/2014/main" id="{777B7E40-AA56-EE78-6527-A3639F6D5E2B}"/>
              </a:ext>
            </a:extLst>
          </p:cNvPr>
          <p:cNvSpPr>
            <a:spLocks noGrp="1"/>
          </p:cNvSpPr>
          <p:nvPr>
            <p:ph type="ftr" sz="quarter" idx="11"/>
          </p:nvPr>
        </p:nvSpPr>
        <p:spPr/>
        <p:txBody>
          <a:bodyPr/>
          <a:lstStyle/>
          <a:p>
            <a:r>
              <a:rPr lang="en-US"/>
              <a:t>C ,C++ and UML Basics</a:t>
            </a:r>
          </a:p>
        </p:txBody>
      </p:sp>
      <p:sp>
        <p:nvSpPr>
          <p:cNvPr id="10" name="Slide Number Placeholder 9">
            <a:extLst>
              <a:ext uri="{FF2B5EF4-FFF2-40B4-BE49-F238E27FC236}">
                <a16:creationId xmlns:a16="http://schemas.microsoft.com/office/drawing/2014/main" id="{788C07BC-1AAD-45E3-A6AF-B821ED9CE611}"/>
              </a:ext>
            </a:extLst>
          </p:cNvPr>
          <p:cNvSpPr>
            <a:spLocks noGrp="1"/>
          </p:cNvSpPr>
          <p:nvPr>
            <p:ph type="sldNum" sz="quarter" idx="12"/>
          </p:nvPr>
        </p:nvSpPr>
        <p:spPr/>
        <p:txBody>
          <a:bodyPr/>
          <a:lstStyle/>
          <a:p>
            <a:fld id="{A1A6BA4E-CDAE-4DEF-A7CA-99055C502B84}" type="slidenum">
              <a:rPr lang="en-US" smtClean="0"/>
              <a:pPr/>
              <a:t>12</a:t>
            </a:fld>
            <a:endParaRPr lang="en-US"/>
          </a:p>
        </p:txBody>
      </p:sp>
    </p:spTree>
    <p:extLst>
      <p:ext uri="{BB962C8B-B14F-4D97-AF65-F5344CB8AC3E}">
        <p14:creationId xmlns:p14="http://schemas.microsoft.com/office/powerpoint/2010/main" val="842057308"/>
      </p:ext>
    </p:extLst>
  </p:cSld>
  <p:clrMapOvr>
    <a:masterClrMapping/>
  </p:clrMapOvr>
  <p:transition spd="med">
    <p:pull dir="d"/>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1"/>
          <p:cNvSpPr txBox="1">
            <a:spLocks noGrp="1"/>
          </p:cNvSpPr>
          <p:nvPr>
            <p:ph type="title"/>
          </p:nvPr>
        </p:nvSpPr>
        <p:spPr>
          <a:xfrm>
            <a:off x="228600" y="1484784"/>
            <a:ext cx="7805310" cy="400050"/>
          </a:xfrm>
          <a:prstGeom prst="rect">
            <a:avLst/>
          </a:prstGeom>
          <a:noFill/>
          <a:ln>
            <a:noFill/>
          </a:ln>
        </p:spPr>
        <p:txBody>
          <a:bodyPr spcFirstLastPara="1" vert="horz" wrap="square" lIns="68569" tIns="34275" rIns="68569" bIns="34275" rtlCol="0" anchor="ctr" anchorCtr="0">
            <a:normAutofit fontScale="90000"/>
          </a:bodyPr>
          <a:lstStyle/>
          <a:p>
            <a:pPr algn="l">
              <a:lnSpc>
                <a:spcPct val="90000"/>
              </a:lnSpc>
              <a:spcBef>
                <a:spcPts val="0"/>
              </a:spcBef>
              <a:buClr>
                <a:schemeClr val="dk1"/>
              </a:buClr>
              <a:buSzPct val="100000"/>
            </a:pPr>
            <a:r>
              <a:rPr lang="en-US" dirty="0"/>
              <a:t>Generalization Relationships (Cont’d)</a:t>
            </a:r>
            <a:endParaRPr dirty="0"/>
          </a:p>
        </p:txBody>
      </p:sp>
      <p:sp>
        <p:nvSpPr>
          <p:cNvPr id="297" name="Google Shape;297;p21"/>
          <p:cNvSpPr txBox="1"/>
          <p:nvPr/>
        </p:nvSpPr>
        <p:spPr>
          <a:xfrm>
            <a:off x="737750" y="1753988"/>
            <a:ext cx="6115050" cy="438551"/>
          </a:xfrm>
          <a:prstGeom prst="rect">
            <a:avLst/>
          </a:prstGeom>
          <a:noFill/>
          <a:ln>
            <a:noFill/>
          </a:ln>
        </p:spPr>
        <p:txBody>
          <a:bodyPr spcFirstLastPara="1" wrap="square" lIns="68569" tIns="34275" rIns="68569" bIns="34275" anchor="t" anchorCtr="0">
            <a:spAutoFit/>
          </a:bodyPr>
          <a:lstStyle/>
          <a:p>
            <a:pPr>
              <a:buClr>
                <a:schemeClr val="dk1"/>
              </a:buClr>
              <a:buSzPts val="3200"/>
            </a:pPr>
            <a:r>
              <a:rPr lang="en-US" sz="2400" b="1">
                <a:solidFill>
                  <a:schemeClr val="dk1"/>
                </a:solidFill>
                <a:latin typeface="Times New Roman"/>
                <a:ea typeface="Times New Roman"/>
                <a:cs typeface="Times New Roman"/>
                <a:sym typeface="Times New Roman"/>
              </a:rPr>
              <a:t>Multilevel Inheritance</a:t>
            </a:r>
            <a:endParaRPr sz="1350"/>
          </a:p>
        </p:txBody>
      </p:sp>
      <p:pic>
        <p:nvPicPr>
          <p:cNvPr id="298" name="Google Shape;298;p21" descr="Multilevel Inheritance In Java With Example Program"/>
          <p:cNvPicPr preferRelativeResize="0"/>
          <p:nvPr/>
        </p:nvPicPr>
        <p:blipFill rotWithShape="1">
          <a:blip r:embed="rId3">
            <a:alphaModFix/>
          </a:blip>
          <a:srcRect/>
          <a:stretch/>
        </p:blipFill>
        <p:spPr>
          <a:xfrm>
            <a:off x="2755669" y="2116629"/>
            <a:ext cx="5127047" cy="3487147"/>
          </a:xfrm>
          <a:prstGeom prst="rect">
            <a:avLst/>
          </a:prstGeom>
          <a:noFill/>
          <a:ln>
            <a:noFill/>
          </a:ln>
        </p:spPr>
      </p:pic>
      <p:sp>
        <p:nvSpPr>
          <p:cNvPr id="5" name="CustomShape 2"/>
          <p:cNvSpPr/>
          <p:nvPr/>
        </p:nvSpPr>
        <p:spPr>
          <a:xfrm>
            <a:off x="1514841" y="1062304"/>
            <a:ext cx="6857730" cy="136890"/>
          </a:xfrm>
          <a:prstGeom prst="rect">
            <a:avLst/>
          </a:prstGeom>
          <a:gradFill rotWithShape="0">
            <a:gsLst>
              <a:gs pos="0">
                <a:srgbClr val="D0D0D0"/>
              </a:gs>
              <a:gs pos="100000">
                <a:srgbClr val="EDEDED"/>
              </a:gs>
            </a:gsLst>
            <a:lin ang="16200000"/>
          </a:gradFill>
          <a:ln>
            <a:noFill/>
          </a:ln>
          <a:effectLst>
            <a:outerShdw blurRad="40000" dist="20160" dir="5400000" rotWithShape="0">
              <a:srgbClr val="000000">
                <a:alpha val="38000"/>
              </a:srgbClr>
            </a:outerShdw>
          </a:effectLst>
        </p:spPr>
        <p:style>
          <a:lnRef idx="1">
            <a:schemeClr val="dk1"/>
          </a:lnRef>
          <a:fillRef idx="2">
            <a:schemeClr val="dk1"/>
          </a:fillRef>
          <a:effectRef idx="1">
            <a:schemeClr val="dk1"/>
          </a:effectRef>
          <a:fontRef idx="minor"/>
        </p:style>
      </p:sp>
      <p:sp>
        <p:nvSpPr>
          <p:cNvPr id="6" name="CustomShape 1"/>
          <p:cNvSpPr/>
          <p:nvPr/>
        </p:nvSpPr>
        <p:spPr>
          <a:xfrm>
            <a:off x="1514841" y="970774"/>
            <a:ext cx="6857730" cy="34020"/>
          </a:xfrm>
          <a:prstGeom prst="rect">
            <a:avLst/>
          </a:prstGeom>
          <a:solidFill>
            <a:srgbClr val="EED126"/>
          </a:solidFill>
          <a:ln>
            <a:solidFill>
              <a:srgbClr val="EED126"/>
            </a:solidFill>
            <a:round/>
          </a:ln>
        </p:spPr>
        <p:style>
          <a:lnRef idx="2">
            <a:schemeClr val="accent1">
              <a:shade val="50000"/>
            </a:schemeClr>
          </a:lnRef>
          <a:fillRef idx="1">
            <a:schemeClr val="accent1"/>
          </a:fillRef>
          <a:effectRef idx="0">
            <a:schemeClr val="accent1"/>
          </a:effectRef>
          <a:fontRef idx="minor"/>
        </p:style>
      </p:sp>
      <p:pic>
        <p:nvPicPr>
          <p:cNvPr id="7" name="Picture 5"/>
          <p:cNvPicPr/>
          <p:nvPr/>
        </p:nvPicPr>
        <p:blipFill>
          <a:blip r:embed="rId4"/>
          <a:stretch/>
        </p:blipFill>
        <p:spPr>
          <a:xfrm>
            <a:off x="5511285" y="878032"/>
            <a:ext cx="914220" cy="399870"/>
          </a:xfrm>
          <a:prstGeom prst="rect">
            <a:avLst/>
          </a:prstGeom>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2"/>
          <p:cNvSpPr txBox="1">
            <a:spLocks noGrp="1"/>
          </p:cNvSpPr>
          <p:nvPr>
            <p:ph type="title"/>
          </p:nvPr>
        </p:nvSpPr>
        <p:spPr>
          <a:xfrm>
            <a:off x="628650" y="1268760"/>
            <a:ext cx="4109605" cy="261825"/>
          </a:xfrm>
          <a:prstGeom prst="rect">
            <a:avLst/>
          </a:prstGeom>
          <a:noFill/>
          <a:ln>
            <a:noFill/>
          </a:ln>
        </p:spPr>
        <p:txBody>
          <a:bodyPr spcFirstLastPara="1" vert="horz" wrap="square" lIns="68569" tIns="34275" rIns="68569" bIns="34275" rtlCol="0" anchor="ctr" anchorCtr="0">
            <a:normAutofit fontScale="90000"/>
          </a:bodyPr>
          <a:lstStyle/>
          <a:p>
            <a:pPr algn="l">
              <a:lnSpc>
                <a:spcPct val="90000"/>
              </a:lnSpc>
              <a:spcBef>
                <a:spcPts val="0"/>
              </a:spcBef>
              <a:buClr>
                <a:schemeClr val="dk1"/>
              </a:buClr>
              <a:buSzPts val="3600"/>
            </a:pPr>
            <a:r>
              <a:rPr lang="en-US" sz="2700" dirty="0">
                <a:latin typeface="Arial"/>
                <a:ea typeface="Arial"/>
                <a:cs typeface="Arial"/>
                <a:sym typeface="Arial"/>
              </a:rPr>
              <a:t>Relationships b/w Classes</a:t>
            </a:r>
            <a:endParaRPr sz="2700" dirty="0">
              <a:latin typeface="Arial"/>
              <a:ea typeface="Arial"/>
              <a:cs typeface="Arial"/>
              <a:sym typeface="Arial"/>
            </a:endParaRPr>
          </a:p>
        </p:txBody>
      </p:sp>
      <p:sp>
        <p:nvSpPr>
          <p:cNvPr id="304" name="Google Shape;304;p22"/>
          <p:cNvSpPr txBox="1">
            <a:spLocks noGrp="1"/>
          </p:cNvSpPr>
          <p:nvPr>
            <p:ph type="body" idx="1"/>
          </p:nvPr>
        </p:nvSpPr>
        <p:spPr>
          <a:xfrm>
            <a:off x="628650" y="1530587"/>
            <a:ext cx="8361565" cy="4252026"/>
          </a:xfrm>
          <a:prstGeom prst="rect">
            <a:avLst/>
          </a:prstGeom>
          <a:noFill/>
          <a:ln>
            <a:noFill/>
          </a:ln>
        </p:spPr>
        <p:txBody>
          <a:bodyPr spcFirstLastPara="1" vert="horz" wrap="square" lIns="68569" tIns="34275" rIns="68569" bIns="34275" rtlCol="0" anchor="t" anchorCtr="0">
            <a:normAutofit/>
          </a:bodyPr>
          <a:lstStyle/>
          <a:p>
            <a:pPr marL="0" indent="0">
              <a:lnSpc>
                <a:spcPct val="90000"/>
              </a:lnSpc>
              <a:spcBef>
                <a:spcPts val="0"/>
              </a:spcBef>
              <a:buClr>
                <a:schemeClr val="dk1"/>
              </a:buClr>
              <a:buSzPts val="2200"/>
              <a:buNone/>
            </a:pPr>
            <a:r>
              <a:rPr lang="en-US" sz="1650" b="1" u="sng"/>
              <a:t>Inheritance (Generalization)</a:t>
            </a:r>
            <a:endParaRPr/>
          </a:p>
          <a:p>
            <a:pPr marL="171450" indent="-171450">
              <a:lnSpc>
                <a:spcPct val="90000"/>
              </a:lnSpc>
              <a:spcBef>
                <a:spcPts val="750"/>
              </a:spcBef>
              <a:buClr>
                <a:schemeClr val="dk1"/>
              </a:buClr>
              <a:buSzPts val="2200"/>
            </a:pPr>
            <a:r>
              <a:rPr lang="en-US" sz="1650"/>
              <a:t>Lets say in our zoo, the only animals we have are </a:t>
            </a:r>
            <a:r>
              <a:rPr lang="en-US" sz="1650" b="1" i="1"/>
              <a:t>tortoises, otters and Slow Loris</a:t>
            </a:r>
            <a:endParaRPr/>
          </a:p>
          <a:p>
            <a:pPr marL="171450" indent="-171450">
              <a:lnSpc>
                <a:spcPct val="90000"/>
              </a:lnSpc>
              <a:spcBef>
                <a:spcPts val="750"/>
              </a:spcBef>
              <a:buClr>
                <a:schemeClr val="dk1"/>
              </a:buClr>
              <a:buSzPts val="2200"/>
            </a:pPr>
            <a:r>
              <a:rPr lang="en-US" sz="1650"/>
              <a:t>We make 3 new classes: Tortoise, Otter and</a:t>
            </a:r>
            <a:endParaRPr/>
          </a:p>
          <a:p>
            <a:pPr marL="0" indent="0">
              <a:lnSpc>
                <a:spcPct val="90000"/>
              </a:lnSpc>
              <a:spcBef>
                <a:spcPts val="750"/>
              </a:spcBef>
              <a:buClr>
                <a:schemeClr val="dk1"/>
              </a:buClr>
              <a:buSzPts val="2200"/>
              <a:buNone/>
            </a:pPr>
            <a:r>
              <a:rPr lang="en-US" sz="1650"/>
              <a:t>    Slow Loris</a:t>
            </a:r>
            <a:endParaRPr/>
          </a:p>
          <a:p>
            <a:pPr marL="171450" indent="-171450">
              <a:lnSpc>
                <a:spcPct val="90000"/>
              </a:lnSpc>
              <a:spcBef>
                <a:spcPts val="750"/>
              </a:spcBef>
              <a:buClr>
                <a:schemeClr val="dk1"/>
              </a:buClr>
              <a:buSzPts val="2200"/>
            </a:pPr>
            <a:r>
              <a:rPr lang="en-US" sz="1650"/>
              <a:t>These subclasses inherit all the attributes and</a:t>
            </a:r>
            <a:endParaRPr/>
          </a:p>
          <a:p>
            <a:pPr marL="0" indent="0">
              <a:lnSpc>
                <a:spcPct val="90000"/>
              </a:lnSpc>
              <a:spcBef>
                <a:spcPts val="750"/>
              </a:spcBef>
              <a:buClr>
                <a:schemeClr val="dk1"/>
              </a:buClr>
              <a:buSzPts val="2200"/>
              <a:buNone/>
            </a:pPr>
            <a:r>
              <a:rPr lang="en-US" sz="1650"/>
              <a:t>    methods of the superclass</a:t>
            </a:r>
            <a:endParaRPr/>
          </a:p>
          <a:p>
            <a:pPr marL="171450" indent="-171450">
              <a:lnSpc>
                <a:spcPct val="90000"/>
              </a:lnSpc>
              <a:spcBef>
                <a:spcPts val="750"/>
              </a:spcBef>
              <a:buClr>
                <a:schemeClr val="dk1"/>
              </a:buClr>
              <a:buSzPts val="2200"/>
            </a:pPr>
            <a:r>
              <a:rPr lang="en-US" sz="1650"/>
              <a:t>We could add an attribute specific to Otter</a:t>
            </a:r>
            <a:endParaRPr/>
          </a:p>
          <a:p>
            <a:pPr marL="0" indent="0">
              <a:lnSpc>
                <a:spcPct val="90000"/>
              </a:lnSpc>
              <a:spcBef>
                <a:spcPts val="750"/>
              </a:spcBef>
              <a:buClr>
                <a:schemeClr val="dk1"/>
              </a:buClr>
              <a:buSzPts val="2200"/>
              <a:buNone/>
            </a:pPr>
            <a:r>
              <a:rPr lang="en-US" sz="1650"/>
              <a:t>    in the Otter class</a:t>
            </a:r>
            <a:endParaRPr/>
          </a:p>
          <a:p>
            <a:pPr marL="171450" indent="-171450">
              <a:lnSpc>
                <a:spcPct val="90000"/>
              </a:lnSpc>
              <a:spcBef>
                <a:spcPts val="750"/>
              </a:spcBef>
              <a:buClr>
                <a:schemeClr val="dk1"/>
              </a:buClr>
              <a:buSzPts val="2200"/>
            </a:pPr>
            <a:r>
              <a:rPr lang="en-US" sz="1650"/>
              <a:t>The main advantage of inheritance is that</a:t>
            </a:r>
            <a:endParaRPr/>
          </a:p>
          <a:p>
            <a:pPr marL="0" indent="0">
              <a:lnSpc>
                <a:spcPct val="90000"/>
              </a:lnSpc>
              <a:spcBef>
                <a:spcPts val="750"/>
              </a:spcBef>
              <a:buClr>
                <a:schemeClr val="dk1"/>
              </a:buClr>
              <a:buSzPts val="2200"/>
              <a:buNone/>
            </a:pPr>
            <a:r>
              <a:rPr lang="en-US" sz="1650"/>
              <a:t>    if we wanted to change or add an attribute</a:t>
            </a:r>
            <a:endParaRPr/>
          </a:p>
          <a:p>
            <a:pPr marL="0" indent="0">
              <a:lnSpc>
                <a:spcPct val="90000"/>
              </a:lnSpc>
              <a:spcBef>
                <a:spcPts val="750"/>
              </a:spcBef>
              <a:buClr>
                <a:schemeClr val="dk1"/>
              </a:buClr>
              <a:buSzPts val="2200"/>
              <a:buNone/>
            </a:pPr>
            <a:r>
              <a:rPr lang="en-US" sz="1650"/>
              <a:t>    for all animals, we need not make change in</a:t>
            </a:r>
            <a:endParaRPr/>
          </a:p>
          <a:p>
            <a:pPr marL="0" indent="0">
              <a:lnSpc>
                <a:spcPct val="90000"/>
              </a:lnSpc>
              <a:spcBef>
                <a:spcPts val="750"/>
              </a:spcBef>
              <a:buClr>
                <a:schemeClr val="dk1"/>
              </a:buClr>
              <a:buSzPts val="2200"/>
              <a:buNone/>
            </a:pPr>
            <a:r>
              <a:rPr lang="en-US" sz="1650"/>
              <a:t>    every sub class </a:t>
            </a:r>
            <a:endParaRPr/>
          </a:p>
          <a:p>
            <a:pPr marL="171450" indent="-171450">
              <a:lnSpc>
                <a:spcPct val="90000"/>
              </a:lnSpc>
              <a:spcBef>
                <a:spcPts val="750"/>
              </a:spcBef>
              <a:buClr>
                <a:schemeClr val="dk1"/>
              </a:buClr>
              <a:buSzPts val="2200"/>
            </a:pPr>
            <a:r>
              <a:rPr lang="en-US" sz="1650"/>
              <a:t>We just make the change to the base class ‘Animal’ class and it applies across all sub classes</a:t>
            </a:r>
            <a:endParaRPr/>
          </a:p>
          <a:p>
            <a:pPr marL="171450" indent="-66675">
              <a:lnSpc>
                <a:spcPct val="90000"/>
              </a:lnSpc>
              <a:spcBef>
                <a:spcPts val="750"/>
              </a:spcBef>
              <a:buClr>
                <a:schemeClr val="dk1"/>
              </a:buClr>
              <a:buSzPts val="2200"/>
              <a:buNone/>
            </a:pPr>
            <a:endParaRPr sz="1650"/>
          </a:p>
          <a:p>
            <a:pPr marL="171450" indent="-66675">
              <a:lnSpc>
                <a:spcPct val="90000"/>
              </a:lnSpc>
              <a:spcBef>
                <a:spcPts val="750"/>
              </a:spcBef>
              <a:buClr>
                <a:schemeClr val="dk1"/>
              </a:buClr>
              <a:buSzPts val="2200"/>
              <a:buNone/>
            </a:pPr>
            <a:endParaRPr sz="1650"/>
          </a:p>
          <a:p>
            <a:pPr marL="171450" indent="-66675">
              <a:lnSpc>
                <a:spcPct val="90000"/>
              </a:lnSpc>
              <a:spcBef>
                <a:spcPts val="750"/>
              </a:spcBef>
              <a:buClr>
                <a:schemeClr val="dk1"/>
              </a:buClr>
              <a:buSzPts val="2200"/>
              <a:buNone/>
            </a:pPr>
            <a:endParaRPr sz="1650"/>
          </a:p>
          <a:p>
            <a:pPr marL="171450" indent="-66675">
              <a:lnSpc>
                <a:spcPct val="90000"/>
              </a:lnSpc>
              <a:spcBef>
                <a:spcPts val="750"/>
              </a:spcBef>
              <a:buClr>
                <a:schemeClr val="dk1"/>
              </a:buClr>
              <a:buSzPts val="2200"/>
              <a:buNone/>
            </a:pPr>
            <a:endParaRPr sz="1650"/>
          </a:p>
          <a:p>
            <a:pPr marL="171450" indent="-66675">
              <a:lnSpc>
                <a:spcPct val="90000"/>
              </a:lnSpc>
              <a:spcBef>
                <a:spcPts val="750"/>
              </a:spcBef>
              <a:buClr>
                <a:schemeClr val="dk1"/>
              </a:buClr>
              <a:buSzPts val="2200"/>
              <a:buNone/>
            </a:pPr>
            <a:endParaRPr sz="1650"/>
          </a:p>
        </p:txBody>
      </p:sp>
      <p:pic>
        <p:nvPicPr>
          <p:cNvPr id="305" name="Google Shape;305;p22"/>
          <p:cNvPicPr preferRelativeResize="0"/>
          <p:nvPr/>
        </p:nvPicPr>
        <p:blipFill rotWithShape="1">
          <a:blip r:embed="rId3">
            <a:alphaModFix/>
          </a:blip>
          <a:srcRect l="47421"/>
          <a:stretch/>
        </p:blipFill>
        <p:spPr>
          <a:xfrm>
            <a:off x="3241964" y="1530586"/>
            <a:ext cx="946636" cy="399011"/>
          </a:xfrm>
          <a:prstGeom prst="rect">
            <a:avLst/>
          </a:prstGeom>
          <a:noFill/>
          <a:ln>
            <a:noFill/>
          </a:ln>
        </p:spPr>
      </p:pic>
      <p:pic>
        <p:nvPicPr>
          <p:cNvPr id="306" name="Google Shape;306;p22"/>
          <p:cNvPicPr preferRelativeResize="0"/>
          <p:nvPr/>
        </p:nvPicPr>
        <p:blipFill rotWithShape="1">
          <a:blip r:embed="rId4">
            <a:alphaModFix/>
          </a:blip>
          <a:srcRect l="5182" t="47031" r="56500" b="36484"/>
          <a:stretch/>
        </p:blipFill>
        <p:spPr>
          <a:xfrm>
            <a:off x="6246186" y="2111203"/>
            <a:ext cx="2343667" cy="932060"/>
          </a:xfrm>
          <a:prstGeom prst="rect">
            <a:avLst/>
          </a:prstGeom>
          <a:noFill/>
          <a:ln>
            <a:noFill/>
          </a:ln>
        </p:spPr>
      </p:pic>
      <p:pic>
        <p:nvPicPr>
          <p:cNvPr id="307" name="Google Shape;307;p22"/>
          <p:cNvPicPr preferRelativeResize="0"/>
          <p:nvPr/>
        </p:nvPicPr>
        <p:blipFill rotWithShape="1">
          <a:blip r:embed="rId5">
            <a:alphaModFix/>
          </a:blip>
          <a:srcRect l="1682" t="27636" r="55056" b="38179"/>
          <a:stretch/>
        </p:blipFill>
        <p:spPr>
          <a:xfrm>
            <a:off x="5968395" y="3199930"/>
            <a:ext cx="3021820" cy="1945250"/>
          </a:xfrm>
          <a:prstGeom prst="rect">
            <a:avLst/>
          </a:prstGeom>
          <a:noFill/>
          <a:ln>
            <a:noFill/>
          </a:ln>
        </p:spPr>
      </p:pic>
      <p:sp>
        <p:nvSpPr>
          <p:cNvPr id="8" name="CustomShape 2"/>
          <p:cNvSpPr/>
          <p:nvPr/>
        </p:nvSpPr>
        <p:spPr>
          <a:xfrm>
            <a:off x="1514841" y="1062304"/>
            <a:ext cx="6857730" cy="136890"/>
          </a:xfrm>
          <a:prstGeom prst="rect">
            <a:avLst/>
          </a:prstGeom>
          <a:gradFill rotWithShape="0">
            <a:gsLst>
              <a:gs pos="0">
                <a:srgbClr val="D0D0D0"/>
              </a:gs>
              <a:gs pos="100000">
                <a:srgbClr val="EDEDED"/>
              </a:gs>
            </a:gsLst>
            <a:lin ang="16200000"/>
          </a:gradFill>
          <a:ln>
            <a:noFill/>
          </a:ln>
          <a:effectLst>
            <a:outerShdw blurRad="40000" dist="20160" dir="5400000" rotWithShape="0">
              <a:srgbClr val="000000">
                <a:alpha val="38000"/>
              </a:srgbClr>
            </a:outerShdw>
          </a:effectLst>
        </p:spPr>
        <p:style>
          <a:lnRef idx="1">
            <a:schemeClr val="dk1"/>
          </a:lnRef>
          <a:fillRef idx="2">
            <a:schemeClr val="dk1"/>
          </a:fillRef>
          <a:effectRef idx="1">
            <a:schemeClr val="dk1"/>
          </a:effectRef>
          <a:fontRef idx="minor"/>
        </p:style>
      </p:sp>
      <p:sp>
        <p:nvSpPr>
          <p:cNvPr id="9" name="CustomShape 1"/>
          <p:cNvSpPr/>
          <p:nvPr/>
        </p:nvSpPr>
        <p:spPr>
          <a:xfrm>
            <a:off x="1514841" y="970774"/>
            <a:ext cx="6857730" cy="34020"/>
          </a:xfrm>
          <a:prstGeom prst="rect">
            <a:avLst/>
          </a:prstGeom>
          <a:solidFill>
            <a:srgbClr val="EED126"/>
          </a:solidFill>
          <a:ln>
            <a:solidFill>
              <a:srgbClr val="EED126"/>
            </a:solidFill>
            <a:round/>
          </a:ln>
        </p:spPr>
        <p:style>
          <a:lnRef idx="2">
            <a:schemeClr val="accent1">
              <a:shade val="50000"/>
            </a:schemeClr>
          </a:lnRef>
          <a:fillRef idx="1">
            <a:schemeClr val="accent1"/>
          </a:fillRef>
          <a:effectRef idx="0">
            <a:schemeClr val="accent1"/>
          </a:effectRef>
          <a:fontRef idx="minor"/>
        </p:style>
      </p:sp>
      <p:pic>
        <p:nvPicPr>
          <p:cNvPr id="12" name="Picture 5"/>
          <p:cNvPicPr/>
          <p:nvPr/>
        </p:nvPicPr>
        <p:blipFill>
          <a:blip r:embed="rId6"/>
          <a:stretch/>
        </p:blipFill>
        <p:spPr>
          <a:xfrm>
            <a:off x="5511285" y="878032"/>
            <a:ext cx="914220" cy="399870"/>
          </a:xfrm>
          <a:prstGeom prst="rect">
            <a:avLst/>
          </a:prstGeom>
          <a:ln>
            <a:noFill/>
          </a:ln>
        </p:spPr>
      </p:pic>
      <p:sp>
        <p:nvSpPr>
          <p:cNvPr id="2" name="Date Placeholder 1"/>
          <p:cNvSpPr>
            <a:spLocks noGrp="1"/>
          </p:cNvSpPr>
          <p:nvPr>
            <p:ph type="dt" idx="10"/>
          </p:nvPr>
        </p:nvSpPr>
        <p:spPr/>
        <p:txBody>
          <a:bodyPr/>
          <a:lstStyle/>
          <a:p>
            <a:fld id="{557DA3B1-016E-45A8-9BAB-4DFA1539507C}" type="datetime1">
              <a:rPr lang="en-US" smtClean="0"/>
              <a:t>9/5/2022</a:t>
            </a:fld>
            <a:endParaRPr lang="en-US"/>
          </a:p>
        </p:txBody>
      </p:sp>
      <p:sp>
        <p:nvSpPr>
          <p:cNvPr id="5" name="Slide Number Placeholder 4"/>
          <p:cNvSpPr>
            <a:spLocks noGrp="1"/>
          </p:cNvSpPr>
          <p:nvPr>
            <p:ph type="sldNum" idx="12"/>
          </p:nvPr>
        </p:nvSpPr>
        <p:spPr/>
        <p:txBody>
          <a:bodyPr/>
          <a:lstStyle/>
          <a:p>
            <a:fld id="{00000000-1234-1234-1234-123412341234}" type="slidenum">
              <a:rPr lang="en-US" smtClean="0"/>
              <a:pPr/>
              <a:t>121</a:t>
            </a:fld>
            <a:endParaRPr lang="en-US"/>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23"/>
          <p:cNvSpPr txBox="1">
            <a:spLocks noGrp="1"/>
          </p:cNvSpPr>
          <p:nvPr>
            <p:ph type="title"/>
          </p:nvPr>
        </p:nvSpPr>
        <p:spPr>
          <a:xfrm>
            <a:off x="628650" y="1322766"/>
            <a:ext cx="4109605" cy="561585"/>
          </a:xfrm>
          <a:prstGeom prst="rect">
            <a:avLst/>
          </a:prstGeom>
          <a:noFill/>
          <a:ln>
            <a:noFill/>
          </a:ln>
        </p:spPr>
        <p:txBody>
          <a:bodyPr spcFirstLastPara="1" vert="horz" wrap="square" lIns="68569" tIns="34275" rIns="68569" bIns="34275" rtlCol="0" anchor="ctr" anchorCtr="0">
            <a:normAutofit fontScale="90000"/>
          </a:bodyPr>
          <a:lstStyle/>
          <a:p>
            <a:pPr algn="l">
              <a:lnSpc>
                <a:spcPct val="90000"/>
              </a:lnSpc>
              <a:spcBef>
                <a:spcPts val="0"/>
              </a:spcBef>
              <a:buClr>
                <a:schemeClr val="dk1"/>
              </a:buClr>
              <a:buSzPts val="3600"/>
            </a:pPr>
            <a:r>
              <a:rPr lang="en-US" sz="2700" dirty="0">
                <a:latin typeface="Arial"/>
                <a:ea typeface="Arial"/>
                <a:cs typeface="Arial"/>
                <a:sym typeface="Arial"/>
              </a:rPr>
              <a:t>Relationships b/w Classes</a:t>
            </a:r>
            <a:endParaRPr sz="2700" dirty="0">
              <a:latin typeface="Arial"/>
              <a:ea typeface="Arial"/>
              <a:cs typeface="Arial"/>
              <a:sym typeface="Arial"/>
            </a:endParaRPr>
          </a:p>
        </p:txBody>
      </p:sp>
      <p:sp>
        <p:nvSpPr>
          <p:cNvPr id="313" name="Google Shape;313;p23"/>
          <p:cNvSpPr txBox="1">
            <a:spLocks noGrp="1"/>
          </p:cNvSpPr>
          <p:nvPr>
            <p:ph type="body" idx="1"/>
          </p:nvPr>
        </p:nvSpPr>
        <p:spPr>
          <a:xfrm>
            <a:off x="628650" y="1808820"/>
            <a:ext cx="8361565" cy="3973793"/>
          </a:xfrm>
          <a:prstGeom prst="rect">
            <a:avLst/>
          </a:prstGeom>
          <a:noFill/>
          <a:ln>
            <a:noFill/>
          </a:ln>
        </p:spPr>
        <p:txBody>
          <a:bodyPr spcFirstLastPara="1" vert="horz" wrap="square" lIns="68569" tIns="34275" rIns="68569" bIns="34275" rtlCol="0" anchor="t" anchorCtr="0">
            <a:normAutofit/>
          </a:bodyPr>
          <a:lstStyle/>
          <a:p>
            <a:pPr marL="0" indent="0">
              <a:lnSpc>
                <a:spcPct val="90000"/>
              </a:lnSpc>
              <a:spcBef>
                <a:spcPts val="0"/>
              </a:spcBef>
              <a:buClr>
                <a:schemeClr val="dk1"/>
              </a:buClr>
              <a:buSzPts val="2200"/>
              <a:buNone/>
            </a:pPr>
            <a:r>
              <a:rPr lang="en-US" sz="1650" b="1" u="sng" dirty="0"/>
              <a:t>Abstraction</a:t>
            </a:r>
            <a:endParaRPr dirty="0"/>
          </a:p>
          <a:p>
            <a:pPr marL="171450" indent="-171450">
              <a:lnSpc>
                <a:spcPct val="90000"/>
              </a:lnSpc>
              <a:spcBef>
                <a:spcPts val="750"/>
              </a:spcBef>
              <a:buClr>
                <a:schemeClr val="dk1"/>
              </a:buClr>
              <a:buSzPts val="2200"/>
            </a:pPr>
            <a:r>
              <a:rPr lang="en-US" sz="1650" dirty="0"/>
              <a:t>In this example ‘Animal’ is the Abstract Class</a:t>
            </a:r>
            <a:endParaRPr dirty="0"/>
          </a:p>
          <a:p>
            <a:pPr marL="171450" indent="-171450">
              <a:lnSpc>
                <a:spcPct val="90000"/>
              </a:lnSpc>
              <a:spcBef>
                <a:spcPts val="750"/>
              </a:spcBef>
              <a:buClr>
                <a:schemeClr val="dk1"/>
              </a:buClr>
              <a:buSzPts val="2200"/>
            </a:pPr>
            <a:r>
              <a:rPr lang="en-US" sz="1650" dirty="0"/>
              <a:t>We will create instance for only the subclasses</a:t>
            </a:r>
            <a:endParaRPr dirty="0"/>
          </a:p>
          <a:p>
            <a:pPr marL="171450" indent="-171450">
              <a:lnSpc>
                <a:spcPct val="90000"/>
              </a:lnSpc>
              <a:spcBef>
                <a:spcPts val="750"/>
              </a:spcBef>
              <a:buClr>
                <a:schemeClr val="dk1"/>
              </a:buClr>
              <a:buSzPts val="2200"/>
            </a:pPr>
            <a:r>
              <a:rPr lang="en-US" sz="1650" dirty="0"/>
              <a:t>We wouldn’t instantiate the Animal class itself</a:t>
            </a:r>
            <a:endParaRPr dirty="0"/>
          </a:p>
          <a:p>
            <a:pPr marL="171450" indent="-171450">
              <a:lnSpc>
                <a:spcPct val="90000"/>
              </a:lnSpc>
              <a:spcBef>
                <a:spcPts val="750"/>
              </a:spcBef>
              <a:buClr>
                <a:schemeClr val="dk1"/>
              </a:buClr>
              <a:buSzPts val="2200"/>
            </a:pPr>
            <a:r>
              <a:rPr lang="en-US" sz="1650" dirty="0"/>
              <a:t>The Animal class is just a way to simplify things and keep the code “dry”</a:t>
            </a:r>
            <a:endParaRPr dirty="0"/>
          </a:p>
          <a:p>
            <a:pPr marL="171450" indent="-171450">
              <a:lnSpc>
                <a:spcPct val="90000"/>
              </a:lnSpc>
              <a:spcBef>
                <a:spcPts val="750"/>
              </a:spcBef>
              <a:buClr>
                <a:schemeClr val="dk1"/>
              </a:buClr>
              <a:buSzPts val="2200"/>
            </a:pPr>
            <a:r>
              <a:rPr lang="en-US" sz="1650" dirty="0"/>
              <a:t>To show that it is an Abstract class, we can write the name of the class in italics </a:t>
            </a:r>
            <a:r>
              <a:rPr lang="en-US" sz="1650" b="1" i="1" dirty="0"/>
              <a:t>Animal</a:t>
            </a:r>
            <a:r>
              <a:rPr lang="en-US" sz="1650" dirty="0"/>
              <a:t> or we can enclose it like </a:t>
            </a:r>
            <a:r>
              <a:rPr lang="en-US" sz="1650" b="1" i="1" dirty="0"/>
              <a:t>&lt;&lt;Animal&gt;&gt;</a:t>
            </a:r>
            <a:endParaRPr dirty="0"/>
          </a:p>
          <a:p>
            <a:pPr marL="171450" indent="-66675">
              <a:lnSpc>
                <a:spcPct val="90000"/>
              </a:lnSpc>
              <a:spcBef>
                <a:spcPts val="750"/>
              </a:spcBef>
              <a:buClr>
                <a:schemeClr val="dk1"/>
              </a:buClr>
              <a:buSzPts val="2200"/>
              <a:buNone/>
            </a:pPr>
            <a:endParaRPr sz="1650" dirty="0"/>
          </a:p>
          <a:p>
            <a:pPr marL="171450" indent="-66675">
              <a:lnSpc>
                <a:spcPct val="90000"/>
              </a:lnSpc>
              <a:spcBef>
                <a:spcPts val="750"/>
              </a:spcBef>
              <a:buClr>
                <a:schemeClr val="dk1"/>
              </a:buClr>
              <a:buSzPts val="2200"/>
              <a:buNone/>
            </a:pPr>
            <a:endParaRPr sz="1650" dirty="0"/>
          </a:p>
          <a:p>
            <a:pPr marL="171450" indent="-66675">
              <a:lnSpc>
                <a:spcPct val="90000"/>
              </a:lnSpc>
              <a:spcBef>
                <a:spcPts val="750"/>
              </a:spcBef>
              <a:buClr>
                <a:schemeClr val="dk1"/>
              </a:buClr>
              <a:buSzPts val="2200"/>
              <a:buNone/>
            </a:pPr>
            <a:endParaRPr sz="1650" dirty="0"/>
          </a:p>
          <a:p>
            <a:pPr marL="171450" indent="-66675">
              <a:lnSpc>
                <a:spcPct val="90000"/>
              </a:lnSpc>
              <a:spcBef>
                <a:spcPts val="750"/>
              </a:spcBef>
              <a:buClr>
                <a:schemeClr val="dk1"/>
              </a:buClr>
              <a:buSzPts val="2200"/>
              <a:buNone/>
            </a:pPr>
            <a:endParaRPr sz="1650" dirty="0"/>
          </a:p>
        </p:txBody>
      </p:sp>
      <p:grpSp>
        <p:nvGrpSpPr>
          <p:cNvPr id="315" name="Google Shape;315;p23"/>
          <p:cNvGrpSpPr/>
          <p:nvPr/>
        </p:nvGrpSpPr>
        <p:grpSpPr>
          <a:xfrm>
            <a:off x="5652120" y="3861049"/>
            <a:ext cx="3338095" cy="1767299"/>
            <a:chOff x="6096000" y="3619444"/>
            <a:chExt cx="5890953" cy="3118609"/>
          </a:xfrm>
        </p:grpSpPr>
        <p:pic>
          <p:nvPicPr>
            <p:cNvPr id="316" name="Google Shape;316;p23"/>
            <p:cNvPicPr preferRelativeResize="0"/>
            <p:nvPr/>
          </p:nvPicPr>
          <p:blipFill rotWithShape="1">
            <a:blip r:embed="rId3">
              <a:alphaModFix/>
            </a:blip>
            <a:srcRect l="2863" t="26910" r="55057" b="31633"/>
            <a:stretch/>
          </p:blipFill>
          <p:spPr>
            <a:xfrm>
              <a:off x="6317673" y="3619444"/>
              <a:ext cx="5627782" cy="3118609"/>
            </a:xfrm>
            <a:prstGeom prst="rect">
              <a:avLst/>
            </a:prstGeom>
            <a:noFill/>
            <a:ln>
              <a:noFill/>
            </a:ln>
          </p:spPr>
        </p:pic>
        <p:sp>
          <p:nvSpPr>
            <p:cNvPr id="317" name="Google Shape;317;p23"/>
            <p:cNvSpPr/>
            <p:nvPr/>
          </p:nvSpPr>
          <p:spPr>
            <a:xfrm>
              <a:off x="11720945" y="6101542"/>
              <a:ext cx="266008" cy="465608"/>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318" name="Google Shape;318;p23"/>
            <p:cNvSpPr/>
            <p:nvPr/>
          </p:nvSpPr>
          <p:spPr>
            <a:xfrm>
              <a:off x="6096000" y="6284422"/>
              <a:ext cx="504305" cy="424577"/>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grpSp>
      <p:sp>
        <p:nvSpPr>
          <p:cNvPr id="9" name="CustomShape 2"/>
          <p:cNvSpPr/>
          <p:nvPr/>
        </p:nvSpPr>
        <p:spPr>
          <a:xfrm>
            <a:off x="1514841" y="1062304"/>
            <a:ext cx="6857730" cy="136890"/>
          </a:xfrm>
          <a:prstGeom prst="rect">
            <a:avLst/>
          </a:prstGeom>
          <a:gradFill rotWithShape="0">
            <a:gsLst>
              <a:gs pos="0">
                <a:srgbClr val="D0D0D0"/>
              </a:gs>
              <a:gs pos="100000">
                <a:srgbClr val="EDEDED"/>
              </a:gs>
            </a:gsLst>
            <a:lin ang="16200000"/>
          </a:gradFill>
          <a:ln>
            <a:noFill/>
          </a:ln>
          <a:effectLst>
            <a:outerShdw blurRad="40000" dist="20160" dir="5400000" rotWithShape="0">
              <a:srgbClr val="000000">
                <a:alpha val="38000"/>
              </a:srgbClr>
            </a:outerShdw>
          </a:effectLst>
        </p:spPr>
        <p:style>
          <a:lnRef idx="1">
            <a:schemeClr val="dk1"/>
          </a:lnRef>
          <a:fillRef idx="2">
            <a:schemeClr val="dk1"/>
          </a:fillRef>
          <a:effectRef idx="1">
            <a:schemeClr val="dk1"/>
          </a:effectRef>
          <a:fontRef idx="minor"/>
        </p:style>
      </p:sp>
      <p:sp>
        <p:nvSpPr>
          <p:cNvPr id="10" name="CustomShape 1"/>
          <p:cNvSpPr/>
          <p:nvPr/>
        </p:nvSpPr>
        <p:spPr>
          <a:xfrm>
            <a:off x="1514841" y="970774"/>
            <a:ext cx="6857730" cy="34020"/>
          </a:xfrm>
          <a:prstGeom prst="rect">
            <a:avLst/>
          </a:prstGeom>
          <a:solidFill>
            <a:srgbClr val="EED126"/>
          </a:solidFill>
          <a:ln>
            <a:solidFill>
              <a:srgbClr val="EED126"/>
            </a:solidFill>
            <a:round/>
          </a:ln>
        </p:spPr>
        <p:style>
          <a:lnRef idx="2">
            <a:schemeClr val="accent1">
              <a:shade val="50000"/>
            </a:schemeClr>
          </a:lnRef>
          <a:fillRef idx="1">
            <a:schemeClr val="accent1"/>
          </a:fillRef>
          <a:effectRef idx="0">
            <a:schemeClr val="accent1"/>
          </a:effectRef>
          <a:fontRef idx="minor"/>
        </p:style>
      </p:sp>
      <p:pic>
        <p:nvPicPr>
          <p:cNvPr id="11" name="Picture 5"/>
          <p:cNvPicPr/>
          <p:nvPr/>
        </p:nvPicPr>
        <p:blipFill>
          <a:blip r:embed="rId4"/>
          <a:stretch/>
        </p:blipFill>
        <p:spPr>
          <a:xfrm>
            <a:off x="5511285" y="878032"/>
            <a:ext cx="914220" cy="399870"/>
          </a:xfrm>
          <a:prstGeom prst="rect">
            <a:avLst/>
          </a:prstGeom>
          <a:ln>
            <a:noFill/>
          </a:ln>
        </p:spPr>
      </p:pic>
      <p:sp>
        <p:nvSpPr>
          <p:cNvPr id="2" name="Date Placeholder 1"/>
          <p:cNvSpPr>
            <a:spLocks noGrp="1"/>
          </p:cNvSpPr>
          <p:nvPr>
            <p:ph type="dt" idx="10"/>
          </p:nvPr>
        </p:nvSpPr>
        <p:spPr/>
        <p:txBody>
          <a:bodyPr/>
          <a:lstStyle/>
          <a:p>
            <a:fld id="{3805A460-6B59-4F20-92C3-5BFD62A83785}" type="datetime1">
              <a:rPr lang="en-US" smtClean="0"/>
              <a:t>9/5/2022</a:t>
            </a:fld>
            <a:endParaRPr lang="en-US"/>
          </a:p>
        </p:txBody>
      </p:sp>
      <p:sp>
        <p:nvSpPr>
          <p:cNvPr id="5" name="Slide Number Placeholder 4"/>
          <p:cNvSpPr>
            <a:spLocks noGrp="1"/>
          </p:cNvSpPr>
          <p:nvPr>
            <p:ph type="sldNum" idx="12"/>
          </p:nvPr>
        </p:nvSpPr>
        <p:spPr/>
        <p:txBody>
          <a:bodyPr/>
          <a:lstStyle/>
          <a:p>
            <a:fld id="{00000000-1234-1234-1234-123412341234}" type="slidenum">
              <a:rPr lang="en-US" smtClean="0"/>
              <a:pPr/>
              <a:t>122</a:t>
            </a:fld>
            <a:endParaRPr lang="en-US"/>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grpSp>
        <p:nvGrpSpPr>
          <p:cNvPr id="323" name="Google Shape;323;p24"/>
          <p:cNvGrpSpPr/>
          <p:nvPr/>
        </p:nvGrpSpPr>
        <p:grpSpPr>
          <a:xfrm>
            <a:off x="5247865" y="2146790"/>
            <a:ext cx="3348215" cy="3416296"/>
            <a:chOff x="5091833" y="1719386"/>
            <a:chExt cx="6369607" cy="4555061"/>
          </a:xfrm>
        </p:grpSpPr>
        <p:grpSp>
          <p:nvGrpSpPr>
            <p:cNvPr id="324" name="Google Shape;324;p24"/>
            <p:cNvGrpSpPr/>
            <p:nvPr/>
          </p:nvGrpSpPr>
          <p:grpSpPr>
            <a:xfrm>
              <a:off x="5091833" y="1719386"/>
              <a:ext cx="6261967" cy="4555061"/>
              <a:chOff x="5091833" y="1719386"/>
              <a:chExt cx="6261967" cy="4555061"/>
            </a:xfrm>
          </p:grpSpPr>
          <p:grpSp>
            <p:nvGrpSpPr>
              <p:cNvPr id="325" name="Google Shape;325;p24"/>
              <p:cNvGrpSpPr/>
              <p:nvPr/>
            </p:nvGrpSpPr>
            <p:grpSpPr>
              <a:xfrm>
                <a:off x="5091833" y="1719386"/>
                <a:ext cx="6261967" cy="4555061"/>
                <a:chOff x="6096000" y="931339"/>
                <a:chExt cx="5735494" cy="3998468"/>
              </a:xfrm>
            </p:grpSpPr>
            <p:grpSp>
              <p:nvGrpSpPr>
                <p:cNvPr id="326" name="Google Shape;326;p24"/>
                <p:cNvGrpSpPr/>
                <p:nvPr/>
              </p:nvGrpSpPr>
              <p:grpSpPr>
                <a:xfrm>
                  <a:off x="6203712" y="931339"/>
                  <a:ext cx="5627782" cy="3998468"/>
                  <a:chOff x="6096000" y="897782"/>
                  <a:chExt cx="5627782" cy="3998468"/>
                </a:xfrm>
              </p:grpSpPr>
              <p:pic>
                <p:nvPicPr>
                  <p:cNvPr id="327" name="Google Shape;327;p24"/>
                  <p:cNvPicPr preferRelativeResize="0"/>
                  <p:nvPr/>
                </p:nvPicPr>
                <p:blipFill rotWithShape="1">
                  <a:blip r:embed="rId3">
                    <a:alphaModFix/>
                  </a:blip>
                  <a:srcRect l="2863" t="26910" r="55057" b="35961"/>
                  <a:stretch/>
                </p:blipFill>
                <p:spPr>
                  <a:xfrm>
                    <a:off x="6096000" y="897782"/>
                    <a:ext cx="5627782" cy="2793070"/>
                  </a:xfrm>
                  <a:prstGeom prst="rect">
                    <a:avLst/>
                  </a:prstGeom>
                  <a:noFill/>
                  <a:ln>
                    <a:noFill/>
                  </a:ln>
                </p:spPr>
              </p:pic>
              <p:pic>
                <p:nvPicPr>
                  <p:cNvPr id="328" name="Google Shape;328;p24"/>
                  <p:cNvPicPr preferRelativeResize="0"/>
                  <p:nvPr/>
                </p:nvPicPr>
                <p:blipFill rotWithShape="1">
                  <a:blip r:embed="rId4">
                    <a:alphaModFix/>
                  </a:blip>
                  <a:srcRect l="21437" t="38545" r="61954" b="43515"/>
                  <a:stretch/>
                </p:blipFill>
                <p:spPr>
                  <a:xfrm>
                    <a:off x="8864752" y="3665966"/>
                    <a:ext cx="2024917" cy="1230284"/>
                  </a:xfrm>
                  <a:prstGeom prst="rect">
                    <a:avLst/>
                  </a:prstGeom>
                  <a:noFill/>
                  <a:ln>
                    <a:noFill/>
                  </a:ln>
                </p:spPr>
              </p:pic>
            </p:grpSp>
            <p:pic>
              <p:nvPicPr>
                <p:cNvPr id="329" name="Google Shape;329;p24"/>
                <p:cNvPicPr preferRelativeResize="0"/>
                <p:nvPr/>
              </p:nvPicPr>
              <p:blipFill rotWithShape="1">
                <a:blip r:embed="rId5">
                  <a:alphaModFix/>
                </a:blip>
                <a:srcRect b="32905"/>
                <a:stretch/>
              </p:blipFill>
              <p:spPr>
                <a:xfrm>
                  <a:off x="6096000" y="931340"/>
                  <a:ext cx="1745131" cy="664704"/>
                </a:xfrm>
                <a:prstGeom prst="rect">
                  <a:avLst/>
                </a:prstGeom>
                <a:noFill/>
                <a:ln>
                  <a:noFill/>
                </a:ln>
              </p:spPr>
            </p:pic>
          </p:grpSp>
          <p:sp>
            <p:nvSpPr>
              <p:cNvPr id="330" name="Google Shape;330;p24"/>
              <p:cNvSpPr txBox="1"/>
              <p:nvPr/>
            </p:nvSpPr>
            <p:spPr>
              <a:xfrm>
                <a:off x="6688504" y="5142788"/>
                <a:ext cx="1799911" cy="769401"/>
              </a:xfrm>
              <a:prstGeom prst="rect">
                <a:avLst/>
              </a:prstGeom>
              <a:noFill/>
              <a:ln>
                <a:noFill/>
              </a:ln>
            </p:spPr>
            <p:txBody>
              <a:bodyPr spcFirstLastPara="1" wrap="square" lIns="68569" tIns="34275" rIns="68569" bIns="34275" anchor="t" anchorCtr="0">
                <a:spAutoFit/>
              </a:bodyPr>
              <a:lstStyle/>
              <a:p>
                <a:r>
                  <a:rPr lang="en-US" sz="1650">
                    <a:solidFill>
                      <a:srgbClr val="C55A11"/>
                    </a:solidFill>
                    <a:latin typeface="Arial"/>
                    <a:ea typeface="Arial"/>
                    <a:cs typeface="Arial"/>
                    <a:sym typeface="Arial"/>
                  </a:rPr>
                  <a:t>ASSOCIATION</a:t>
                </a:r>
                <a:endParaRPr sz="1650">
                  <a:solidFill>
                    <a:srgbClr val="C55A11"/>
                  </a:solidFill>
                  <a:latin typeface="Arial"/>
                  <a:ea typeface="Arial"/>
                  <a:cs typeface="Arial"/>
                  <a:sym typeface="Arial"/>
                </a:endParaRPr>
              </a:p>
            </p:txBody>
          </p:sp>
          <p:sp>
            <p:nvSpPr>
              <p:cNvPr id="331" name="Google Shape;331;p24"/>
              <p:cNvSpPr/>
              <p:nvPr/>
            </p:nvSpPr>
            <p:spPr>
              <a:xfrm>
                <a:off x="7764087" y="5722860"/>
                <a:ext cx="724326" cy="237358"/>
              </a:xfrm>
              <a:prstGeom prst="curvedUpArrow">
                <a:avLst>
                  <a:gd name="adj1" fmla="val 25000"/>
                  <a:gd name="adj2" fmla="val 50000"/>
                  <a:gd name="adj3" fmla="val 25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dk1"/>
                  </a:solidFill>
                  <a:latin typeface="Calibri"/>
                  <a:ea typeface="Calibri"/>
                  <a:cs typeface="Calibri"/>
                  <a:sym typeface="Calibri"/>
                </a:endParaRPr>
              </a:p>
            </p:txBody>
          </p:sp>
        </p:grpSp>
        <p:sp>
          <p:nvSpPr>
            <p:cNvPr id="332" name="Google Shape;332;p24"/>
            <p:cNvSpPr/>
            <p:nvPr/>
          </p:nvSpPr>
          <p:spPr>
            <a:xfrm>
              <a:off x="11155681" y="4572000"/>
              <a:ext cx="305759" cy="847898"/>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grpSp>
      <p:sp>
        <p:nvSpPr>
          <p:cNvPr id="333" name="Google Shape;333;p24"/>
          <p:cNvSpPr txBox="1">
            <a:spLocks noGrp="1"/>
          </p:cNvSpPr>
          <p:nvPr>
            <p:ph type="title"/>
          </p:nvPr>
        </p:nvSpPr>
        <p:spPr>
          <a:xfrm>
            <a:off x="629562" y="1376772"/>
            <a:ext cx="4109605" cy="270031"/>
          </a:xfrm>
          <a:prstGeom prst="rect">
            <a:avLst/>
          </a:prstGeom>
          <a:noFill/>
          <a:ln>
            <a:noFill/>
          </a:ln>
        </p:spPr>
        <p:txBody>
          <a:bodyPr spcFirstLastPara="1" vert="horz" wrap="square" lIns="68569" tIns="34275" rIns="68569" bIns="34275" rtlCol="0" anchor="ctr" anchorCtr="0">
            <a:normAutofit fontScale="90000"/>
          </a:bodyPr>
          <a:lstStyle/>
          <a:p>
            <a:pPr algn="l">
              <a:lnSpc>
                <a:spcPct val="90000"/>
              </a:lnSpc>
              <a:spcBef>
                <a:spcPts val="0"/>
              </a:spcBef>
              <a:buClr>
                <a:schemeClr val="dk1"/>
              </a:buClr>
              <a:buSzPts val="3600"/>
            </a:pPr>
            <a:r>
              <a:rPr lang="en-US" sz="2100" dirty="0">
                <a:latin typeface="Arial"/>
                <a:ea typeface="Arial"/>
                <a:cs typeface="Arial"/>
                <a:sym typeface="Arial"/>
              </a:rPr>
              <a:t>Relationships b/w Classes</a:t>
            </a:r>
            <a:endParaRPr sz="2100" dirty="0">
              <a:latin typeface="Arial"/>
              <a:ea typeface="Arial"/>
              <a:cs typeface="Arial"/>
              <a:sym typeface="Arial"/>
            </a:endParaRPr>
          </a:p>
        </p:txBody>
      </p:sp>
      <p:sp>
        <p:nvSpPr>
          <p:cNvPr id="334" name="Google Shape;334;p24"/>
          <p:cNvSpPr txBox="1">
            <a:spLocks noGrp="1"/>
          </p:cNvSpPr>
          <p:nvPr>
            <p:ph type="body" idx="1"/>
          </p:nvPr>
        </p:nvSpPr>
        <p:spPr>
          <a:xfrm>
            <a:off x="628650" y="1808820"/>
            <a:ext cx="8361565" cy="3973793"/>
          </a:xfrm>
          <a:prstGeom prst="rect">
            <a:avLst/>
          </a:prstGeom>
          <a:noFill/>
          <a:ln>
            <a:noFill/>
          </a:ln>
        </p:spPr>
        <p:txBody>
          <a:bodyPr spcFirstLastPara="1" vert="horz" wrap="square" lIns="68569" tIns="34275" rIns="68569" bIns="34275" rtlCol="0" anchor="t" anchorCtr="0">
            <a:normAutofit/>
          </a:bodyPr>
          <a:lstStyle/>
          <a:p>
            <a:pPr marL="0" indent="0">
              <a:lnSpc>
                <a:spcPct val="90000"/>
              </a:lnSpc>
              <a:spcBef>
                <a:spcPts val="0"/>
              </a:spcBef>
              <a:buClr>
                <a:schemeClr val="dk1"/>
              </a:buClr>
              <a:buSzPts val="2200"/>
              <a:buNone/>
            </a:pPr>
            <a:r>
              <a:rPr lang="en-US" sz="1650" b="1" u="sng" dirty="0"/>
              <a:t>Association</a:t>
            </a:r>
            <a:endParaRPr dirty="0"/>
          </a:p>
          <a:p>
            <a:pPr marL="171450" indent="-171450">
              <a:lnSpc>
                <a:spcPct val="90000"/>
              </a:lnSpc>
              <a:spcBef>
                <a:spcPts val="750"/>
              </a:spcBef>
              <a:buClr>
                <a:schemeClr val="dk1"/>
              </a:buClr>
              <a:buSzPts val="2200"/>
            </a:pPr>
            <a:r>
              <a:rPr lang="en-US" sz="1650" dirty="0"/>
              <a:t>If we had a class for Sea Urchin </a:t>
            </a:r>
            <a:endParaRPr dirty="0"/>
          </a:p>
          <a:p>
            <a:pPr marL="0" indent="0">
              <a:lnSpc>
                <a:spcPct val="90000"/>
              </a:lnSpc>
              <a:spcBef>
                <a:spcPts val="750"/>
              </a:spcBef>
              <a:buClr>
                <a:schemeClr val="dk1"/>
              </a:buClr>
              <a:buSzPts val="2200"/>
              <a:buNone/>
            </a:pPr>
            <a:r>
              <a:rPr lang="en-US" sz="1650" dirty="0"/>
              <a:t>   we could draw an association</a:t>
            </a:r>
            <a:endParaRPr dirty="0"/>
          </a:p>
          <a:p>
            <a:pPr marL="171450" indent="-171450">
              <a:lnSpc>
                <a:spcPct val="90000"/>
              </a:lnSpc>
              <a:spcBef>
                <a:spcPts val="750"/>
              </a:spcBef>
              <a:buClr>
                <a:schemeClr val="dk1"/>
              </a:buClr>
              <a:buSzPts val="2200"/>
            </a:pPr>
            <a:r>
              <a:rPr lang="en-US" sz="1650" dirty="0"/>
              <a:t>Sea otter is a marine mammal in</a:t>
            </a:r>
            <a:endParaRPr dirty="0"/>
          </a:p>
          <a:p>
            <a:pPr marL="0" indent="0">
              <a:lnSpc>
                <a:spcPct val="90000"/>
              </a:lnSpc>
              <a:spcBef>
                <a:spcPts val="750"/>
              </a:spcBef>
              <a:buClr>
                <a:schemeClr val="dk1"/>
              </a:buClr>
              <a:buSzPts val="2200"/>
              <a:buNone/>
            </a:pPr>
            <a:r>
              <a:rPr lang="en-US" sz="1650" dirty="0"/>
              <a:t>    the north Pacific Ocean</a:t>
            </a:r>
            <a:endParaRPr dirty="0"/>
          </a:p>
          <a:p>
            <a:pPr marL="171450" indent="-171450">
              <a:lnSpc>
                <a:spcPct val="90000"/>
              </a:lnSpc>
              <a:spcBef>
                <a:spcPts val="750"/>
              </a:spcBef>
              <a:buClr>
                <a:schemeClr val="dk1"/>
              </a:buClr>
              <a:buSzPts val="2200"/>
            </a:pPr>
            <a:r>
              <a:rPr lang="en-US" sz="1650" dirty="0"/>
              <a:t>They eat mostly hard-shelled invertebrates</a:t>
            </a:r>
            <a:endParaRPr dirty="0"/>
          </a:p>
          <a:p>
            <a:pPr marL="0" indent="0">
              <a:lnSpc>
                <a:spcPct val="90000"/>
              </a:lnSpc>
              <a:spcBef>
                <a:spcPts val="750"/>
              </a:spcBef>
              <a:buClr>
                <a:schemeClr val="dk1"/>
              </a:buClr>
              <a:buSzPts val="2200"/>
              <a:buNone/>
            </a:pPr>
            <a:r>
              <a:rPr lang="en-US" sz="1650" dirty="0"/>
              <a:t>    including sea urchins.</a:t>
            </a:r>
            <a:endParaRPr dirty="0"/>
          </a:p>
          <a:p>
            <a:pPr marL="171450" indent="-66675">
              <a:lnSpc>
                <a:spcPct val="90000"/>
              </a:lnSpc>
              <a:spcBef>
                <a:spcPts val="750"/>
              </a:spcBef>
              <a:buClr>
                <a:schemeClr val="dk1"/>
              </a:buClr>
              <a:buSzPts val="2200"/>
              <a:buNone/>
            </a:pPr>
            <a:endParaRPr sz="1650" dirty="0"/>
          </a:p>
          <a:p>
            <a:pPr marL="171450" indent="-66675">
              <a:lnSpc>
                <a:spcPct val="90000"/>
              </a:lnSpc>
              <a:spcBef>
                <a:spcPts val="750"/>
              </a:spcBef>
              <a:buClr>
                <a:schemeClr val="dk1"/>
              </a:buClr>
              <a:buSzPts val="2200"/>
              <a:buNone/>
            </a:pPr>
            <a:endParaRPr sz="1650" dirty="0"/>
          </a:p>
          <a:p>
            <a:pPr marL="171450" indent="-66675">
              <a:lnSpc>
                <a:spcPct val="90000"/>
              </a:lnSpc>
              <a:spcBef>
                <a:spcPts val="750"/>
              </a:spcBef>
              <a:buClr>
                <a:schemeClr val="dk1"/>
              </a:buClr>
              <a:buSzPts val="2200"/>
              <a:buNone/>
            </a:pPr>
            <a:endParaRPr sz="1650" dirty="0"/>
          </a:p>
        </p:txBody>
      </p:sp>
      <p:sp>
        <p:nvSpPr>
          <p:cNvPr id="15" name="CustomShape 2"/>
          <p:cNvSpPr/>
          <p:nvPr/>
        </p:nvSpPr>
        <p:spPr>
          <a:xfrm>
            <a:off x="1514841" y="1062304"/>
            <a:ext cx="6857730" cy="136890"/>
          </a:xfrm>
          <a:prstGeom prst="rect">
            <a:avLst/>
          </a:prstGeom>
          <a:gradFill rotWithShape="0">
            <a:gsLst>
              <a:gs pos="0">
                <a:srgbClr val="D0D0D0"/>
              </a:gs>
              <a:gs pos="100000">
                <a:srgbClr val="EDEDED"/>
              </a:gs>
            </a:gsLst>
            <a:lin ang="16200000"/>
          </a:gradFill>
          <a:ln>
            <a:noFill/>
          </a:ln>
          <a:effectLst>
            <a:outerShdw blurRad="40000" dist="20160" dir="5400000" rotWithShape="0">
              <a:srgbClr val="000000">
                <a:alpha val="38000"/>
              </a:srgbClr>
            </a:outerShdw>
          </a:effectLst>
        </p:spPr>
        <p:style>
          <a:lnRef idx="1">
            <a:schemeClr val="dk1"/>
          </a:lnRef>
          <a:fillRef idx="2">
            <a:schemeClr val="dk1"/>
          </a:fillRef>
          <a:effectRef idx="1">
            <a:schemeClr val="dk1"/>
          </a:effectRef>
          <a:fontRef idx="minor"/>
        </p:style>
      </p:sp>
      <p:sp>
        <p:nvSpPr>
          <p:cNvPr id="16" name="CustomShape 1"/>
          <p:cNvSpPr/>
          <p:nvPr/>
        </p:nvSpPr>
        <p:spPr>
          <a:xfrm>
            <a:off x="1514841" y="970774"/>
            <a:ext cx="6857730" cy="34020"/>
          </a:xfrm>
          <a:prstGeom prst="rect">
            <a:avLst/>
          </a:prstGeom>
          <a:solidFill>
            <a:srgbClr val="EED126"/>
          </a:solidFill>
          <a:ln>
            <a:solidFill>
              <a:srgbClr val="EED126"/>
            </a:solidFill>
            <a:round/>
          </a:ln>
        </p:spPr>
        <p:style>
          <a:lnRef idx="2">
            <a:schemeClr val="accent1">
              <a:shade val="50000"/>
            </a:schemeClr>
          </a:lnRef>
          <a:fillRef idx="1">
            <a:schemeClr val="accent1"/>
          </a:fillRef>
          <a:effectRef idx="0">
            <a:schemeClr val="accent1"/>
          </a:effectRef>
          <a:fontRef idx="minor"/>
        </p:style>
      </p:sp>
      <p:pic>
        <p:nvPicPr>
          <p:cNvPr id="17" name="Picture 5"/>
          <p:cNvPicPr/>
          <p:nvPr/>
        </p:nvPicPr>
        <p:blipFill>
          <a:blip r:embed="rId6"/>
          <a:stretch/>
        </p:blipFill>
        <p:spPr>
          <a:xfrm>
            <a:off x="5511285" y="878032"/>
            <a:ext cx="914220" cy="399870"/>
          </a:xfrm>
          <a:prstGeom prst="rect">
            <a:avLst/>
          </a:prstGeom>
          <a:ln>
            <a:noFill/>
          </a:ln>
        </p:spPr>
      </p:pic>
      <p:sp>
        <p:nvSpPr>
          <p:cNvPr id="2" name="Date Placeholder 1"/>
          <p:cNvSpPr>
            <a:spLocks noGrp="1"/>
          </p:cNvSpPr>
          <p:nvPr>
            <p:ph type="dt" idx="10"/>
          </p:nvPr>
        </p:nvSpPr>
        <p:spPr/>
        <p:txBody>
          <a:bodyPr/>
          <a:lstStyle/>
          <a:p>
            <a:fld id="{C5AF349E-1333-473D-95E0-50D974CFFCB1}" type="datetime1">
              <a:rPr lang="en-US" smtClean="0"/>
              <a:t>9/5/2022</a:t>
            </a:fld>
            <a:endParaRPr lang="en-US"/>
          </a:p>
        </p:txBody>
      </p:sp>
      <p:sp>
        <p:nvSpPr>
          <p:cNvPr id="5" name="Slide Number Placeholder 4"/>
          <p:cNvSpPr>
            <a:spLocks noGrp="1"/>
          </p:cNvSpPr>
          <p:nvPr>
            <p:ph type="sldNum" idx="12"/>
          </p:nvPr>
        </p:nvSpPr>
        <p:spPr/>
        <p:txBody>
          <a:bodyPr/>
          <a:lstStyle/>
          <a:p>
            <a:fld id="{00000000-1234-1234-1234-123412341234}" type="slidenum">
              <a:rPr lang="en-US" smtClean="0"/>
              <a:pPr/>
              <a:t>123</a:t>
            </a:fld>
            <a:endParaRPr lang="en-US"/>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1" name="Google Shape;341;p25"/>
          <p:cNvSpPr txBox="1">
            <a:spLocks noGrp="1"/>
          </p:cNvSpPr>
          <p:nvPr>
            <p:ph type="body" idx="1"/>
          </p:nvPr>
        </p:nvSpPr>
        <p:spPr>
          <a:xfrm>
            <a:off x="628650" y="1530587"/>
            <a:ext cx="8361565" cy="4252026"/>
          </a:xfrm>
          <a:prstGeom prst="rect">
            <a:avLst/>
          </a:prstGeom>
          <a:noFill/>
          <a:ln>
            <a:noFill/>
          </a:ln>
        </p:spPr>
        <p:txBody>
          <a:bodyPr spcFirstLastPara="1" vert="horz" wrap="square" lIns="68569" tIns="34275" rIns="68569" bIns="34275" rtlCol="0" anchor="t" anchorCtr="0">
            <a:normAutofit/>
          </a:bodyPr>
          <a:lstStyle/>
          <a:p>
            <a:pPr marL="0" indent="0">
              <a:lnSpc>
                <a:spcPct val="90000"/>
              </a:lnSpc>
              <a:spcBef>
                <a:spcPts val="0"/>
              </a:spcBef>
              <a:buClr>
                <a:schemeClr val="dk1"/>
              </a:buClr>
              <a:buSzPts val="2200"/>
              <a:buNone/>
            </a:pPr>
            <a:r>
              <a:rPr lang="en-US" sz="1650" b="1" u="sng" dirty="0"/>
              <a:t>Aggregation                              ( </a:t>
            </a:r>
            <a:r>
              <a:rPr lang="en-US" sz="1650" b="1" dirty="0"/>
              <a:t>(open diamond)</a:t>
            </a:r>
            <a:endParaRPr dirty="0"/>
          </a:p>
          <a:p>
            <a:pPr marL="171450" indent="-171450">
              <a:lnSpc>
                <a:spcPct val="90000"/>
              </a:lnSpc>
              <a:spcBef>
                <a:spcPts val="750"/>
              </a:spcBef>
              <a:buClr>
                <a:schemeClr val="dk1"/>
              </a:buClr>
              <a:buSzPts val="2200"/>
            </a:pPr>
            <a:r>
              <a:rPr lang="en-US" sz="1650" dirty="0"/>
              <a:t>It is a special type of association that specifies a whole and its parts, where a part can exist outside the whose</a:t>
            </a:r>
            <a:endParaRPr dirty="0"/>
          </a:p>
          <a:p>
            <a:pPr marL="171450" indent="-171450">
              <a:lnSpc>
                <a:spcPct val="90000"/>
              </a:lnSpc>
              <a:spcBef>
                <a:spcPts val="750"/>
              </a:spcBef>
              <a:buClr>
                <a:schemeClr val="dk1"/>
              </a:buClr>
              <a:buSzPts val="2200"/>
            </a:pPr>
            <a:r>
              <a:rPr lang="en-US" sz="1650" dirty="0"/>
              <a:t>Lets take a group of tortoises, called creep</a:t>
            </a:r>
            <a:endParaRPr dirty="0"/>
          </a:p>
          <a:p>
            <a:pPr marL="171450" indent="-66675">
              <a:lnSpc>
                <a:spcPct val="90000"/>
              </a:lnSpc>
              <a:spcBef>
                <a:spcPts val="750"/>
              </a:spcBef>
              <a:buClr>
                <a:schemeClr val="dk1"/>
              </a:buClr>
              <a:buSzPts val="2200"/>
              <a:buNone/>
            </a:pPr>
            <a:endParaRPr sz="1650" dirty="0"/>
          </a:p>
          <a:p>
            <a:pPr marL="171450" indent="-66675">
              <a:lnSpc>
                <a:spcPct val="90000"/>
              </a:lnSpc>
              <a:spcBef>
                <a:spcPts val="750"/>
              </a:spcBef>
              <a:buClr>
                <a:schemeClr val="dk1"/>
              </a:buClr>
              <a:buSzPts val="2200"/>
              <a:buNone/>
            </a:pPr>
            <a:endParaRPr sz="1650" dirty="0"/>
          </a:p>
          <a:p>
            <a:pPr marL="171450" indent="-171450">
              <a:lnSpc>
                <a:spcPct val="90000"/>
              </a:lnSpc>
              <a:spcBef>
                <a:spcPts val="750"/>
              </a:spcBef>
              <a:buClr>
                <a:schemeClr val="dk1"/>
              </a:buClr>
              <a:buSzPts val="2200"/>
            </a:pPr>
            <a:r>
              <a:rPr lang="en-US" sz="1650" dirty="0"/>
              <a:t>Any of our zoo’s tortoises could be part of a </a:t>
            </a:r>
            <a:endParaRPr dirty="0"/>
          </a:p>
          <a:p>
            <a:pPr marL="0" indent="0">
              <a:lnSpc>
                <a:spcPct val="90000"/>
              </a:lnSpc>
              <a:spcBef>
                <a:spcPts val="750"/>
              </a:spcBef>
              <a:buClr>
                <a:schemeClr val="dk1"/>
              </a:buClr>
              <a:buSzPts val="2200"/>
              <a:buNone/>
            </a:pPr>
            <a:r>
              <a:rPr lang="en-US" sz="1650" dirty="0"/>
              <a:t>    creep</a:t>
            </a:r>
            <a:endParaRPr dirty="0"/>
          </a:p>
          <a:p>
            <a:pPr marL="0" indent="0">
              <a:lnSpc>
                <a:spcPct val="90000"/>
              </a:lnSpc>
              <a:spcBef>
                <a:spcPts val="750"/>
              </a:spcBef>
              <a:buClr>
                <a:schemeClr val="dk1"/>
              </a:buClr>
              <a:buSzPts val="2200"/>
              <a:buNone/>
            </a:pPr>
            <a:endParaRPr sz="1650" dirty="0"/>
          </a:p>
          <a:p>
            <a:pPr marL="0" indent="0">
              <a:lnSpc>
                <a:spcPct val="90000"/>
              </a:lnSpc>
              <a:spcBef>
                <a:spcPts val="750"/>
              </a:spcBef>
              <a:buClr>
                <a:schemeClr val="dk1"/>
              </a:buClr>
              <a:buSzPts val="2200"/>
              <a:buNone/>
            </a:pPr>
            <a:endParaRPr sz="1650" dirty="0"/>
          </a:p>
          <a:p>
            <a:pPr marL="0" indent="0">
              <a:lnSpc>
                <a:spcPct val="90000"/>
              </a:lnSpc>
              <a:spcBef>
                <a:spcPts val="750"/>
              </a:spcBef>
              <a:buClr>
                <a:schemeClr val="dk1"/>
              </a:buClr>
              <a:buSzPts val="2200"/>
              <a:buNone/>
            </a:pPr>
            <a:r>
              <a:rPr lang="en-US" sz="1650" dirty="0"/>
              <a:t>A tortoise could leave the creep at any point and still</a:t>
            </a:r>
            <a:endParaRPr dirty="0"/>
          </a:p>
          <a:p>
            <a:pPr marL="0" indent="0">
              <a:lnSpc>
                <a:spcPct val="90000"/>
              </a:lnSpc>
              <a:spcBef>
                <a:spcPts val="750"/>
              </a:spcBef>
              <a:buClr>
                <a:schemeClr val="dk1"/>
              </a:buClr>
              <a:buSzPts val="2200"/>
              <a:buNone/>
            </a:pPr>
            <a:r>
              <a:rPr lang="en-US" sz="1650" dirty="0"/>
              <a:t>Exist on its own</a:t>
            </a:r>
            <a:endParaRPr dirty="0"/>
          </a:p>
        </p:txBody>
      </p:sp>
      <p:pic>
        <p:nvPicPr>
          <p:cNvPr id="342" name="Google Shape;342;p25"/>
          <p:cNvPicPr preferRelativeResize="0"/>
          <p:nvPr/>
        </p:nvPicPr>
        <p:blipFill rotWithShape="1">
          <a:blip r:embed="rId3">
            <a:alphaModFix/>
          </a:blip>
          <a:srcRect l="51359" t="-2868"/>
          <a:stretch/>
        </p:blipFill>
        <p:spPr>
          <a:xfrm>
            <a:off x="2093570" y="1455774"/>
            <a:ext cx="1179765" cy="447530"/>
          </a:xfrm>
          <a:prstGeom prst="rect">
            <a:avLst/>
          </a:prstGeom>
          <a:noFill/>
          <a:ln>
            <a:noFill/>
          </a:ln>
        </p:spPr>
      </p:pic>
      <p:pic>
        <p:nvPicPr>
          <p:cNvPr id="343" name="Google Shape;343;p25"/>
          <p:cNvPicPr preferRelativeResize="0"/>
          <p:nvPr/>
        </p:nvPicPr>
        <p:blipFill rotWithShape="1">
          <a:blip r:embed="rId4">
            <a:alphaModFix/>
          </a:blip>
          <a:srcRect/>
          <a:stretch/>
        </p:blipFill>
        <p:spPr>
          <a:xfrm>
            <a:off x="1352140" y="2694958"/>
            <a:ext cx="876671" cy="572600"/>
          </a:xfrm>
          <a:prstGeom prst="rect">
            <a:avLst/>
          </a:prstGeom>
          <a:noFill/>
          <a:ln>
            <a:noFill/>
          </a:ln>
        </p:spPr>
      </p:pic>
      <p:pic>
        <p:nvPicPr>
          <p:cNvPr id="344" name="Google Shape;344;p25"/>
          <p:cNvPicPr preferRelativeResize="0"/>
          <p:nvPr/>
        </p:nvPicPr>
        <p:blipFill rotWithShape="1">
          <a:blip r:embed="rId5">
            <a:alphaModFix/>
          </a:blip>
          <a:srcRect l="8612" t="47673" r="58954" b="38109"/>
          <a:stretch/>
        </p:blipFill>
        <p:spPr>
          <a:xfrm>
            <a:off x="2097392" y="5012881"/>
            <a:ext cx="2965667" cy="731243"/>
          </a:xfrm>
          <a:prstGeom prst="rect">
            <a:avLst/>
          </a:prstGeom>
          <a:noFill/>
          <a:ln>
            <a:noFill/>
          </a:ln>
        </p:spPr>
      </p:pic>
      <p:grpSp>
        <p:nvGrpSpPr>
          <p:cNvPr id="345" name="Google Shape;345;p25"/>
          <p:cNvGrpSpPr/>
          <p:nvPr/>
        </p:nvGrpSpPr>
        <p:grpSpPr>
          <a:xfrm>
            <a:off x="5386092" y="2182453"/>
            <a:ext cx="3398376" cy="3338238"/>
            <a:chOff x="4106487" y="1766936"/>
            <a:chExt cx="8359120" cy="4555061"/>
          </a:xfrm>
        </p:grpSpPr>
        <p:grpSp>
          <p:nvGrpSpPr>
            <p:cNvPr id="346" name="Google Shape;346;p25"/>
            <p:cNvGrpSpPr/>
            <p:nvPr/>
          </p:nvGrpSpPr>
          <p:grpSpPr>
            <a:xfrm>
              <a:off x="5956413" y="1766936"/>
              <a:ext cx="6509194" cy="4555061"/>
              <a:chOff x="4952246" y="1719386"/>
              <a:chExt cx="6509194" cy="4555061"/>
            </a:xfrm>
          </p:grpSpPr>
          <p:grpSp>
            <p:nvGrpSpPr>
              <p:cNvPr id="347" name="Google Shape;347;p25"/>
              <p:cNvGrpSpPr/>
              <p:nvPr/>
            </p:nvGrpSpPr>
            <p:grpSpPr>
              <a:xfrm>
                <a:off x="4952246" y="1719386"/>
                <a:ext cx="6401554" cy="4555061"/>
                <a:chOff x="4952246" y="1719386"/>
                <a:chExt cx="6401554" cy="4555061"/>
              </a:xfrm>
            </p:grpSpPr>
            <p:grpSp>
              <p:nvGrpSpPr>
                <p:cNvPr id="348" name="Google Shape;348;p25"/>
                <p:cNvGrpSpPr/>
                <p:nvPr/>
              </p:nvGrpSpPr>
              <p:grpSpPr>
                <a:xfrm>
                  <a:off x="5091833" y="1719386"/>
                  <a:ext cx="6261967" cy="4555061"/>
                  <a:chOff x="6096000" y="931339"/>
                  <a:chExt cx="5735494" cy="3998468"/>
                </a:xfrm>
              </p:grpSpPr>
              <p:grpSp>
                <p:nvGrpSpPr>
                  <p:cNvPr id="349" name="Google Shape;349;p25"/>
                  <p:cNvGrpSpPr/>
                  <p:nvPr/>
                </p:nvGrpSpPr>
                <p:grpSpPr>
                  <a:xfrm>
                    <a:off x="6203712" y="931339"/>
                    <a:ext cx="5627782" cy="3998468"/>
                    <a:chOff x="6096000" y="897782"/>
                    <a:chExt cx="5627782" cy="3998468"/>
                  </a:xfrm>
                </p:grpSpPr>
                <p:pic>
                  <p:nvPicPr>
                    <p:cNvPr id="350" name="Google Shape;350;p25"/>
                    <p:cNvPicPr preferRelativeResize="0"/>
                    <p:nvPr/>
                  </p:nvPicPr>
                  <p:blipFill rotWithShape="1">
                    <a:blip r:embed="rId6">
                      <a:alphaModFix/>
                    </a:blip>
                    <a:srcRect l="2863" t="26910" r="55057" b="35961"/>
                    <a:stretch/>
                  </p:blipFill>
                  <p:spPr>
                    <a:xfrm>
                      <a:off x="6096000" y="897782"/>
                      <a:ext cx="5627782" cy="2793070"/>
                    </a:xfrm>
                    <a:prstGeom prst="rect">
                      <a:avLst/>
                    </a:prstGeom>
                    <a:noFill/>
                    <a:ln>
                      <a:noFill/>
                    </a:ln>
                  </p:spPr>
                </p:pic>
                <p:pic>
                  <p:nvPicPr>
                    <p:cNvPr id="351" name="Google Shape;351;p25"/>
                    <p:cNvPicPr preferRelativeResize="0"/>
                    <p:nvPr/>
                  </p:nvPicPr>
                  <p:blipFill rotWithShape="1">
                    <a:blip r:embed="rId7">
                      <a:alphaModFix/>
                    </a:blip>
                    <a:srcRect l="21437" t="38545" r="61954" b="43515"/>
                    <a:stretch/>
                  </p:blipFill>
                  <p:spPr>
                    <a:xfrm>
                      <a:off x="8864752" y="3665966"/>
                      <a:ext cx="2024917" cy="1230284"/>
                    </a:xfrm>
                    <a:prstGeom prst="rect">
                      <a:avLst/>
                    </a:prstGeom>
                    <a:noFill/>
                    <a:ln>
                      <a:noFill/>
                    </a:ln>
                  </p:spPr>
                </p:pic>
              </p:grpSp>
              <p:pic>
                <p:nvPicPr>
                  <p:cNvPr id="352" name="Google Shape;352;p25"/>
                  <p:cNvPicPr preferRelativeResize="0"/>
                  <p:nvPr/>
                </p:nvPicPr>
                <p:blipFill rotWithShape="1">
                  <a:blip r:embed="rId8">
                    <a:alphaModFix/>
                  </a:blip>
                  <a:srcRect b="32905"/>
                  <a:stretch/>
                </p:blipFill>
                <p:spPr>
                  <a:xfrm>
                    <a:off x="6096000" y="931340"/>
                    <a:ext cx="1745131" cy="664704"/>
                  </a:xfrm>
                  <a:prstGeom prst="rect">
                    <a:avLst/>
                  </a:prstGeom>
                  <a:noFill/>
                  <a:ln>
                    <a:noFill/>
                  </a:ln>
                </p:spPr>
              </p:pic>
            </p:grpSp>
            <p:sp>
              <p:nvSpPr>
                <p:cNvPr id="353" name="Google Shape;353;p25"/>
                <p:cNvSpPr txBox="1"/>
                <p:nvPr/>
              </p:nvSpPr>
              <p:spPr>
                <a:xfrm>
                  <a:off x="4952246" y="5326814"/>
                  <a:ext cx="3536166" cy="377927"/>
                </a:xfrm>
                <a:prstGeom prst="rect">
                  <a:avLst/>
                </a:prstGeom>
                <a:noFill/>
                <a:ln>
                  <a:noFill/>
                </a:ln>
              </p:spPr>
              <p:txBody>
                <a:bodyPr spcFirstLastPara="1" wrap="square" lIns="68569" tIns="34275" rIns="68569" bIns="34275" anchor="t" anchorCtr="0">
                  <a:spAutoFit/>
                </a:bodyPr>
                <a:lstStyle/>
                <a:p>
                  <a:r>
                    <a:rPr lang="en-US" sz="1350" dirty="0">
                      <a:solidFill>
                        <a:srgbClr val="C55A11"/>
                      </a:solidFill>
                      <a:latin typeface="Arial"/>
                      <a:ea typeface="Arial"/>
                      <a:cs typeface="Arial"/>
                      <a:sym typeface="Arial"/>
                    </a:rPr>
                    <a:t>ASSOCIATION</a:t>
                  </a:r>
                  <a:endParaRPr sz="1350" dirty="0">
                    <a:solidFill>
                      <a:srgbClr val="C55A11"/>
                    </a:solidFill>
                    <a:latin typeface="Arial"/>
                    <a:ea typeface="Arial"/>
                    <a:cs typeface="Arial"/>
                    <a:sym typeface="Arial"/>
                  </a:endParaRPr>
                </a:p>
              </p:txBody>
            </p:sp>
            <p:sp>
              <p:nvSpPr>
                <p:cNvPr id="354" name="Google Shape;354;p25"/>
                <p:cNvSpPr/>
                <p:nvPr/>
              </p:nvSpPr>
              <p:spPr>
                <a:xfrm>
                  <a:off x="7764087" y="5722860"/>
                  <a:ext cx="724326" cy="237358"/>
                </a:xfrm>
                <a:prstGeom prst="curvedUpArrow">
                  <a:avLst>
                    <a:gd name="adj1" fmla="val 25000"/>
                    <a:gd name="adj2" fmla="val 50000"/>
                    <a:gd name="adj3" fmla="val 25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dk1"/>
                    </a:solidFill>
                    <a:latin typeface="Calibri"/>
                    <a:ea typeface="Calibri"/>
                    <a:cs typeface="Calibri"/>
                    <a:sym typeface="Calibri"/>
                  </a:endParaRPr>
                </a:p>
              </p:txBody>
            </p:sp>
          </p:grpSp>
          <p:sp>
            <p:nvSpPr>
              <p:cNvPr id="355" name="Google Shape;355;p25"/>
              <p:cNvSpPr/>
              <p:nvPr/>
            </p:nvSpPr>
            <p:spPr>
              <a:xfrm>
                <a:off x="11155681" y="4572000"/>
                <a:ext cx="305759" cy="847898"/>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grpSp>
        <p:pic>
          <p:nvPicPr>
            <p:cNvPr id="356" name="Google Shape;356;p25"/>
            <p:cNvPicPr preferRelativeResize="0"/>
            <p:nvPr/>
          </p:nvPicPr>
          <p:blipFill rotWithShape="1">
            <a:blip r:embed="rId9">
              <a:alphaModFix/>
            </a:blip>
            <a:srcRect/>
            <a:stretch/>
          </p:blipFill>
          <p:spPr>
            <a:xfrm>
              <a:off x="4106487" y="3788158"/>
              <a:ext cx="2694532" cy="1280238"/>
            </a:xfrm>
            <a:prstGeom prst="rect">
              <a:avLst/>
            </a:prstGeom>
            <a:noFill/>
            <a:ln>
              <a:noFill/>
            </a:ln>
          </p:spPr>
        </p:pic>
      </p:grpSp>
      <p:pic>
        <p:nvPicPr>
          <p:cNvPr id="357" name="Google Shape;357;p25"/>
          <p:cNvPicPr preferRelativeResize="0"/>
          <p:nvPr/>
        </p:nvPicPr>
        <p:blipFill rotWithShape="1">
          <a:blip r:embed="rId10">
            <a:alphaModFix/>
          </a:blip>
          <a:srcRect l="8864" t="47130" r="57272" b="38067"/>
          <a:stretch/>
        </p:blipFill>
        <p:spPr>
          <a:xfrm>
            <a:off x="2459247" y="2694957"/>
            <a:ext cx="2985409" cy="734043"/>
          </a:xfrm>
          <a:prstGeom prst="rect">
            <a:avLst/>
          </a:prstGeom>
          <a:noFill/>
          <a:ln>
            <a:noFill/>
          </a:ln>
        </p:spPr>
      </p:pic>
      <p:sp>
        <p:nvSpPr>
          <p:cNvPr id="21" name="CustomShape 2"/>
          <p:cNvSpPr/>
          <p:nvPr/>
        </p:nvSpPr>
        <p:spPr>
          <a:xfrm>
            <a:off x="1514841" y="1062304"/>
            <a:ext cx="6857730" cy="136890"/>
          </a:xfrm>
          <a:prstGeom prst="rect">
            <a:avLst/>
          </a:prstGeom>
          <a:gradFill rotWithShape="0">
            <a:gsLst>
              <a:gs pos="0">
                <a:srgbClr val="D0D0D0"/>
              </a:gs>
              <a:gs pos="100000">
                <a:srgbClr val="EDEDED"/>
              </a:gs>
            </a:gsLst>
            <a:lin ang="16200000"/>
          </a:gradFill>
          <a:ln>
            <a:noFill/>
          </a:ln>
          <a:effectLst>
            <a:outerShdw blurRad="40000" dist="20160" dir="5400000" rotWithShape="0">
              <a:srgbClr val="000000">
                <a:alpha val="38000"/>
              </a:srgbClr>
            </a:outerShdw>
          </a:effectLst>
        </p:spPr>
        <p:style>
          <a:lnRef idx="1">
            <a:schemeClr val="dk1"/>
          </a:lnRef>
          <a:fillRef idx="2">
            <a:schemeClr val="dk1"/>
          </a:fillRef>
          <a:effectRef idx="1">
            <a:schemeClr val="dk1"/>
          </a:effectRef>
          <a:fontRef idx="minor"/>
        </p:style>
      </p:sp>
      <p:sp>
        <p:nvSpPr>
          <p:cNvPr id="22" name="CustomShape 1"/>
          <p:cNvSpPr/>
          <p:nvPr/>
        </p:nvSpPr>
        <p:spPr>
          <a:xfrm>
            <a:off x="1514841" y="970774"/>
            <a:ext cx="6857730" cy="34020"/>
          </a:xfrm>
          <a:prstGeom prst="rect">
            <a:avLst/>
          </a:prstGeom>
          <a:solidFill>
            <a:srgbClr val="EED126"/>
          </a:solidFill>
          <a:ln>
            <a:solidFill>
              <a:srgbClr val="EED126"/>
            </a:solidFill>
            <a:round/>
          </a:ln>
        </p:spPr>
        <p:style>
          <a:lnRef idx="2">
            <a:schemeClr val="accent1">
              <a:shade val="50000"/>
            </a:schemeClr>
          </a:lnRef>
          <a:fillRef idx="1">
            <a:schemeClr val="accent1"/>
          </a:fillRef>
          <a:effectRef idx="0">
            <a:schemeClr val="accent1"/>
          </a:effectRef>
          <a:fontRef idx="minor"/>
        </p:style>
      </p:sp>
      <p:pic>
        <p:nvPicPr>
          <p:cNvPr id="23" name="Picture 5"/>
          <p:cNvPicPr/>
          <p:nvPr/>
        </p:nvPicPr>
        <p:blipFill>
          <a:blip r:embed="rId11"/>
          <a:stretch/>
        </p:blipFill>
        <p:spPr>
          <a:xfrm>
            <a:off x="5511285" y="878032"/>
            <a:ext cx="914220" cy="399870"/>
          </a:xfrm>
          <a:prstGeom prst="rect">
            <a:avLst/>
          </a:prstGeom>
          <a:ln>
            <a:noFill/>
          </a:ln>
        </p:spPr>
      </p:pic>
      <p:sp>
        <p:nvSpPr>
          <p:cNvPr id="3" name="Date Placeholder 2"/>
          <p:cNvSpPr>
            <a:spLocks noGrp="1"/>
          </p:cNvSpPr>
          <p:nvPr>
            <p:ph type="dt" idx="10"/>
          </p:nvPr>
        </p:nvSpPr>
        <p:spPr/>
        <p:txBody>
          <a:bodyPr/>
          <a:lstStyle/>
          <a:p>
            <a:fld id="{272A4EB3-35CC-4F4D-BFB9-BB8E34E74150}" type="datetime1">
              <a:rPr lang="en-US" smtClean="0"/>
              <a:t>9/5/2022</a:t>
            </a:fld>
            <a:endParaRPr lang="en-US"/>
          </a:p>
        </p:txBody>
      </p:sp>
      <p:sp>
        <p:nvSpPr>
          <p:cNvPr id="6" name="Slide Number Placeholder 5"/>
          <p:cNvSpPr>
            <a:spLocks noGrp="1"/>
          </p:cNvSpPr>
          <p:nvPr>
            <p:ph type="sldNum" idx="12"/>
          </p:nvPr>
        </p:nvSpPr>
        <p:spPr/>
        <p:txBody>
          <a:bodyPr/>
          <a:lstStyle/>
          <a:p>
            <a:fld id="{00000000-1234-1234-1234-123412341234}" type="slidenum">
              <a:rPr lang="en-US" smtClean="0"/>
              <a:pPr/>
              <a:t>124</a:t>
            </a:fld>
            <a:endParaRPr 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3" name="Google Shape;363;p26"/>
          <p:cNvSpPr txBox="1"/>
          <p:nvPr/>
        </p:nvSpPr>
        <p:spPr>
          <a:xfrm>
            <a:off x="1600200" y="1771650"/>
            <a:ext cx="5886450" cy="1177215"/>
          </a:xfrm>
          <a:prstGeom prst="rect">
            <a:avLst/>
          </a:prstGeom>
          <a:noFill/>
          <a:ln>
            <a:noFill/>
          </a:ln>
        </p:spPr>
        <p:txBody>
          <a:bodyPr spcFirstLastPara="1" wrap="square" lIns="68569" tIns="34275" rIns="68569" bIns="34275" anchor="t" anchorCtr="0">
            <a:spAutoFit/>
          </a:bodyPr>
          <a:lstStyle/>
          <a:p>
            <a:pPr>
              <a:buClr>
                <a:schemeClr val="dk1"/>
              </a:buClr>
              <a:buSzPts val="2400"/>
            </a:pPr>
            <a:r>
              <a:rPr lang="en-US">
                <a:solidFill>
                  <a:schemeClr val="dk1"/>
                </a:solidFill>
                <a:latin typeface="Times New Roman"/>
                <a:ea typeface="Times New Roman"/>
                <a:cs typeface="Times New Roman"/>
                <a:sym typeface="Times New Roman"/>
              </a:rPr>
              <a:t>An </a:t>
            </a:r>
            <a:r>
              <a:rPr lang="en-US" i="1">
                <a:solidFill>
                  <a:schemeClr val="dk1"/>
                </a:solidFill>
                <a:latin typeface="Times New Roman"/>
                <a:ea typeface="Times New Roman"/>
                <a:cs typeface="Times New Roman"/>
                <a:sym typeface="Times New Roman"/>
              </a:rPr>
              <a:t>aggregation</a:t>
            </a:r>
            <a:r>
              <a:rPr lang="en-US">
                <a:solidFill>
                  <a:schemeClr val="dk1"/>
                </a:solidFill>
                <a:latin typeface="Times New Roman"/>
                <a:ea typeface="Times New Roman"/>
                <a:cs typeface="Times New Roman"/>
                <a:sym typeface="Times New Roman"/>
              </a:rPr>
              <a:t> specifies a whole-part relationship between an aggregate (a whole) and a constituent part, where the part can exist independently from the aggregate. Aggregations are denoted by a hollow-diamond adornment on the association.</a:t>
            </a:r>
            <a:endParaRPr sz="1350"/>
          </a:p>
        </p:txBody>
      </p:sp>
      <p:grpSp>
        <p:nvGrpSpPr>
          <p:cNvPr id="364" name="Google Shape;364;p26"/>
          <p:cNvGrpSpPr/>
          <p:nvPr/>
        </p:nvGrpSpPr>
        <p:grpSpPr>
          <a:xfrm>
            <a:off x="1716578" y="3349058"/>
            <a:ext cx="5314950" cy="1234394"/>
            <a:chOff x="576" y="2496"/>
            <a:chExt cx="4464" cy="912"/>
          </a:xfrm>
        </p:grpSpPr>
        <p:sp>
          <p:nvSpPr>
            <p:cNvPr id="365" name="Google Shape;365;p26"/>
            <p:cNvSpPr/>
            <p:nvPr/>
          </p:nvSpPr>
          <p:spPr>
            <a:xfrm>
              <a:off x="576" y="2496"/>
              <a:ext cx="1344" cy="912"/>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Clr>
                  <a:schemeClr val="dk1"/>
                </a:buClr>
                <a:buSzPts val="2400"/>
              </a:pPr>
              <a:r>
                <a:rPr lang="en-US">
                  <a:solidFill>
                    <a:schemeClr val="dk1"/>
                  </a:solidFill>
                  <a:latin typeface="Times New Roman"/>
                  <a:ea typeface="Times New Roman"/>
                  <a:cs typeface="Times New Roman"/>
                  <a:sym typeface="Times New Roman"/>
                </a:rPr>
                <a:t>Car</a:t>
              </a:r>
              <a:endParaRPr sz="1350"/>
            </a:p>
          </p:txBody>
        </p:sp>
        <p:grpSp>
          <p:nvGrpSpPr>
            <p:cNvPr id="366" name="Google Shape;366;p26"/>
            <p:cNvGrpSpPr/>
            <p:nvPr/>
          </p:nvGrpSpPr>
          <p:grpSpPr>
            <a:xfrm>
              <a:off x="1920" y="2544"/>
              <a:ext cx="3120" cy="336"/>
              <a:chOff x="1920" y="2544"/>
              <a:chExt cx="3120" cy="336"/>
            </a:xfrm>
          </p:grpSpPr>
          <p:sp>
            <p:nvSpPr>
              <p:cNvPr id="367" name="Google Shape;367;p26"/>
              <p:cNvSpPr/>
              <p:nvPr/>
            </p:nvSpPr>
            <p:spPr>
              <a:xfrm>
                <a:off x="3504" y="2544"/>
                <a:ext cx="1536" cy="336"/>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Clr>
                    <a:schemeClr val="dk1"/>
                  </a:buClr>
                  <a:buSzPts val="2400"/>
                </a:pPr>
                <a:r>
                  <a:rPr lang="en-US">
                    <a:solidFill>
                      <a:schemeClr val="dk1"/>
                    </a:solidFill>
                    <a:latin typeface="Times New Roman"/>
                    <a:ea typeface="Times New Roman"/>
                    <a:cs typeface="Times New Roman"/>
                    <a:sym typeface="Times New Roman"/>
                  </a:rPr>
                  <a:t>Engine</a:t>
                </a:r>
                <a:endParaRPr sz="1350"/>
              </a:p>
            </p:txBody>
          </p:sp>
          <p:grpSp>
            <p:nvGrpSpPr>
              <p:cNvPr id="368" name="Google Shape;368;p26"/>
              <p:cNvGrpSpPr/>
              <p:nvPr/>
            </p:nvGrpSpPr>
            <p:grpSpPr>
              <a:xfrm>
                <a:off x="1920" y="2736"/>
                <a:ext cx="1584" cy="96"/>
                <a:chOff x="2016" y="2640"/>
                <a:chExt cx="1584" cy="96"/>
              </a:xfrm>
            </p:grpSpPr>
            <p:cxnSp>
              <p:nvCxnSpPr>
                <p:cNvPr id="369" name="Google Shape;369;p26"/>
                <p:cNvCxnSpPr/>
                <p:nvPr/>
              </p:nvCxnSpPr>
              <p:spPr>
                <a:xfrm>
                  <a:off x="2208" y="2688"/>
                  <a:ext cx="1392" cy="0"/>
                </a:xfrm>
                <a:prstGeom prst="straightConnector1">
                  <a:avLst/>
                </a:prstGeom>
                <a:solidFill>
                  <a:srgbClr val="FFFF00"/>
                </a:solidFill>
                <a:ln w="28575" cap="flat" cmpd="sng">
                  <a:solidFill>
                    <a:schemeClr val="dk1"/>
                  </a:solidFill>
                  <a:prstDash val="solid"/>
                  <a:round/>
                  <a:headEnd type="none" w="sm" len="sm"/>
                  <a:tailEnd type="none" w="med" len="med"/>
                </a:ln>
              </p:spPr>
            </p:cxnSp>
            <p:sp>
              <p:nvSpPr>
                <p:cNvPr id="370" name="Google Shape;370;p26"/>
                <p:cNvSpPr/>
                <p:nvPr/>
              </p:nvSpPr>
              <p:spPr>
                <a:xfrm>
                  <a:off x="2016" y="2640"/>
                  <a:ext cx="192" cy="96"/>
                </a:xfrm>
                <a:custGeom>
                  <a:avLst/>
                  <a:gdLst/>
                  <a:ahLst/>
                  <a:cxnLst/>
                  <a:rect l="l" t="t" r="r" b="b"/>
                  <a:pathLst>
                    <a:path w="192" h="96" extrusionOk="0">
                      <a:moveTo>
                        <a:pt x="0" y="48"/>
                      </a:moveTo>
                      <a:lnTo>
                        <a:pt x="96" y="0"/>
                      </a:lnTo>
                      <a:lnTo>
                        <a:pt x="192" y="48"/>
                      </a:lnTo>
                      <a:lnTo>
                        <a:pt x="96" y="96"/>
                      </a:lnTo>
                      <a:lnTo>
                        <a:pt x="0" y="48"/>
                      </a:lnTo>
                      <a:close/>
                    </a:path>
                  </a:pathLst>
                </a:custGeom>
                <a:solidFill>
                  <a:schemeClr val="lt1"/>
                </a:solidFill>
                <a:ln w="127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endParaRPr sz="1350">
                    <a:solidFill>
                      <a:schemeClr val="dk1"/>
                    </a:solidFill>
                    <a:latin typeface="Calibri"/>
                    <a:ea typeface="Calibri"/>
                    <a:cs typeface="Calibri"/>
                    <a:sym typeface="Calibri"/>
                  </a:endParaRPr>
                </a:p>
              </p:txBody>
            </p:sp>
          </p:grpSp>
        </p:grpSp>
        <p:grpSp>
          <p:nvGrpSpPr>
            <p:cNvPr id="371" name="Google Shape;371;p26"/>
            <p:cNvGrpSpPr/>
            <p:nvPr/>
          </p:nvGrpSpPr>
          <p:grpSpPr>
            <a:xfrm>
              <a:off x="1920" y="2976"/>
              <a:ext cx="3120" cy="336"/>
              <a:chOff x="1920" y="2976"/>
              <a:chExt cx="3120" cy="336"/>
            </a:xfrm>
          </p:grpSpPr>
          <p:cxnSp>
            <p:nvCxnSpPr>
              <p:cNvPr id="372" name="Google Shape;372;p26"/>
              <p:cNvCxnSpPr/>
              <p:nvPr/>
            </p:nvCxnSpPr>
            <p:spPr>
              <a:xfrm>
                <a:off x="2112" y="3120"/>
                <a:ext cx="1392" cy="0"/>
              </a:xfrm>
              <a:prstGeom prst="straightConnector1">
                <a:avLst/>
              </a:prstGeom>
              <a:solidFill>
                <a:srgbClr val="FFFF00"/>
              </a:solidFill>
              <a:ln w="28575" cap="flat" cmpd="sng">
                <a:solidFill>
                  <a:schemeClr val="dk1"/>
                </a:solidFill>
                <a:prstDash val="solid"/>
                <a:round/>
                <a:headEnd type="none" w="sm" len="sm"/>
                <a:tailEnd type="none" w="med" len="med"/>
              </a:ln>
            </p:spPr>
          </p:cxnSp>
          <p:sp>
            <p:nvSpPr>
              <p:cNvPr id="373" name="Google Shape;373;p26"/>
              <p:cNvSpPr/>
              <p:nvPr/>
            </p:nvSpPr>
            <p:spPr>
              <a:xfrm>
                <a:off x="1920" y="3072"/>
                <a:ext cx="192" cy="96"/>
              </a:xfrm>
              <a:custGeom>
                <a:avLst/>
                <a:gdLst/>
                <a:ahLst/>
                <a:cxnLst/>
                <a:rect l="l" t="t" r="r" b="b"/>
                <a:pathLst>
                  <a:path w="192" h="96" extrusionOk="0">
                    <a:moveTo>
                      <a:pt x="0" y="48"/>
                    </a:moveTo>
                    <a:lnTo>
                      <a:pt x="96" y="0"/>
                    </a:lnTo>
                    <a:lnTo>
                      <a:pt x="192" y="48"/>
                    </a:lnTo>
                    <a:lnTo>
                      <a:pt x="96" y="96"/>
                    </a:lnTo>
                    <a:lnTo>
                      <a:pt x="0" y="48"/>
                    </a:lnTo>
                    <a:close/>
                  </a:path>
                </a:pathLst>
              </a:custGeom>
              <a:solidFill>
                <a:schemeClr val="lt1"/>
              </a:solidFill>
              <a:ln w="127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endParaRPr sz="1350">
                  <a:solidFill>
                    <a:schemeClr val="dk1"/>
                  </a:solidFill>
                  <a:latin typeface="Calibri"/>
                  <a:ea typeface="Calibri"/>
                  <a:cs typeface="Calibri"/>
                  <a:sym typeface="Calibri"/>
                </a:endParaRPr>
              </a:p>
            </p:txBody>
          </p:sp>
          <p:sp>
            <p:nvSpPr>
              <p:cNvPr id="374" name="Google Shape;374;p26"/>
              <p:cNvSpPr/>
              <p:nvPr/>
            </p:nvSpPr>
            <p:spPr>
              <a:xfrm>
                <a:off x="3504" y="2976"/>
                <a:ext cx="1536" cy="336"/>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Clr>
                    <a:schemeClr val="dk1"/>
                  </a:buClr>
                  <a:buSzPts val="2400"/>
                </a:pPr>
                <a:r>
                  <a:rPr lang="en-US">
                    <a:solidFill>
                      <a:schemeClr val="dk1"/>
                    </a:solidFill>
                    <a:latin typeface="Times New Roman"/>
                    <a:ea typeface="Times New Roman"/>
                    <a:cs typeface="Times New Roman"/>
                    <a:sym typeface="Times New Roman"/>
                  </a:rPr>
                  <a:t>Transmission</a:t>
                </a:r>
                <a:endParaRPr sz="1350"/>
              </a:p>
            </p:txBody>
          </p:sp>
        </p:grpSp>
      </p:grpSp>
      <p:sp>
        <p:nvSpPr>
          <p:cNvPr id="15" name="CustomShape 2"/>
          <p:cNvSpPr/>
          <p:nvPr/>
        </p:nvSpPr>
        <p:spPr>
          <a:xfrm>
            <a:off x="1514841" y="1062304"/>
            <a:ext cx="6857730" cy="136890"/>
          </a:xfrm>
          <a:prstGeom prst="rect">
            <a:avLst/>
          </a:prstGeom>
          <a:gradFill rotWithShape="0">
            <a:gsLst>
              <a:gs pos="0">
                <a:srgbClr val="D0D0D0"/>
              </a:gs>
              <a:gs pos="100000">
                <a:srgbClr val="EDEDED"/>
              </a:gs>
            </a:gsLst>
            <a:lin ang="16200000"/>
          </a:gradFill>
          <a:ln>
            <a:noFill/>
          </a:ln>
          <a:effectLst>
            <a:outerShdw blurRad="40000" dist="20160" dir="5400000" rotWithShape="0">
              <a:srgbClr val="000000">
                <a:alpha val="38000"/>
              </a:srgbClr>
            </a:outerShdw>
          </a:effectLst>
        </p:spPr>
        <p:style>
          <a:lnRef idx="1">
            <a:schemeClr val="dk1"/>
          </a:lnRef>
          <a:fillRef idx="2">
            <a:schemeClr val="dk1"/>
          </a:fillRef>
          <a:effectRef idx="1">
            <a:schemeClr val="dk1"/>
          </a:effectRef>
          <a:fontRef idx="minor"/>
        </p:style>
      </p:sp>
      <p:sp>
        <p:nvSpPr>
          <p:cNvPr id="16" name="CustomShape 1"/>
          <p:cNvSpPr/>
          <p:nvPr/>
        </p:nvSpPr>
        <p:spPr>
          <a:xfrm>
            <a:off x="1514841" y="970774"/>
            <a:ext cx="6857730" cy="34020"/>
          </a:xfrm>
          <a:prstGeom prst="rect">
            <a:avLst/>
          </a:prstGeom>
          <a:solidFill>
            <a:srgbClr val="EED126"/>
          </a:solidFill>
          <a:ln>
            <a:solidFill>
              <a:srgbClr val="EED126"/>
            </a:solidFill>
            <a:round/>
          </a:ln>
        </p:spPr>
        <p:style>
          <a:lnRef idx="2">
            <a:schemeClr val="accent1">
              <a:shade val="50000"/>
            </a:schemeClr>
          </a:lnRef>
          <a:fillRef idx="1">
            <a:schemeClr val="accent1"/>
          </a:fillRef>
          <a:effectRef idx="0">
            <a:schemeClr val="accent1"/>
          </a:effectRef>
          <a:fontRef idx="minor"/>
        </p:style>
      </p:sp>
      <p:pic>
        <p:nvPicPr>
          <p:cNvPr id="17" name="Picture 5"/>
          <p:cNvPicPr/>
          <p:nvPr/>
        </p:nvPicPr>
        <p:blipFill>
          <a:blip r:embed="rId3"/>
          <a:stretch/>
        </p:blipFill>
        <p:spPr>
          <a:xfrm>
            <a:off x="5511285" y="878032"/>
            <a:ext cx="914220" cy="399870"/>
          </a:xfrm>
          <a:prstGeom prst="rect">
            <a:avLst/>
          </a:prstGeom>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0" name="Google Shape;380;p27"/>
          <p:cNvSpPr txBox="1">
            <a:spLocks noGrp="1"/>
          </p:cNvSpPr>
          <p:nvPr>
            <p:ph type="body" idx="1"/>
          </p:nvPr>
        </p:nvSpPr>
        <p:spPr>
          <a:xfrm>
            <a:off x="628650" y="1530587"/>
            <a:ext cx="8361565" cy="4252026"/>
          </a:xfrm>
          <a:prstGeom prst="rect">
            <a:avLst/>
          </a:prstGeom>
          <a:noFill/>
          <a:ln>
            <a:noFill/>
          </a:ln>
        </p:spPr>
        <p:txBody>
          <a:bodyPr spcFirstLastPara="1" vert="horz" wrap="square" lIns="68569" tIns="34275" rIns="68569" bIns="34275" rtlCol="0" anchor="t" anchorCtr="0">
            <a:normAutofit/>
          </a:bodyPr>
          <a:lstStyle/>
          <a:p>
            <a:pPr marL="0" indent="0">
              <a:lnSpc>
                <a:spcPct val="90000"/>
              </a:lnSpc>
              <a:spcBef>
                <a:spcPts val="0"/>
              </a:spcBef>
              <a:buClr>
                <a:schemeClr val="dk1"/>
              </a:buClr>
              <a:buSzPts val="2200"/>
              <a:buNone/>
            </a:pPr>
            <a:r>
              <a:rPr lang="en-US" sz="1650" b="1" u="sng"/>
              <a:t>Composition </a:t>
            </a:r>
            <a:endParaRPr/>
          </a:p>
          <a:p>
            <a:pPr marL="171450" indent="-171450">
              <a:lnSpc>
                <a:spcPct val="90000"/>
              </a:lnSpc>
              <a:spcBef>
                <a:spcPts val="750"/>
              </a:spcBef>
              <a:buClr>
                <a:schemeClr val="dk1"/>
              </a:buClr>
              <a:buSzPts val="2200"/>
            </a:pPr>
            <a:r>
              <a:rPr lang="en-US" sz="1650"/>
              <a:t>It is a special type of association that specifies a whole and its parts, where the part cannot exist outside the whole</a:t>
            </a:r>
            <a:endParaRPr/>
          </a:p>
          <a:p>
            <a:pPr marL="171450" indent="-171450">
              <a:lnSpc>
                <a:spcPct val="90000"/>
              </a:lnSpc>
              <a:spcBef>
                <a:spcPts val="750"/>
              </a:spcBef>
              <a:buClr>
                <a:schemeClr val="dk1"/>
              </a:buClr>
              <a:buSzPts val="2200"/>
            </a:pPr>
            <a:r>
              <a:rPr lang="en-US" sz="1650"/>
              <a:t>Example: Let us say we have several different visitors centers in our zoo.  And each of those visitor centers has a lobby and a bathroom</a:t>
            </a:r>
            <a:endParaRPr/>
          </a:p>
          <a:p>
            <a:pPr marL="171450" indent="-171450">
              <a:lnSpc>
                <a:spcPct val="90000"/>
              </a:lnSpc>
              <a:spcBef>
                <a:spcPts val="750"/>
              </a:spcBef>
              <a:buClr>
                <a:schemeClr val="dk1"/>
              </a:buClr>
              <a:buSzPts val="2200"/>
            </a:pPr>
            <a:r>
              <a:rPr lang="en-US" sz="1650"/>
              <a:t>Now if one of our visitors centers was torn down, the lobby and the bathroom of that visitor center are torn down as well.</a:t>
            </a:r>
            <a:endParaRPr/>
          </a:p>
          <a:p>
            <a:pPr marL="171450" indent="-171450">
              <a:lnSpc>
                <a:spcPct val="90000"/>
              </a:lnSpc>
              <a:spcBef>
                <a:spcPts val="750"/>
              </a:spcBef>
              <a:buClr>
                <a:schemeClr val="dk1"/>
              </a:buClr>
              <a:buSzPts val="2200"/>
            </a:pPr>
            <a:r>
              <a:rPr lang="en-US" sz="1650" b="1"/>
              <a:t>Composition : </a:t>
            </a:r>
            <a:r>
              <a:rPr lang="en-US" sz="1650"/>
              <a:t>A child object cannot exist without its parent object</a:t>
            </a:r>
            <a:endParaRPr/>
          </a:p>
          <a:p>
            <a:pPr marL="171450" indent="-66675">
              <a:lnSpc>
                <a:spcPct val="90000"/>
              </a:lnSpc>
              <a:spcBef>
                <a:spcPts val="750"/>
              </a:spcBef>
              <a:buClr>
                <a:schemeClr val="dk1"/>
              </a:buClr>
              <a:buSzPts val="2200"/>
              <a:buNone/>
            </a:pPr>
            <a:endParaRPr sz="1650"/>
          </a:p>
          <a:p>
            <a:pPr marL="171450" indent="-66675">
              <a:lnSpc>
                <a:spcPct val="90000"/>
              </a:lnSpc>
              <a:spcBef>
                <a:spcPts val="750"/>
              </a:spcBef>
              <a:buClr>
                <a:schemeClr val="dk1"/>
              </a:buClr>
              <a:buSzPts val="2200"/>
              <a:buNone/>
            </a:pPr>
            <a:endParaRPr sz="1650"/>
          </a:p>
        </p:txBody>
      </p:sp>
      <p:pic>
        <p:nvPicPr>
          <p:cNvPr id="381" name="Google Shape;381;p27"/>
          <p:cNvPicPr preferRelativeResize="0"/>
          <p:nvPr/>
        </p:nvPicPr>
        <p:blipFill rotWithShape="1">
          <a:blip r:embed="rId3">
            <a:alphaModFix/>
          </a:blip>
          <a:srcRect/>
          <a:stretch/>
        </p:blipFill>
        <p:spPr>
          <a:xfrm>
            <a:off x="1954719" y="1499991"/>
            <a:ext cx="876670" cy="298249"/>
          </a:xfrm>
          <a:prstGeom prst="rect">
            <a:avLst/>
          </a:prstGeom>
          <a:noFill/>
          <a:ln>
            <a:noFill/>
          </a:ln>
        </p:spPr>
      </p:pic>
      <p:pic>
        <p:nvPicPr>
          <p:cNvPr id="382" name="Google Shape;382;p27"/>
          <p:cNvPicPr preferRelativeResize="0"/>
          <p:nvPr/>
        </p:nvPicPr>
        <p:blipFill rotWithShape="1">
          <a:blip r:embed="rId4">
            <a:alphaModFix/>
          </a:blip>
          <a:srcRect l="6875" t="23415" r="61272" b="38908"/>
          <a:stretch/>
        </p:blipFill>
        <p:spPr>
          <a:xfrm>
            <a:off x="498433" y="3844728"/>
            <a:ext cx="2912572" cy="1937885"/>
          </a:xfrm>
          <a:prstGeom prst="rect">
            <a:avLst/>
          </a:prstGeom>
          <a:noFill/>
          <a:ln>
            <a:noFill/>
          </a:ln>
        </p:spPr>
      </p:pic>
      <p:grpSp>
        <p:nvGrpSpPr>
          <p:cNvPr id="383" name="Google Shape;383;p27"/>
          <p:cNvGrpSpPr/>
          <p:nvPr/>
        </p:nvGrpSpPr>
        <p:grpSpPr>
          <a:xfrm>
            <a:off x="5229745" y="3757373"/>
            <a:ext cx="2925041" cy="1937885"/>
            <a:chOff x="6972993" y="3866830"/>
            <a:chExt cx="3900055" cy="2583847"/>
          </a:xfrm>
        </p:grpSpPr>
        <p:pic>
          <p:nvPicPr>
            <p:cNvPr id="384" name="Google Shape;384;p27"/>
            <p:cNvPicPr preferRelativeResize="0"/>
            <p:nvPr/>
          </p:nvPicPr>
          <p:blipFill rotWithShape="1">
            <a:blip r:embed="rId5">
              <a:alphaModFix/>
            </a:blip>
            <a:srcRect l="6876" t="23415" r="61136" b="38908"/>
            <a:stretch/>
          </p:blipFill>
          <p:spPr>
            <a:xfrm>
              <a:off x="6972993" y="3866830"/>
              <a:ext cx="3900055" cy="2583847"/>
            </a:xfrm>
            <a:prstGeom prst="rect">
              <a:avLst/>
            </a:prstGeom>
            <a:noFill/>
            <a:ln>
              <a:noFill/>
            </a:ln>
          </p:spPr>
        </p:pic>
        <p:pic>
          <p:nvPicPr>
            <p:cNvPr id="385" name="Google Shape;385;p27"/>
            <p:cNvPicPr preferRelativeResize="0"/>
            <p:nvPr/>
          </p:nvPicPr>
          <p:blipFill rotWithShape="1">
            <a:blip r:embed="rId6">
              <a:alphaModFix/>
            </a:blip>
            <a:srcRect/>
            <a:stretch/>
          </p:blipFill>
          <p:spPr>
            <a:xfrm>
              <a:off x="8661861" y="5265040"/>
              <a:ext cx="569139" cy="280357"/>
            </a:xfrm>
            <a:prstGeom prst="rect">
              <a:avLst/>
            </a:prstGeom>
            <a:noFill/>
            <a:ln>
              <a:noFill/>
            </a:ln>
          </p:spPr>
        </p:pic>
      </p:grpSp>
      <p:sp>
        <p:nvSpPr>
          <p:cNvPr id="10" name="CustomShape 2"/>
          <p:cNvSpPr/>
          <p:nvPr/>
        </p:nvSpPr>
        <p:spPr>
          <a:xfrm>
            <a:off x="1514841" y="1062304"/>
            <a:ext cx="6857730" cy="136890"/>
          </a:xfrm>
          <a:prstGeom prst="rect">
            <a:avLst/>
          </a:prstGeom>
          <a:gradFill rotWithShape="0">
            <a:gsLst>
              <a:gs pos="0">
                <a:srgbClr val="D0D0D0"/>
              </a:gs>
              <a:gs pos="100000">
                <a:srgbClr val="EDEDED"/>
              </a:gs>
            </a:gsLst>
            <a:lin ang="16200000"/>
          </a:gradFill>
          <a:ln>
            <a:noFill/>
          </a:ln>
          <a:effectLst>
            <a:outerShdw blurRad="40000" dist="20160" dir="5400000" rotWithShape="0">
              <a:srgbClr val="000000">
                <a:alpha val="38000"/>
              </a:srgbClr>
            </a:outerShdw>
          </a:effectLst>
        </p:spPr>
        <p:style>
          <a:lnRef idx="1">
            <a:schemeClr val="dk1"/>
          </a:lnRef>
          <a:fillRef idx="2">
            <a:schemeClr val="dk1"/>
          </a:fillRef>
          <a:effectRef idx="1">
            <a:schemeClr val="dk1"/>
          </a:effectRef>
          <a:fontRef idx="minor"/>
        </p:style>
      </p:sp>
      <p:sp>
        <p:nvSpPr>
          <p:cNvPr id="11" name="CustomShape 1"/>
          <p:cNvSpPr/>
          <p:nvPr/>
        </p:nvSpPr>
        <p:spPr>
          <a:xfrm>
            <a:off x="1514841" y="970774"/>
            <a:ext cx="6857730" cy="34020"/>
          </a:xfrm>
          <a:prstGeom prst="rect">
            <a:avLst/>
          </a:prstGeom>
          <a:solidFill>
            <a:srgbClr val="EED126"/>
          </a:solidFill>
          <a:ln>
            <a:solidFill>
              <a:srgbClr val="EED126"/>
            </a:solidFill>
            <a:round/>
          </a:ln>
        </p:spPr>
        <p:style>
          <a:lnRef idx="2">
            <a:schemeClr val="accent1">
              <a:shade val="50000"/>
            </a:schemeClr>
          </a:lnRef>
          <a:fillRef idx="1">
            <a:schemeClr val="accent1"/>
          </a:fillRef>
          <a:effectRef idx="0">
            <a:schemeClr val="accent1"/>
          </a:effectRef>
          <a:fontRef idx="minor"/>
        </p:style>
      </p:sp>
      <p:pic>
        <p:nvPicPr>
          <p:cNvPr id="12" name="Picture 5"/>
          <p:cNvPicPr/>
          <p:nvPr/>
        </p:nvPicPr>
        <p:blipFill>
          <a:blip r:embed="rId7"/>
          <a:stretch/>
        </p:blipFill>
        <p:spPr>
          <a:xfrm>
            <a:off x="5511285" y="878032"/>
            <a:ext cx="914220" cy="399870"/>
          </a:xfrm>
          <a:prstGeom prst="rect">
            <a:avLst/>
          </a:prstGeom>
          <a:ln>
            <a:noFill/>
          </a:ln>
        </p:spPr>
      </p:pic>
      <p:sp>
        <p:nvSpPr>
          <p:cNvPr id="3" name="Date Placeholder 2"/>
          <p:cNvSpPr>
            <a:spLocks noGrp="1"/>
          </p:cNvSpPr>
          <p:nvPr>
            <p:ph type="dt" idx="10"/>
          </p:nvPr>
        </p:nvSpPr>
        <p:spPr/>
        <p:txBody>
          <a:bodyPr/>
          <a:lstStyle/>
          <a:p>
            <a:fld id="{602C230F-D338-4C2A-B255-DC8F47E1B0D2}" type="datetime1">
              <a:rPr lang="en-US" smtClean="0"/>
              <a:t>9/5/2022</a:t>
            </a:fld>
            <a:endParaRPr lang="en-US"/>
          </a:p>
        </p:txBody>
      </p:sp>
      <p:sp>
        <p:nvSpPr>
          <p:cNvPr id="6" name="Slide Number Placeholder 5"/>
          <p:cNvSpPr>
            <a:spLocks noGrp="1"/>
          </p:cNvSpPr>
          <p:nvPr>
            <p:ph type="sldNum" idx="12"/>
          </p:nvPr>
        </p:nvSpPr>
        <p:spPr/>
        <p:txBody>
          <a:bodyPr/>
          <a:lstStyle/>
          <a:p>
            <a:fld id="{00000000-1234-1234-1234-123412341234}" type="slidenum">
              <a:rPr lang="en-US" smtClean="0"/>
              <a:pPr/>
              <a:t>126</a:t>
            </a:fld>
            <a:endParaRPr lang="en-US"/>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1" name="Google Shape;391;p28"/>
          <p:cNvSpPr txBox="1"/>
          <p:nvPr/>
        </p:nvSpPr>
        <p:spPr>
          <a:xfrm>
            <a:off x="1600200" y="1771650"/>
            <a:ext cx="5886450" cy="1177215"/>
          </a:xfrm>
          <a:prstGeom prst="rect">
            <a:avLst/>
          </a:prstGeom>
          <a:noFill/>
          <a:ln>
            <a:noFill/>
          </a:ln>
        </p:spPr>
        <p:txBody>
          <a:bodyPr spcFirstLastPara="1" wrap="square" lIns="68569" tIns="34275" rIns="68569" bIns="34275" anchor="t" anchorCtr="0">
            <a:spAutoFit/>
          </a:bodyPr>
          <a:lstStyle/>
          <a:p>
            <a:pPr>
              <a:buClr>
                <a:schemeClr val="dk1"/>
              </a:buClr>
              <a:buSzPts val="2400"/>
            </a:pPr>
            <a:r>
              <a:rPr lang="en-US">
                <a:solidFill>
                  <a:schemeClr val="dk1"/>
                </a:solidFill>
                <a:latin typeface="Times New Roman"/>
                <a:ea typeface="Times New Roman"/>
                <a:cs typeface="Times New Roman"/>
                <a:sym typeface="Times New Roman"/>
              </a:rPr>
              <a:t>A </a:t>
            </a:r>
            <a:r>
              <a:rPr lang="en-US" i="1">
                <a:solidFill>
                  <a:schemeClr val="dk1"/>
                </a:solidFill>
                <a:latin typeface="Times New Roman"/>
                <a:ea typeface="Times New Roman"/>
                <a:cs typeface="Times New Roman"/>
                <a:sym typeface="Times New Roman"/>
              </a:rPr>
              <a:t>composition </a:t>
            </a:r>
            <a:r>
              <a:rPr lang="en-US">
                <a:solidFill>
                  <a:schemeClr val="dk1"/>
                </a:solidFill>
                <a:latin typeface="Times New Roman"/>
                <a:ea typeface="Times New Roman"/>
                <a:cs typeface="Times New Roman"/>
                <a:sym typeface="Times New Roman"/>
              </a:rPr>
              <a:t>indicates a strong ownership and coincident lifetime of parts by the whole (</a:t>
            </a:r>
            <a:r>
              <a:rPr lang="en-US" i="1">
                <a:solidFill>
                  <a:schemeClr val="dk1"/>
                </a:solidFill>
                <a:latin typeface="Times New Roman"/>
                <a:ea typeface="Times New Roman"/>
                <a:cs typeface="Times New Roman"/>
                <a:sym typeface="Times New Roman"/>
              </a:rPr>
              <a:t>i.e.,</a:t>
            </a:r>
            <a:r>
              <a:rPr lang="en-US">
                <a:solidFill>
                  <a:schemeClr val="dk1"/>
                </a:solidFill>
                <a:latin typeface="Times New Roman"/>
                <a:ea typeface="Times New Roman"/>
                <a:cs typeface="Times New Roman"/>
                <a:sym typeface="Times New Roman"/>
              </a:rPr>
              <a:t> they live and die as a whole). Compositions are denoted by a filled-diamond adornment on the association.</a:t>
            </a:r>
            <a:endParaRPr sz="1350"/>
          </a:p>
        </p:txBody>
      </p:sp>
      <p:sp>
        <p:nvSpPr>
          <p:cNvPr id="392" name="Google Shape;392;p28"/>
          <p:cNvSpPr/>
          <p:nvPr/>
        </p:nvSpPr>
        <p:spPr>
          <a:xfrm>
            <a:off x="1714500" y="3371850"/>
            <a:ext cx="1600200" cy="1771650"/>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Clr>
                <a:schemeClr val="dk1"/>
              </a:buClr>
              <a:buSzPts val="2400"/>
            </a:pPr>
            <a:r>
              <a:rPr lang="en-US">
                <a:solidFill>
                  <a:schemeClr val="dk1"/>
                </a:solidFill>
                <a:latin typeface="Times New Roman"/>
                <a:ea typeface="Times New Roman"/>
                <a:cs typeface="Times New Roman"/>
                <a:sym typeface="Times New Roman"/>
              </a:rPr>
              <a:t>Window</a:t>
            </a:r>
            <a:endParaRPr sz="1350"/>
          </a:p>
        </p:txBody>
      </p:sp>
      <p:grpSp>
        <p:nvGrpSpPr>
          <p:cNvPr id="393" name="Google Shape;393;p28"/>
          <p:cNvGrpSpPr/>
          <p:nvPr/>
        </p:nvGrpSpPr>
        <p:grpSpPr>
          <a:xfrm>
            <a:off x="3314700" y="3371850"/>
            <a:ext cx="4171950" cy="514350"/>
            <a:chOff x="1824" y="2760"/>
            <a:chExt cx="3504" cy="432"/>
          </a:xfrm>
        </p:grpSpPr>
        <p:grpSp>
          <p:nvGrpSpPr>
            <p:cNvPr id="394" name="Google Shape;394;p28"/>
            <p:cNvGrpSpPr/>
            <p:nvPr/>
          </p:nvGrpSpPr>
          <p:grpSpPr>
            <a:xfrm>
              <a:off x="1824" y="2930"/>
              <a:ext cx="1755" cy="110"/>
              <a:chOff x="1920" y="2736"/>
              <a:chExt cx="1584" cy="96"/>
            </a:xfrm>
          </p:grpSpPr>
          <p:cxnSp>
            <p:nvCxnSpPr>
              <p:cNvPr id="395" name="Google Shape;395;p28"/>
              <p:cNvCxnSpPr/>
              <p:nvPr/>
            </p:nvCxnSpPr>
            <p:spPr>
              <a:xfrm>
                <a:off x="2112" y="2784"/>
                <a:ext cx="1392" cy="0"/>
              </a:xfrm>
              <a:prstGeom prst="straightConnector1">
                <a:avLst/>
              </a:prstGeom>
              <a:solidFill>
                <a:srgbClr val="FFFF00"/>
              </a:solidFill>
              <a:ln w="28575" cap="flat" cmpd="sng">
                <a:solidFill>
                  <a:schemeClr val="dk1"/>
                </a:solidFill>
                <a:prstDash val="solid"/>
                <a:round/>
                <a:headEnd type="none" w="sm" len="sm"/>
                <a:tailEnd type="none" w="med" len="med"/>
              </a:ln>
            </p:spPr>
          </p:cxnSp>
          <p:sp>
            <p:nvSpPr>
              <p:cNvPr id="396" name="Google Shape;396;p28"/>
              <p:cNvSpPr/>
              <p:nvPr/>
            </p:nvSpPr>
            <p:spPr>
              <a:xfrm>
                <a:off x="1920" y="2736"/>
                <a:ext cx="192" cy="96"/>
              </a:xfrm>
              <a:custGeom>
                <a:avLst/>
                <a:gdLst/>
                <a:ahLst/>
                <a:cxnLst/>
                <a:rect l="l" t="t" r="r" b="b"/>
                <a:pathLst>
                  <a:path w="192" h="96" extrusionOk="0">
                    <a:moveTo>
                      <a:pt x="0" y="48"/>
                    </a:moveTo>
                    <a:lnTo>
                      <a:pt x="96" y="0"/>
                    </a:lnTo>
                    <a:lnTo>
                      <a:pt x="192" y="48"/>
                    </a:lnTo>
                    <a:lnTo>
                      <a:pt x="96" y="96"/>
                    </a:lnTo>
                    <a:lnTo>
                      <a:pt x="0" y="48"/>
                    </a:lnTo>
                    <a:close/>
                  </a:path>
                </a:pathLst>
              </a:custGeom>
              <a:solidFill>
                <a:srgbClr val="FFFF00"/>
              </a:solidFill>
              <a:ln w="127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endParaRPr sz="1350">
                  <a:solidFill>
                    <a:schemeClr val="dk1"/>
                  </a:solidFill>
                  <a:latin typeface="Calibri"/>
                  <a:ea typeface="Calibri"/>
                  <a:cs typeface="Calibri"/>
                  <a:sym typeface="Calibri"/>
                </a:endParaRPr>
              </a:p>
            </p:txBody>
          </p:sp>
        </p:grpSp>
        <p:sp>
          <p:nvSpPr>
            <p:cNvPr id="397" name="Google Shape;397;p28"/>
            <p:cNvSpPr/>
            <p:nvPr/>
          </p:nvSpPr>
          <p:spPr>
            <a:xfrm>
              <a:off x="3552" y="2760"/>
              <a:ext cx="1776" cy="432"/>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Clr>
                  <a:schemeClr val="dk1"/>
                </a:buClr>
                <a:buSzPts val="2400"/>
              </a:pPr>
              <a:r>
                <a:rPr lang="en-US">
                  <a:solidFill>
                    <a:schemeClr val="dk1"/>
                  </a:solidFill>
                  <a:latin typeface="Times New Roman"/>
                  <a:ea typeface="Times New Roman"/>
                  <a:cs typeface="Times New Roman"/>
                  <a:sym typeface="Times New Roman"/>
                </a:rPr>
                <a:t>Scrollbar</a:t>
              </a:r>
              <a:endParaRPr sz="1350"/>
            </a:p>
          </p:txBody>
        </p:sp>
      </p:grpSp>
      <p:grpSp>
        <p:nvGrpSpPr>
          <p:cNvPr id="398" name="Google Shape;398;p28"/>
          <p:cNvGrpSpPr/>
          <p:nvPr/>
        </p:nvGrpSpPr>
        <p:grpSpPr>
          <a:xfrm>
            <a:off x="3314700" y="4000500"/>
            <a:ext cx="4171950" cy="514350"/>
            <a:chOff x="1824" y="2760"/>
            <a:chExt cx="3504" cy="432"/>
          </a:xfrm>
        </p:grpSpPr>
        <p:grpSp>
          <p:nvGrpSpPr>
            <p:cNvPr id="399" name="Google Shape;399;p28"/>
            <p:cNvGrpSpPr/>
            <p:nvPr/>
          </p:nvGrpSpPr>
          <p:grpSpPr>
            <a:xfrm>
              <a:off x="1824" y="2930"/>
              <a:ext cx="1755" cy="110"/>
              <a:chOff x="1920" y="2736"/>
              <a:chExt cx="1584" cy="96"/>
            </a:xfrm>
          </p:grpSpPr>
          <p:cxnSp>
            <p:nvCxnSpPr>
              <p:cNvPr id="400" name="Google Shape;400;p28"/>
              <p:cNvCxnSpPr/>
              <p:nvPr/>
            </p:nvCxnSpPr>
            <p:spPr>
              <a:xfrm>
                <a:off x="2112" y="2784"/>
                <a:ext cx="1392" cy="0"/>
              </a:xfrm>
              <a:prstGeom prst="straightConnector1">
                <a:avLst/>
              </a:prstGeom>
              <a:solidFill>
                <a:srgbClr val="FFFF00"/>
              </a:solidFill>
              <a:ln w="28575" cap="flat" cmpd="sng">
                <a:solidFill>
                  <a:schemeClr val="dk1"/>
                </a:solidFill>
                <a:prstDash val="solid"/>
                <a:round/>
                <a:headEnd type="none" w="sm" len="sm"/>
                <a:tailEnd type="none" w="med" len="med"/>
              </a:ln>
            </p:spPr>
          </p:cxnSp>
          <p:sp>
            <p:nvSpPr>
              <p:cNvPr id="401" name="Google Shape;401;p28"/>
              <p:cNvSpPr/>
              <p:nvPr/>
            </p:nvSpPr>
            <p:spPr>
              <a:xfrm>
                <a:off x="1920" y="2736"/>
                <a:ext cx="192" cy="96"/>
              </a:xfrm>
              <a:custGeom>
                <a:avLst/>
                <a:gdLst/>
                <a:ahLst/>
                <a:cxnLst/>
                <a:rect l="l" t="t" r="r" b="b"/>
                <a:pathLst>
                  <a:path w="192" h="96" extrusionOk="0">
                    <a:moveTo>
                      <a:pt x="0" y="48"/>
                    </a:moveTo>
                    <a:lnTo>
                      <a:pt x="96" y="0"/>
                    </a:lnTo>
                    <a:lnTo>
                      <a:pt x="192" y="48"/>
                    </a:lnTo>
                    <a:lnTo>
                      <a:pt x="96" y="96"/>
                    </a:lnTo>
                    <a:lnTo>
                      <a:pt x="0" y="48"/>
                    </a:lnTo>
                    <a:close/>
                  </a:path>
                </a:pathLst>
              </a:custGeom>
              <a:solidFill>
                <a:srgbClr val="FFFF00"/>
              </a:solidFill>
              <a:ln w="127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endParaRPr sz="1350">
                  <a:solidFill>
                    <a:schemeClr val="dk1"/>
                  </a:solidFill>
                  <a:latin typeface="Calibri"/>
                  <a:ea typeface="Calibri"/>
                  <a:cs typeface="Calibri"/>
                  <a:sym typeface="Calibri"/>
                </a:endParaRPr>
              </a:p>
            </p:txBody>
          </p:sp>
        </p:grpSp>
        <p:sp>
          <p:nvSpPr>
            <p:cNvPr id="402" name="Google Shape;402;p28"/>
            <p:cNvSpPr/>
            <p:nvPr/>
          </p:nvSpPr>
          <p:spPr>
            <a:xfrm>
              <a:off x="3552" y="2760"/>
              <a:ext cx="1776" cy="432"/>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Clr>
                  <a:schemeClr val="dk1"/>
                </a:buClr>
                <a:buSzPts val="2400"/>
              </a:pPr>
              <a:r>
                <a:rPr lang="en-US">
                  <a:solidFill>
                    <a:schemeClr val="dk1"/>
                  </a:solidFill>
                  <a:latin typeface="Times New Roman"/>
                  <a:ea typeface="Times New Roman"/>
                  <a:cs typeface="Times New Roman"/>
                  <a:sym typeface="Times New Roman"/>
                </a:rPr>
                <a:t>Titlebar</a:t>
              </a:r>
              <a:endParaRPr sz="1350"/>
            </a:p>
          </p:txBody>
        </p:sp>
      </p:grpSp>
      <p:grpSp>
        <p:nvGrpSpPr>
          <p:cNvPr id="403" name="Google Shape;403;p28"/>
          <p:cNvGrpSpPr/>
          <p:nvPr/>
        </p:nvGrpSpPr>
        <p:grpSpPr>
          <a:xfrm>
            <a:off x="3314700" y="4629150"/>
            <a:ext cx="4171950" cy="514350"/>
            <a:chOff x="1824" y="2760"/>
            <a:chExt cx="3504" cy="432"/>
          </a:xfrm>
        </p:grpSpPr>
        <p:grpSp>
          <p:nvGrpSpPr>
            <p:cNvPr id="404" name="Google Shape;404;p28"/>
            <p:cNvGrpSpPr/>
            <p:nvPr/>
          </p:nvGrpSpPr>
          <p:grpSpPr>
            <a:xfrm>
              <a:off x="1824" y="2930"/>
              <a:ext cx="1755" cy="110"/>
              <a:chOff x="1920" y="2736"/>
              <a:chExt cx="1584" cy="96"/>
            </a:xfrm>
          </p:grpSpPr>
          <p:cxnSp>
            <p:nvCxnSpPr>
              <p:cNvPr id="405" name="Google Shape;405;p28"/>
              <p:cNvCxnSpPr/>
              <p:nvPr/>
            </p:nvCxnSpPr>
            <p:spPr>
              <a:xfrm>
                <a:off x="2112" y="2784"/>
                <a:ext cx="1392" cy="0"/>
              </a:xfrm>
              <a:prstGeom prst="straightConnector1">
                <a:avLst/>
              </a:prstGeom>
              <a:solidFill>
                <a:srgbClr val="FFFF00"/>
              </a:solidFill>
              <a:ln w="28575" cap="flat" cmpd="sng">
                <a:solidFill>
                  <a:schemeClr val="dk1"/>
                </a:solidFill>
                <a:prstDash val="solid"/>
                <a:round/>
                <a:headEnd type="none" w="sm" len="sm"/>
                <a:tailEnd type="none" w="med" len="med"/>
              </a:ln>
            </p:spPr>
          </p:cxnSp>
          <p:sp>
            <p:nvSpPr>
              <p:cNvPr id="406" name="Google Shape;406;p28"/>
              <p:cNvSpPr/>
              <p:nvPr/>
            </p:nvSpPr>
            <p:spPr>
              <a:xfrm>
                <a:off x="1920" y="2736"/>
                <a:ext cx="192" cy="96"/>
              </a:xfrm>
              <a:custGeom>
                <a:avLst/>
                <a:gdLst/>
                <a:ahLst/>
                <a:cxnLst/>
                <a:rect l="l" t="t" r="r" b="b"/>
                <a:pathLst>
                  <a:path w="192" h="96" extrusionOk="0">
                    <a:moveTo>
                      <a:pt x="0" y="48"/>
                    </a:moveTo>
                    <a:lnTo>
                      <a:pt x="96" y="0"/>
                    </a:lnTo>
                    <a:lnTo>
                      <a:pt x="192" y="48"/>
                    </a:lnTo>
                    <a:lnTo>
                      <a:pt x="96" y="96"/>
                    </a:lnTo>
                    <a:lnTo>
                      <a:pt x="0" y="48"/>
                    </a:lnTo>
                    <a:close/>
                  </a:path>
                </a:pathLst>
              </a:custGeom>
              <a:solidFill>
                <a:srgbClr val="FFFF00"/>
              </a:solidFill>
              <a:ln w="127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endParaRPr sz="1350">
                  <a:solidFill>
                    <a:schemeClr val="dk1"/>
                  </a:solidFill>
                  <a:latin typeface="Calibri"/>
                  <a:ea typeface="Calibri"/>
                  <a:cs typeface="Calibri"/>
                  <a:sym typeface="Calibri"/>
                </a:endParaRPr>
              </a:p>
            </p:txBody>
          </p:sp>
        </p:grpSp>
        <p:sp>
          <p:nvSpPr>
            <p:cNvPr id="407" name="Google Shape;407;p28"/>
            <p:cNvSpPr/>
            <p:nvPr/>
          </p:nvSpPr>
          <p:spPr>
            <a:xfrm>
              <a:off x="3552" y="2760"/>
              <a:ext cx="1776" cy="432"/>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Clr>
                  <a:schemeClr val="dk1"/>
                </a:buClr>
                <a:buSzPts val="2400"/>
              </a:pPr>
              <a:r>
                <a:rPr lang="en-US">
                  <a:solidFill>
                    <a:schemeClr val="dk1"/>
                  </a:solidFill>
                  <a:latin typeface="Times New Roman"/>
                  <a:ea typeface="Times New Roman"/>
                  <a:cs typeface="Times New Roman"/>
                  <a:sym typeface="Times New Roman"/>
                </a:rPr>
                <a:t>Menu</a:t>
              </a:r>
              <a:endParaRPr sz="1350"/>
            </a:p>
          </p:txBody>
        </p:sp>
      </p:grpSp>
      <p:sp>
        <p:nvSpPr>
          <p:cNvPr id="408" name="Google Shape;408;p28"/>
          <p:cNvSpPr txBox="1"/>
          <p:nvPr/>
        </p:nvSpPr>
        <p:spPr>
          <a:xfrm>
            <a:off x="3543300" y="3657601"/>
            <a:ext cx="228600" cy="276969"/>
          </a:xfrm>
          <a:prstGeom prst="rect">
            <a:avLst/>
          </a:prstGeom>
          <a:solidFill>
            <a:srgbClr val="FFFF00"/>
          </a:solidFill>
          <a:ln>
            <a:noFill/>
          </a:ln>
        </p:spPr>
        <p:txBody>
          <a:bodyPr spcFirstLastPara="1" wrap="square" lIns="68569" tIns="34275" rIns="68569" bIns="34275" anchor="t" anchorCtr="0">
            <a:spAutoFit/>
          </a:bodyPr>
          <a:lstStyle/>
          <a:p>
            <a:pPr>
              <a:buClr>
                <a:schemeClr val="dk1"/>
              </a:buClr>
              <a:buSzPts val="1800"/>
            </a:pPr>
            <a:r>
              <a:rPr lang="en-US" sz="1350">
                <a:solidFill>
                  <a:schemeClr val="dk1"/>
                </a:solidFill>
                <a:latin typeface="Times New Roman"/>
                <a:ea typeface="Times New Roman"/>
                <a:cs typeface="Times New Roman"/>
                <a:sym typeface="Times New Roman"/>
              </a:rPr>
              <a:t>1</a:t>
            </a:r>
            <a:endParaRPr>
              <a:solidFill>
                <a:schemeClr val="dk1"/>
              </a:solidFill>
              <a:latin typeface="Times New Roman"/>
              <a:ea typeface="Times New Roman"/>
              <a:cs typeface="Times New Roman"/>
              <a:sym typeface="Times New Roman"/>
            </a:endParaRPr>
          </a:p>
        </p:txBody>
      </p:sp>
      <p:sp>
        <p:nvSpPr>
          <p:cNvPr id="409" name="Google Shape;409;p28"/>
          <p:cNvSpPr txBox="1"/>
          <p:nvPr/>
        </p:nvSpPr>
        <p:spPr>
          <a:xfrm>
            <a:off x="3543300" y="4286251"/>
            <a:ext cx="228600" cy="276969"/>
          </a:xfrm>
          <a:prstGeom prst="rect">
            <a:avLst/>
          </a:prstGeom>
          <a:solidFill>
            <a:srgbClr val="FFFF00"/>
          </a:solidFill>
          <a:ln>
            <a:noFill/>
          </a:ln>
        </p:spPr>
        <p:txBody>
          <a:bodyPr spcFirstLastPara="1" wrap="square" lIns="68569" tIns="34275" rIns="68569" bIns="34275" anchor="t" anchorCtr="0">
            <a:spAutoFit/>
          </a:bodyPr>
          <a:lstStyle/>
          <a:p>
            <a:pPr>
              <a:buClr>
                <a:schemeClr val="dk1"/>
              </a:buClr>
              <a:buSzPts val="1800"/>
            </a:pPr>
            <a:r>
              <a:rPr lang="en-US" sz="1350">
                <a:solidFill>
                  <a:schemeClr val="dk1"/>
                </a:solidFill>
                <a:latin typeface="Times New Roman"/>
                <a:ea typeface="Times New Roman"/>
                <a:cs typeface="Times New Roman"/>
                <a:sym typeface="Times New Roman"/>
              </a:rPr>
              <a:t>1</a:t>
            </a:r>
            <a:endParaRPr>
              <a:solidFill>
                <a:schemeClr val="dk1"/>
              </a:solidFill>
              <a:latin typeface="Times New Roman"/>
              <a:ea typeface="Times New Roman"/>
              <a:cs typeface="Times New Roman"/>
              <a:sym typeface="Times New Roman"/>
            </a:endParaRPr>
          </a:p>
        </p:txBody>
      </p:sp>
      <p:sp>
        <p:nvSpPr>
          <p:cNvPr id="410" name="Google Shape;410;p28"/>
          <p:cNvSpPr txBox="1"/>
          <p:nvPr/>
        </p:nvSpPr>
        <p:spPr>
          <a:xfrm>
            <a:off x="3543300" y="4914901"/>
            <a:ext cx="400050" cy="276969"/>
          </a:xfrm>
          <a:prstGeom prst="rect">
            <a:avLst/>
          </a:prstGeom>
          <a:solidFill>
            <a:srgbClr val="FFFF00"/>
          </a:solidFill>
          <a:ln>
            <a:noFill/>
          </a:ln>
        </p:spPr>
        <p:txBody>
          <a:bodyPr spcFirstLastPara="1" wrap="square" lIns="68569" tIns="34275" rIns="68569" bIns="34275" anchor="t" anchorCtr="0">
            <a:spAutoFit/>
          </a:bodyPr>
          <a:lstStyle/>
          <a:p>
            <a:pPr>
              <a:buClr>
                <a:schemeClr val="dk1"/>
              </a:buClr>
              <a:buSzPts val="1800"/>
            </a:pPr>
            <a:r>
              <a:rPr lang="en-US" sz="1350">
                <a:solidFill>
                  <a:schemeClr val="dk1"/>
                </a:solidFill>
                <a:latin typeface="Times New Roman"/>
                <a:ea typeface="Times New Roman"/>
                <a:cs typeface="Times New Roman"/>
                <a:sym typeface="Times New Roman"/>
              </a:rPr>
              <a:t>1</a:t>
            </a:r>
            <a:endParaRPr>
              <a:solidFill>
                <a:schemeClr val="dk1"/>
              </a:solidFill>
              <a:latin typeface="Times New Roman"/>
              <a:ea typeface="Times New Roman"/>
              <a:cs typeface="Times New Roman"/>
              <a:sym typeface="Times New Roman"/>
            </a:endParaRPr>
          </a:p>
        </p:txBody>
      </p:sp>
      <p:sp>
        <p:nvSpPr>
          <p:cNvPr id="411" name="Google Shape;411;p28"/>
          <p:cNvSpPr txBox="1"/>
          <p:nvPr/>
        </p:nvSpPr>
        <p:spPr>
          <a:xfrm>
            <a:off x="5143500" y="3657601"/>
            <a:ext cx="228600" cy="276969"/>
          </a:xfrm>
          <a:prstGeom prst="rect">
            <a:avLst/>
          </a:prstGeom>
          <a:solidFill>
            <a:srgbClr val="FFFF00"/>
          </a:solidFill>
          <a:ln>
            <a:noFill/>
          </a:ln>
        </p:spPr>
        <p:txBody>
          <a:bodyPr spcFirstLastPara="1" wrap="square" lIns="68569" tIns="34275" rIns="68569" bIns="34275" anchor="t" anchorCtr="0">
            <a:spAutoFit/>
          </a:bodyPr>
          <a:lstStyle/>
          <a:p>
            <a:pPr>
              <a:buClr>
                <a:schemeClr val="dk1"/>
              </a:buClr>
              <a:buSzPts val="1800"/>
            </a:pPr>
            <a:r>
              <a:rPr lang="en-US" sz="1350">
                <a:solidFill>
                  <a:schemeClr val="dk1"/>
                </a:solidFill>
                <a:latin typeface="Times New Roman"/>
                <a:ea typeface="Times New Roman"/>
                <a:cs typeface="Times New Roman"/>
                <a:sym typeface="Times New Roman"/>
              </a:rPr>
              <a:t>1</a:t>
            </a:r>
            <a:endParaRPr>
              <a:solidFill>
                <a:schemeClr val="dk1"/>
              </a:solidFill>
              <a:latin typeface="Times New Roman"/>
              <a:ea typeface="Times New Roman"/>
              <a:cs typeface="Times New Roman"/>
              <a:sym typeface="Times New Roman"/>
            </a:endParaRPr>
          </a:p>
        </p:txBody>
      </p:sp>
      <p:sp>
        <p:nvSpPr>
          <p:cNvPr id="412" name="Google Shape;412;p28"/>
          <p:cNvSpPr txBox="1"/>
          <p:nvPr/>
        </p:nvSpPr>
        <p:spPr>
          <a:xfrm>
            <a:off x="5143500" y="4286251"/>
            <a:ext cx="228600" cy="276969"/>
          </a:xfrm>
          <a:prstGeom prst="rect">
            <a:avLst/>
          </a:prstGeom>
          <a:solidFill>
            <a:srgbClr val="FFFF00"/>
          </a:solidFill>
          <a:ln>
            <a:noFill/>
          </a:ln>
        </p:spPr>
        <p:txBody>
          <a:bodyPr spcFirstLastPara="1" wrap="square" lIns="68569" tIns="34275" rIns="68569" bIns="34275" anchor="t" anchorCtr="0">
            <a:spAutoFit/>
          </a:bodyPr>
          <a:lstStyle/>
          <a:p>
            <a:pPr>
              <a:buClr>
                <a:schemeClr val="dk1"/>
              </a:buClr>
              <a:buSzPts val="1800"/>
            </a:pPr>
            <a:r>
              <a:rPr lang="en-US" sz="1350">
                <a:solidFill>
                  <a:schemeClr val="dk1"/>
                </a:solidFill>
                <a:latin typeface="Times New Roman"/>
                <a:ea typeface="Times New Roman"/>
                <a:cs typeface="Times New Roman"/>
                <a:sym typeface="Times New Roman"/>
              </a:rPr>
              <a:t>1</a:t>
            </a:r>
            <a:endParaRPr>
              <a:solidFill>
                <a:schemeClr val="dk1"/>
              </a:solidFill>
              <a:latin typeface="Times New Roman"/>
              <a:ea typeface="Times New Roman"/>
              <a:cs typeface="Times New Roman"/>
              <a:sym typeface="Times New Roman"/>
            </a:endParaRPr>
          </a:p>
        </p:txBody>
      </p:sp>
      <p:sp>
        <p:nvSpPr>
          <p:cNvPr id="413" name="Google Shape;413;p28"/>
          <p:cNvSpPr txBox="1"/>
          <p:nvPr/>
        </p:nvSpPr>
        <p:spPr>
          <a:xfrm>
            <a:off x="4914900" y="4914901"/>
            <a:ext cx="571500" cy="276969"/>
          </a:xfrm>
          <a:prstGeom prst="rect">
            <a:avLst/>
          </a:prstGeom>
          <a:solidFill>
            <a:srgbClr val="FFFF00"/>
          </a:solidFill>
          <a:ln>
            <a:noFill/>
          </a:ln>
        </p:spPr>
        <p:txBody>
          <a:bodyPr spcFirstLastPara="1" wrap="square" lIns="68569" tIns="34275" rIns="68569" bIns="34275" anchor="t" anchorCtr="0">
            <a:spAutoFit/>
          </a:bodyPr>
          <a:lstStyle/>
          <a:p>
            <a:pPr>
              <a:buClr>
                <a:schemeClr val="dk1"/>
              </a:buClr>
              <a:buSzPts val="1800"/>
            </a:pPr>
            <a:r>
              <a:rPr lang="en-US" sz="1350">
                <a:solidFill>
                  <a:schemeClr val="dk1"/>
                </a:solidFill>
                <a:latin typeface="Times New Roman"/>
                <a:ea typeface="Times New Roman"/>
                <a:cs typeface="Times New Roman"/>
                <a:sym typeface="Times New Roman"/>
              </a:rPr>
              <a:t>1 .. *</a:t>
            </a:r>
            <a:endParaRPr>
              <a:solidFill>
                <a:schemeClr val="dk1"/>
              </a:solidFill>
              <a:latin typeface="Times New Roman"/>
              <a:ea typeface="Times New Roman"/>
              <a:cs typeface="Times New Roman"/>
              <a:sym typeface="Times New Roman"/>
            </a:endParaRPr>
          </a:p>
        </p:txBody>
      </p:sp>
      <p:sp>
        <p:nvSpPr>
          <p:cNvPr id="26" name="CustomShape 2"/>
          <p:cNvSpPr/>
          <p:nvPr/>
        </p:nvSpPr>
        <p:spPr>
          <a:xfrm>
            <a:off x="1514841" y="1062304"/>
            <a:ext cx="6857730" cy="136890"/>
          </a:xfrm>
          <a:prstGeom prst="rect">
            <a:avLst/>
          </a:prstGeom>
          <a:gradFill rotWithShape="0">
            <a:gsLst>
              <a:gs pos="0">
                <a:srgbClr val="D0D0D0"/>
              </a:gs>
              <a:gs pos="100000">
                <a:srgbClr val="EDEDED"/>
              </a:gs>
            </a:gsLst>
            <a:lin ang="16200000"/>
          </a:gradFill>
          <a:ln>
            <a:noFill/>
          </a:ln>
          <a:effectLst>
            <a:outerShdw blurRad="40000" dist="20160" dir="5400000" rotWithShape="0">
              <a:srgbClr val="000000">
                <a:alpha val="38000"/>
              </a:srgbClr>
            </a:outerShdw>
          </a:effectLst>
        </p:spPr>
        <p:style>
          <a:lnRef idx="1">
            <a:schemeClr val="dk1"/>
          </a:lnRef>
          <a:fillRef idx="2">
            <a:schemeClr val="dk1"/>
          </a:fillRef>
          <a:effectRef idx="1">
            <a:schemeClr val="dk1"/>
          </a:effectRef>
          <a:fontRef idx="minor"/>
        </p:style>
      </p:sp>
      <p:sp>
        <p:nvSpPr>
          <p:cNvPr id="27" name="CustomShape 1"/>
          <p:cNvSpPr/>
          <p:nvPr/>
        </p:nvSpPr>
        <p:spPr>
          <a:xfrm>
            <a:off x="1514841" y="970774"/>
            <a:ext cx="6857730" cy="34020"/>
          </a:xfrm>
          <a:prstGeom prst="rect">
            <a:avLst/>
          </a:prstGeom>
          <a:solidFill>
            <a:srgbClr val="EED126"/>
          </a:solidFill>
          <a:ln>
            <a:solidFill>
              <a:srgbClr val="EED126"/>
            </a:solidFill>
            <a:round/>
          </a:ln>
        </p:spPr>
        <p:style>
          <a:lnRef idx="2">
            <a:schemeClr val="accent1">
              <a:shade val="50000"/>
            </a:schemeClr>
          </a:lnRef>
          <a:fillRef idx="1">
            <a:schemeClr val="accent1"/>
          </a:fillRef>
          <a:effectRef idx="0">
            <a:schemeClr val="accent1"/>
          </a:effectRef>
          <a:fontRef idx="minor"/>
        </p:style>
      </p:sp>
      <p:pic>
        <p:nvPicPr>
          <p:cNvPr id="28" name="Picture 5"/>
          <p:cNvPicPr/>
          <p:nvPr/>
        </p:nvPicPr>
        <p:blipFill>
          <a:blip r:embed="rId3"/>
          <a:stretch/>
        </p:blipFill>
        <p:spPr>
          <a:xfrm>
            <a:off x="5511285" y="878032"/>
            <a:ext cx="914220" cy="399870"/>
          </a:xfrm>
          <a:prstGeom prst="rect">
            <a:avLst/>
          </a:prstGeom>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8701"/>
            <a:ext cx="8229600" cy="1143000"/>
          </a:xfrm>
        </p:spPr>
        <p:txBody>
          <a:bodyPr>
            <a:normAutofit fontScale="90000"/>
          </a:bodyPr>
          <a:lstStyle/>
          <a:p>
            <a:r>
              <a:rPr lang="en-US" b="1" i="0" u="none" strike="noStrike" baseline="0" dirty="0">
                <a:latin typeface="Arial" panose="020B0604020202020204" pitchFamily="34" charset="0"/>
              </a:rPr>
              <a:t>Composition</a:t>
            </a:r>
            <a:br>
              <a:rPr lang="en-US" b="1" i="0" u="none" strike="noStrike" baseline="0" dirty="0">
                <a:latin typeface="Arial" panose="020B0604020202020204" pitchFamily="34" charset="0"/>
              </a:rPr>
            </a:br>
            <a:endParaRPr lang="en-US" b="0" i="0" u="none" strike="noStrike" baseline="0" dirty="0">
              <a:latin typeface="Arial" panose="020B0604020202020204" pitchFamily="34" charset="0"/>
            </a:endParaRPr>
          </a:p>
        </p:txBody>
      </p:sp>
      <p:sp>
        <p:nvSpPr>
          <p:cNvPr id="3" name="Text Placeholder 2"/>
          <p:cNvSpPr>
            <a:spLocks noGrp="1"/>
          </p:cNvSpPr>
          <p:nvPr>
            <p:ph type="body" idx="1"/>
          </p:nvPr>
        </p:nvSpPr>
        <p:spPr>
          <a:xfrm>
            <a:off x="359228" y="1826625"/>
            <a:ext cx="8229600" cy="4525963"/>
          </a:xfrm>
        </p:spPr>
        <p:txBody>
          <a:bodyPr/>
          <a:lstStyle/>
          <a:p>
            <a:pPr lvl="2"/>
            <a:r>
              <a:rPr lang="en-US" dirty="0">
                <a:latin typeface="Arial" panose="020B0604020202020204" pitchFamily="34" charset="0"/>
              </a:rPr>
              <a:t>A</a:t>
            </a:r>
            <a:r>
              <a:rPr lang="en-US" b="0" i="0" u="none" strike="noStrike" baseline="0" dirty="0">
                <a:latin typeface="Arial" panose="020B0604020202020204" pitchFamily="34" charset="0"/>
              </a:rPr>
              <a:t> restricted form of Aggregation in which two entities (or you can say classes) are highly dependent on each other.</a:t>
            </a:r>
          </a:p>
          <a:p>
            <a:pPr lvl="2"/>
            <a:r>
              <a:rPr lang="en-US" b="0" i="0" u="none" strike="noStrike" baseline="0" dirty="0">
                <a:latin typeface="Arial" panose="020B0604020202020204" pitchFamily="34" charset="0"/>
              </a:rPr>
              <a:t>A human needs a heart to live and a heart needs a human body to function on. In other words when the classes (entities) are dependent on each other and their life span are same (if one dies then another one </a:t>
            </a:r>
            <a:r>
              <a:rPr lang="en-US" dirty="0">
                <a:latin typeface="Arial" panose="020B0604020202020204" pitchFamily="34" charset="0"/>
              </a:rPr>
              <a:t>does </a:t>
            </a:r>
            <a:r>
              <a:rPr lang="en-US" b="0" i="0" u="none" strike="noStrike" baseline="0" dirty="0">
                <a:latin typeface="Arial" panose="020B0604020202020204" pitchFamily="34" charset="0"/>
              </a:rPr>
              <a:t>too) then it’s a composition.</a:t>
            </a:r>
          </a:p>
          <a:p>
            <a:pPr marL="914400" lvl="2" indent="0">
              <a:buNone/>
            </a:pPr>
            <a:endParaRPr lang="en-US" b="1" i="0" u="none" strike="noStrike" baseline="0" dirty="0">
              <a:latin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2714" y="4216064"/>
            <a:ext cx="4141130" cy="2641936"/>
          </a:xfrm>
          <a:prstGeom prst="rect">
            <a:avLst/>
          </a:prstGeom>
        </p:spPr>
      </p:pic>
      <p:sp>
        <p:nvSpPr>
          <p:cNvPr id="5" name="Rectangle 4"/>
          <p:cNvSpPr/>
          <p:nvPr/>
        </p:nvSpPr>
        <p:spPr>
          <a:xfrm>
            <a:off x="0" y="609600"/>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ngfind.com-kingpin-png-4152286 (1).png"/>
          <p:cNvPicPr>
            <a:picLocks noChangeAspect="1"/>
          </p:cNvPicPr>
          <p:nvPr/>
        </p:nvPicPr>
        <p:blipFill>
          <a:blip r:embed="rId3" cstate="print"/>
          <a:stretch>
            <a:fillRect/>
          </a:stretch>
        </p:blipFill>
        <p:spPr>
          <a:xfrm>
            <a:off x="6072198" y="285728"/>
            <a:ext cx="1219200" cy="533400"/>
          </a:xfrm>
          <a:prstGeom prst="rect">
            <a:avLst/>
          </a:prstGeom>
        </p:spPr>
      </p:pic>
      <p:sp>
        <p:nvSpPr>
          <p:cNvPr id="7" name="Rectangle 6"/>
          <p:cNvSpPr/>
          <p:nvPr/>
        </p:nvSpPr>
        <p:spPr>
          <a:xfrm>
            <a:off x="0" y="674352"/>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8715027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 y="872143"/>
            <a:ext cx="8229600" cy="1143000"/>
          </a:xfrm>
        </p:spPr>
        <p:txBody>
          <a:bodyPr>
            <a:normAutofit fontScale="90000"/>
          </a:bodyPr>
          <a:lstStyle/>
          <a:p>
            <a:r>
              <a:rPr lang="en-US" b="1" i="0" u="none" strike="noStrike" baseline="0" dirty="0">
                <a:latin typeface="Arial" panose="020B0604020202020204" pitchFamily="34" charset="0"/>
              </a:rPr>
              <a:t>Multiplicity</a:t>
            </a:r>
            <a:br>
              <a:rPr lang="en-US" b="1" i="0" u="none" strike="noStrike" baseline="0" dirty="0">
                <a:latin typeface="Arial" panose="020B0604020202020204" pitchFamily="34" charset="0"/>
              </a:rPr>
            </a:br>
            <a:endParaRPr lang="en-US" b="0" i="0" u="none" strike="noStrike" baseline="0" dirty="0">
              <a:latin typeface="Arial" panose="020B0604020202020204" pitchFamily="34" charset="0"/>
            </a:endParaRPr>
          </a:p>
        </p:txBody>
      </p:sp>
      <p:sp>
        <p:nvSpPr>
          <p:cNvPr id="3" name="Text Placeholder 2"/>
          <p:cNvSpPr>
            <a:spLocks noGrp="1"/>
          </p:cNvSpPr>
          <p:nvPr>
            <p:ph type="body" idx="1"/>
          </p:nvPr>
        </p:nvSpPr>
        <p:spPr/>
        <p:txBody>
          <a:bodyPr>
            <a:normAutofit fontScale="85000" lnSpcReduction="10000"/>
          </a:bodyPr>
          <a:lstStyle/>
          <a:p>
            <a:pPr lvl="2"/>
            <a:r>
              <a:rPr lang="en-US" b="0" i="0" u="none" strike="noStrike" baseline="0" dirty="0">
                <a:latin typeface="Arial" panose="020B0604020202020204" pitchFamily="34" charset="0"/>
              </a:rPr>
              <a:t>After specifying the type of association relationship by connecting the classes, you can also declare the cardinality between the associated entities. For example:</a:t>
            </a:r>
          </a:p>
          <a:p>
            <a:pPr lvl="2"/>
            <a:endParaRPr lang="en-US" dirty="0">
              <a:latin typeface="Arial" panose="020B0604020202020204" pitchFamily="34" charset="0"/>
            </a:endParaRPr>
          </a:p>
          <a:p>
            <a:pPr lvl="2"/>
            <a:endParaRPr lang="en-US" b="0" i="0" u="none" strike="noStrike" baseline="0" dirty="0">
              <a:latin typeface="Arial" panose="020B0604020202020204" pitchFamily="34" charset="0"/>
            </a:endParaRPr>
          </a:p>
          <a:p>
            <a:pPr lvl="2"/>
            <a:endParaRPr lang="en-US" dirty="0">
              <a:latin typeface="Arial" panose="020B0604020202020204" pitchFamily="34" charset="0"/>
            </a:endParaRPr>
          </a:p>
          <a:p>
            <a:pPr lvl="2"/>
            <a:endParaRPr lang="en-US" b="0" i="0" u="none" strike="noStrike" baseline="0" dirty="0">
              <a:latin typeface="Arial" panose="020B0604020202020204" pitchFamily="34" charset="0"/>
            </a:endParaRPr>
          </a:p>
          <a:p>
            <a:pPr lvl="2"/>
            <a:endParaRPr lang="en-US" dirty="0">
              <a:latin typeface="Arial" panose="020B0604020202020204" pitchFamily="34" charset="0"/>
            </a:endParaRPr>
          </a:p>
          <a:p>
            <a:pPr lvl="2"/>
            <a:endParaRPr lang="en-US" b="0" i="0" u="none" strike="noStrike" baseline="0" dirty="0">
              <a:latin typeface="Arial" panose="020B0604020202020204" pitchFamily="34" charset="0"/>
            </a:endParaRPr>
          </a:p>
          <a:p>
            <a:pPr lvl="2"/>
            <a:endParaRPr lang="en-US" b="0" i="0" u="none" strike="noStrike" baseline="0" dirty="0">
              <a:latin typeface="Arial" panose="020B0604020202020204" pitchFamily="34" charset="0"/>
            </a:endParaRPr>
          </a:p>
          <a:p>
            <a:pPr lvl="2"/>
            <a:r>
              <a:rPr lang="en-US" b="0" i="0" u="none" strike="noStrike" baseline="0" dirty="0">
                <a:latin typeface="Arial" panose="020B0604020202020204" pitchFamily="34" charset="0"/>
              </a:rPr>
              <a:t>The above UML diagram shows that a house has exactly one kitchen, exactly one bath, at least one bedroom (can have many), exactly one mailbox, and at most one mortgage (zero or one).</a:t>
            </a:r>
            <a:endParaRPr lang="en-US" b="1" i="0" u="none" strike="noStrike" baseline="0" dirty="0">
              <a:latin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1" y="2191857"/>
            <a:ext cx="3657600" cy="2471925"/>
          </a:xfrm>
          <a:prstGeom prst="rect">
            <a:avLst/>
          </a:prstGeom>
        </p:spPr>
      </p:pic>
      <p:sp>
        <p:nvSpPr>
          <p:cNvPr id="5" name="Rectangle 4"/>
          <p:cNvSpPr/>
          <p:nvPr/>
        </p:nvSpPr>
        <p:spPr>
          <a:xfrm>
            <a:off x="0" y="609600"/>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ngfind.com-kingpin-png-4152286 (1).png"/>
          <p:cNvPicPr>
            <a:picLocks noChangeAspect="1"/>
          </p:cNvPicPr>
          <p:nvPr/>
        </p:nvPicPr>
        <p:blipFill>
          <a:blip r:embed="rId3" cstate="print"/>
          <a:stretch>
            <a:fillRect/>
          </a:stretch>
        </p:blipFill>
        <p:spPr>
          <a:xfrm>
            <a:off x="6072198" y="285728"/>
            <a:ext cx="1219200" cy="533400"/>
          </a:xfrm>
          <a:prstGeom prst="rect">
            <a:avLst/>
          </a:prstGeom>
        </p:spPr>
      </p:pic>
      <p:sp>
        <p:nvSpPr>
          <p:cNvPr id="7" name="Rectangle 6"/>
          <p:cNvSpPr/>
          <p:nvPr/>
        </p:nvSpPr>
        <p:spPr>
          <a:xfrm>
            <a:off x="0" y="674352"/>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71650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76172" y="709255"/>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5029200" y="457200"/>
            <a:ext cx="1066800" cy="6096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ngfind.com-kingpin-png-4152286 (1).png"/>
          <p:cNvPicPr>
            <a:picLocks noChangeAspect="1"/>
          </p:cNvPicPr>
          <p:nvPr/>
        </p:nvPicPr>
        <p:blipFill>
          <a:blip r:embed="rId2" cstate="print"/>
          <a:stretch>
            <a:fillRect/>
          </a:stretch>
        </p:blipFill>
        <p:spPr>
          <a:xfrm>
            <a:off x="4953000" y="457200"/>
            <a:ext cx="1219200" cy="533400"/>
          </a:xfrm>
          <a:prstGeom prst="rect">
            <a:avLst/>
          </a:prstGeom>
        </p:spPr>
      </p:pic>
      <p:sp>
        <p:nvSpPr>
          <p:cNvPr id="7" name="Title 1"/>
          <p:cNvSpPr txBox="1">
            <a:spLocks/>
          </p:cNvSpPr>
          <p:nvPr/>
        </p:nvSpPr>
        <p:spPr>
          <a:xfrm>
            <a:off x="685800" y="928582"/>
            <a:ext cx="8153400" cy="960031"/>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Times New Roman" panose="02020603050405020304" pitchFamily="18" charset="0"/>
                <a:cs typeface="Times New Roman" panose="02020603050405020304" pitchFamily="18" charset="0"/>
              </a:rPr>
              <a:t>Object-Oriented Programming vs.</a:t>
            </a:r>
            <a:br>
              <a:rPr lang="en-US" sz="3600" b="1" dirty="0">
                <a:latin typeface="Times New Roman" panose="02020603050405020304" pitchFamily="18" charset="0"/>
                <a:cs typeface="Times New Roman" panose="02020603050405020304" pitchFamily="18" charset="0"/>
              </a:rPr>
            </a:br>
            <a:r>
              <a:rPr lang="en-US" sz="3600" b="1" dirty="0">
                <a:latin typeface="Times New Roman" panose="02020603050405020304" pitchFamily="18" charset="0"/>
                <a:cs typeface="Times New Roman" panose="02020603050405020304" pitchFamily="18" charset="0"/>
              </a:rPr>
              <a:t> Procedural Programming</a:t>
            </a:r>
            <a:br>
              <a:rPr lang="en-US" sz="3600" b="1" dirty="0">
                <a:latin typeface="Times New Roman" panose="02020603050405020304" pitchFamily="18" charset="0"/>
                <a:cs typeface="Times New Roman" panose="02020603050405020304" pitchFamily="18" charset="0"/>
              </a:rPr>
            </a:br>
            <a:endParaRPr lang="en-US" sz="3600" b="1" dirty="0">
              <a:latin typeface="Times New Roman" panose="02020603050405020304" pitchFamily="18" charset="0"/>
              <a:cs typeface="Times New Roman" panose="02020603050405020304" pitchFamily="18" charset="0"/>
            </a:endParaRPr>
          </a:p>
        </p:txBody>
      </p:sp>
      <p:sp>
        <p:nvSpPr>
          <p:cNvPr id="8" name="Content Placeholder 2"/>
          <p:cNvSpPr txBox="1">
            <a:spLocks/>
          </p:cNvSpPr>
          <p:nvPr/>
        </p:nvSpPr>
        <p:spPr>
          <a:xfrm>
            <a:off x="571472" y="2362200"/>
            <a:ext cx="8153400" cy="4038599"/>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latin typeface="Times New Roman" panose="02020603050405020304" pitchFamily="18" charset="0"/>
                <a:cs typeface="Times New Roman" panose="02020603050405020304" pitchFamily="18" charset="0"/>
              </a:rPr>
              <a:t>Programs are made up of modules, which are parts of a program that can be coded and tested separately, and then assembled to form a complete program.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In procedural languages (i.e. C) these modules are procedures, where a procedure is a sequence of statements.</a:t>
            </a:r>
          </a:p>
          <a:p>
            <a:pPr marL="0" inden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design method used in procedural programming is called Top Down Design.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This is where you start with a problem (procedure) and then systematically break the problem down into sub problems (sub procedures).  </a:t>
            </a:r>
          </a:p>
        </p:txBody>
      </p:sp>
      <p:sp>
        <p:nvSpPr>
          <p:cNvPr id="4" name="Date Placeholder 3">
            <a:extLst>
              <a:ext uri="{FF2B5EF4-FFF2-40B4-BE49-F238E27FC236}">
                <a16:creationId xmlns:a16="http://schemas.microsoft.com/office/drawing/2014/main" id="{4C20952A-59D4-F575-2107-AF2B875F1EA8}"/>
              </a:ext>
            </a:extLst>
          </p:cNvPr>
          <p:cNvSpPr>
            <a:spLocks noGrp="1"/>
          </p:cNvSpPr>
          <p:nvPr>
            <p:ph type="dt" sz="half" idx="10"/>
          </p:nvPr>
        </p:nvSpPr>
        <p:spPr/>
        <p:txBody>
          <a:bodyPr/>
          <a:lstStyle/>
          <a:p>
            <a:fld id="{028E891F-E819-4041-8479-B154ECB789AC}" type="datetime1">
              <a:rPr lang="en-US" smtClean="0"/>
              <a:t>9/5/2022</a:t>
            </a:fld>
            <a:endParaRPr lang="en-US"/>
          </a:p>
        </p:txBody>
      </p:sp>
      <p:sp>
        <p:nvSpPr>
          <p:cNvPr id="9" name="Footer Placeholder 8">
            <a:extLst>
              <a:ext uri="{FF2B5EF4-FFF2-40B4-BE49-F238E27FC236}">
                <a16:creationId xmlns:a16="http://schemas.microsoft.com/office/drawing/2014/main" id="{3DF02C49-71EB-5B20-A450-0154AFCFE47A}"/>
              </a:ext>
            </a:extLst>
          </p:cNvPr>
          <p:cNvSpPr>
            <a:spLocks noGrp="1"/>
          </p:cNvSpPr>
          <p:nvPr>
            <p:ph type="ftr" sz="quarter" idx="11"/>
          </p:nvPr>
        </p:nvSpPr>
        <p:spPr/>
        <p:txBody>
          <a:bodyPr/>
          <a:lstStyle/>
          <a:p>
            <a:r>
              <a:rPr lang="en-US"/>
              <a:t>C ,C++ and UML Basics</a:t>
            </a:r>
          </a:p>
        </p:txBody>
      </p:sp>
      <p:sp>
        <p:nvSpPr>
          <p:cNvPr id="10" name="Slide Number Placeholder 9">
            <a:extLst>
              <a:ext uri="{FF2B5EF4-FFF2-40B4-BE49-F238E27FC236}">
                <a16:creationId xmlns:a16="http://schemas.microsoft.com/office/drawing/2014/main" id="{82106B10-5B03-04A6-E6A1-68EE1BCDC4E6}"/>
              </a:ext>
            </a:extLst>
          </p:cNvPr>
          <p:cNvSpPr>
            <a:spLocks noGrp="1"/>
          </p:cNvSpPr>
          <p:nvPr>
            <p:ph type="sldNum" sz="quarter" idx="12"/>
          </p:nvPr>
        </p:nvSpPr>
        <p:spPr/>
        <p:txBody>
          <a:bodyPr/>
          <a:lstStyle/>
          <a:p>
            <a:fld id="{A1A6BA4E-CDAE-4DEF-A7CA-99055C502B84}" type="slidenum">
              <a:rPr lang="en-US" smtClean="0"/>
              <a:pPr/>
              <a:t>13</a:t>
            </a:fld>
            <a:endParaRPr lang="en-US"/>
          </a:p>
        </p:txBody>
      </p:sp>
    </p:spTree>
    <p:extLst>
      <p:ext uri="{BB962C8B-B14F-4D97-AF65-F5344CB8AC3E}">
        <p14:creationId xmlns:p14="http://schemas.microsoft.com/office/powerpoint/2010/main" val="1026490060"/>
      </p:ext>
    </p:extLst>
  </p:cSld>
  <p:clrMapOvr>
    <a:masterClrMapping/>
  </p:clrMapOvr>
  <p:transition spd="med">
    <p:pull dir="d"/>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624" y="1417638"/>
            <a:ext cx="5763294" cy="5240319"/>
          </a:xfrm>
          <a:prstGeom prst="rect">
            <a:avLst/>
          </a:prstGeom>
        </p:spPr>
      </p:pic>
      <p:sp>
        <p:nvSpPr>
          <p:cNvPr id="5" name="Rectangle 4"/>
          <p:cNvSpPr/>
          <p:nvPr/>
        </p:nvSpPr>
        <p:spPr>
          <a:xfrm>
            <a:off x="0" y="609600"/>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ngfind.com-kingpin-png-4152286 (1).png"/>
          <p:cNvPicPr>
            <a:picLocks noChangeAspect="1"/>
          </p:cNvPicPr>
          <p:nvPr/>
        </p:nvPicPr>
        <p:blipFill>
          <a:blip r:embed="rId3" cstate="print"/>
          <a:stretch>
            <a:fillRect/>
          </a:stretch>
        </p:blipFill>
        <p:spPr>
          <a:xfrm>
            <a:off x="6072198" y="285728"/>
            <a:ext cx="1219200" cy="533400"/>
          </a:xfrm>
          <a:prstGeom prst="rect">
            <a:avLst/>
          </a:prstGeom>
        </p:spPr>
      </p:pic>
      <p:sp>
        <p:nvSpPr>
          <p:cNvPr id="7" name="Rectangle 6"/>
          <p:cNvSpPr/>
          <p:nvPr/>
        </p:nvSpPr>
        <p:spPr>
          <a:xfrm>
            <a:off x="0" y="674352"/>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102588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Coming up: Dependencies</a:t>
            </a:r>
          </a:p>
        </p:txBody>
      </p:sp>
      <p:sp>
        <p:nvSpPr>
          <p:cNvPr id="84995" name="Rectangle 2"/>
          <p:cNvSpPr>
            <a:spLocks noGrp="1" noChangeArrowheads="1"/>
          </p:cNvSpPr>
          <p:nvPr>
            <p:ph type="title"/>
          </p:nvPr>
        </p:nvSpPr>
        <p:spPr>
          <a:xfrm>
            <a:off x="428596" y="714356"/>
            <a:ext cx="8229600" cy="774720"/>
          </a:xfrm>
        </p:spPr>
        <p:txBody>
          <a:bodyPr/>
          <a:lstStyle/>
          <a:p>
            <a:r>
              <a:rPr lang="en-US" dirty="0">
                <a:ea typeface="ＭＳ Ｐゴシック" charset="-128"/>
              </a:rPr>
              <a:t>Multiplicity Constraints</a:t>
            </a:r>
          </a:p>
        </p:txBody>
      </p:sp>
      <p:sp>
        <p:nvSpPr>
          <p:cNvPr id="84996" name="Rectangle 3"/>
          <p:cNvSpPr>
            <a:spLocks noGrp="1" noChangeArrowheads="1"/>
          </p:cNvSpPr>
          <p:nvPr>
            <p:ph type="body" idx="1"/>
          </p:nvPr>
        </p:nvSpPr>
        <p:spPr/>
        <p:txBody>
          <a:bodyPr/>
          <a:lstStyle/>
          <a:p>
            <a:r>
              <a:rPr lang="en-US">
                <a:ea typeface="ＭＳ Ｐゴシック" charset="-128"/>
              </a:rPr>
              <a:t>A multiplicity constraint can be</a:t>
            </a:r>
          </a:p>
          <a:p>
            <a:pPr lvl="1"/>
            <a:r>
              <a:rPr lang="en-US">
                <a:ea typeface="ＭＳ Ｐゴシック" charset="-128"/>
              </a:rPr>
              <a:t>a single number</a:t>
            </a:r>
          </a:p>
          <a:p>
            <a:pPr lvl="1"/>
            <a:r>
              <a:rPr lang="en-US">
                <a:ea typeface="ＭＳ Ｐゴシック" charset="-128"/>
              </a:rPr>
              <a:t>a “*”, meaning an arbitrarily large number or simply “many”</a:t>
            </a:r>
          </a:p>
          <a:p>
            <a:pPr lvl="1"/>
            <a:r>
              <a:rPr lang="en-US">
                <a:ea typeface="ＭＳ Ｐゴシック" charset="-128"/>
              </a:rPr>
              <a:t>a range, denoted by “min..max”</a:t>
            </a:r>
          </a:p>
          <a:p>
            <a:pPr lvl="1"/>
            <a:r>
              <a:rPr lang="en-US">
                <a:ea typeface="ＭＳ Ｐゴシック" charset="-128"/>
              </a:rPr>
              <a:t>a sequence of single numbers and ranges</a:t>
            </a:r>
          </a:p>
        </p:txBody>
      </p:sp>
      <p:sp>
        <p:nvSpPr>
          <p:cNvPr id="6" name="Rectangle 5"/>
          <p:cNvSpPr/>
          <p:nvPr/>
        </p:nvSpPr>
        <p:spPr>
          <a:xfrm>
            <a:off x="0" y="538162"/>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pngfind.com-kingpin-png-4152286 (1).png"/>
          <p:cNvPicPr>
            <a:picLocks noChangeAspect="1"/>
          </p:cNvPicPr>
          <p:nvPr/>
        </p:nvPicPr>
        <p:blipFill>
          <a:blip r:embed="rId3" cstate="print"/>
          <a:stretch>
            <a:fillRect/>
          </a:stretch>
        </p:blipFill>
        <p:spPr>
          <a:xfrm>
            <a:off x="6072198" y="214290"/>
            <a:ext cx="1219200" cy="533400"/>
          </a:xfrm>
          <a:prstGeom prst="rect">
            <a:avLst/>
          </a:prstGeom>
        </p:spPr>
      </p:pic>
      <p:sp>
        <p:nvSpPr>
          <p:cNvPr id="8" name="Rectangle 7"/>
          <p:cNvSpPr/>
          <p:nvPr/>
        </p:nvSpPr>
        <p:spPr>
          <a:xfrm>
            <a:off x="0" y="602914"/>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766481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9" name="Google Shape;419;p29"/>
          <p:cNvSpPr txBox="1">
            <a:spLocks noGrp="1"/>
          </p:cNvSpPr>
          <p:nvPr>
            <p:ph type="body" idx="1"/>
          </p:nvPr>
        </p:nvSpPr>
        <p:spPr>
          <a:xfrm>
            <a:off x="628650" y="1530587"/>
            <a:ext cx="8361565" cy="4252026"/>
          </a:xfrm>
          <a:prstGeom prst="rect">
            <a:avLst/>
          </a:prstGeom>
          <a:noFill/>
          <a:ln>
            <a:noFill/>
          </a:ln>
        </p:spPr>
        <p:txBody>
          <a:bodyPr spcFirstLastPara="1" vert="horz" wrap="square" lIns="68569" tIns="34275" rIns="68569" bIns="34275" rtlCol="0" anchor="t" anchorCtr="0">
            <a:normAutofit/>
          </a:bodyPr>
          <a:lstStyle/>
          <a:p>
            <a:pPr marL="0" indent="0">
              <a:lnSpc>
                <a:spcPct val="90000"/>
              </a:lnSpc>
              <a:spcBef>
                <a:spcPts val="0"/>
              </a:spcBef>
              <a:buClr>
                <a:schemeClr val="dk1"/>
              </a:buClr>
              <a:buSzPts val="2200"/>
              <a:buNone/>
            </a:pPr>
            <a:r>
              <a:rPr lang="en-US" sz="1650" b="1" u="sng"/>
              <a:t>Multiplicity </a:t>
            </a:r>
            <a:endParaRPr/>
          </a:p>
          <a:p>
            <a:pPr marL="171450" indent="-171450">
              <a:lnSpc>
                <a:spcPct val="90000"/>
              </a:lnSpc>
              <a:spcBef>
                <a:spcPts val="750"/>
              </a:spcBef>
              <a:buClr>
                <a:schemeClr val="dk1"/>
              </a:buClr>
              <a:buSzPts val="2200"/>
            </a:pPr>
            <a:r>
              <a:rPr lang="en-US" sz="1650"/>
              <a:t>It allows us to set numerical constraints on relationships</a:t>
            </a:r>
            <a:endParaRPr/>
          </a:p>
          <a:p>
            <a:pPr marL="171450" indent="-171450">
              <a:lnSpc>
                <a:spcPct val="90000"/>
              </a:lnSpc>
              <a:spcBef>
                <a:spcPts val="750"/>
              </a:spcBef>
              <a:buClr>
                <a:schemeClr val="dk1"/>
              </a:buClr>
              <a:buSzPts val="2200"/>
            </a:pPr>
            <a:r>
              <a:rPr lang="en-US" sz="1650"/>
              <a:t>Some types of multiplicity are</a:t>
            </a:r>
            <a:endParaRPr/>
          </a:p>
          <a:p>
            <a:pPr marL="171450" indent="-171450">
              <a:lnSpc>
                <a:spcPct val="90000"/>
              </a:lnSpc>
              <a:spcBef>
                <a:spcPts val="750"/>
              </a:spcBef>
              <a:buClr>
                <a:schemeClr val="dk1"/>
              </a:buClr>
              <a:buSzPts val="2200"/>
            </a:pPr>
            <a:r>
              <a:rPr lang="en-US" sz="1650"/>
              <a:t>1 – Just one</a:t>
            </a:r>
            <a:endParaRPr/>
          </a:p>
          <a:p>
            <a:pPr marL="171450" indent="-171450">
              <a:lnSpc>
                <a:spcPct val="90000"/>
              </a:lnSpc>
              <a:spcBef>
                <a:spcPts val="750"/>
              </a:spcBef>
              <a:buClr>
                <a:schemeClr val="dk1"/>
              </a:buClr>
              <a:buSzPts val="2200"/>
            </a:pPr>
            <a:r>
              <a:rPr lang="en-US" sz="1650"/>
              <a:t>n – Specific number</a:t>
            </a:r>
            <a:endParaRPr/>
          </a:p>
          <a:p>
            <a:pPr marL="171450" indent="-171450">
              <a:lnSpc>
                <a:spcPct val="90000"/>
              </a:lnSpc>
              <a:spcBef>
                <a:spcPts val="750"/>
              </a:spcBef>
              <a:buClr>
                <a:schemeClr val="dk1"/>
              </a:buClr>
              <a:buSzPts val="2200"/>
            </a:pPr>
            <a:r>
              <a:rPr lang="en-US" sz="1650"/>
              <a:t>0..* - Zero to many</a:t>
            </a:r>
            <a:endParaRPr/>
          </a:p>
          <a:p>
            <a:pPr marL="171450" indent="-171450">
              <a:lnSpc>
                <a:spcPct val="90000"/>
              </a:lnSpc>
              <a:spcBef>
                <a:spcPts val="750"/>
              </a:spcBef>
              <a:buClr>
                <a:schemeClr val="dk1"/>
              </a:buClr>
              <a:buSzPts val="2200"/>
            </a:pPr>
            <a:r>
              <a:rPr lang="en-US" sz="1650"/>
              <a:t>1..* - One to many (At least one)</a:t>
            </a:r>
            <a:endParaRPr/>
          </a:p>
          <a:p>
            <a:pPr marL="171450" indent="-171450">
              <a:lnSpc>
                <a:spcPct val="90000"/>
              </a:lnSpc>
              <a:spcBef>
                <a:spcPts val="750"/>
              </a:spcBef>
              <a:buClr>
                <a:schemeClr val="dk1"/>
              </a:buClr>
              <a:buSzPts val="2200"/>
            </a:pPr>
            <a:r>
              <a:rPr lang="en-US" sz="1650"/>
              <a:t>0..1 – Zero or one (Optional)</a:t>
            </a:r>
            <a:endParaRPr/>
          </a:p>
          <a:p>
            <a:pPr marL="171450" indent="-171450">
              <a:lnSpc>
                <a:spcPct val="90000"/>
              </a:lnSpc>
              <a:spcBef>
                <a:spcPts val="750"/>
              </a:spcBef>
              <a:buClr>
                <a:schemeClr val="dk1"/>
              </a:buClr>
              <a:buSzPts val="2200"/>
            </a:pPr>
            <a:r>
              <a:rPr lang="en-US" sz="1650"/>
              <a:t>m..n – Specific number range</a:t>
            </a:r>
            <a:endParaRPr/>
          </a:p>
          <a:p>
            <a:pPr marL="171450" indent="-66675">
              <a:lnSpc>
                <a:spcPct val="90000"/>
              </a:lnSpc>
              <a:spcBef>
                <a:spcPts val="750"/>
              </a:spcBef>
              <a:buClr>
                <a:schemeClr val="dk1"/>
              </a:buClr>
              <a:buSzPts val="2200"/>
              <a:buNone/>
            </a:pPr>
            <a:endParaRPr sz="1650"/>
          </a:p>
          <a:p>
            <a:pPr marL="171450" indent="-66675">
              <a:lnSpc>
                <a:spcPct val="90000"/>
              </a:lnSpc>
              <a:spcBef>
                <a:spcPts val="750"/>
              </a:spcBef>
              <a:buClr>
                <a:schemeClr val="dk1"/>
              </a:buClr>
              <a:buSzPts val="2200"/>
              <a:buNone/>
            </a:pPr>
            <a:endParaRPr sz="1650"/>
          </a:p>
        </p:txBody>
      </p:sp>
      <p:grpSp>
        <p:nvGrpSpPr>
          <p:cNvPr id="420" name="Google Shape;420;p29"/>
          <p:cNvGrpSpPr/>
          <p:nvPr/>
        </p:nvGrpSpPr>
        <p:grpSpPr>
          <a:xfrm>
            <a:off x="5361709" y="2309935"/>
            <a:ext cx="3516284" cy="2044931"/>
            <a:chOff x="7148945" y="1936913"/>
            <a:chExt cx="4688378" cy="2726575"/>
          </a:xfrm>
        </p:grpSpPr>
        <p:pic>
          <p:nvPicPr>
            <p:cNvPr id="421" name="Google Shape;421;p29"/>
            <p:cNvPicPr preferRelativeResize="0"/>
            <p:nvPr/>
          </p:nvPicPr>
          <p:blipFill rotWithShape="1">
            <a:blip r:embed="rId3">
              <a:alphaModFix/>
            </a:blip>
            <a:srcRect l="6875" t="21818" r="56909" b="38425"/>
            <a:stretch/>
          </p:blipFill>
          <p:spPr>
            <a:xfrm>
              <a:off x="7421880" y="1936913"/>
              <a:ext cx="4415444" cy="2726575"/>
            </a:xfrm>
            <a:prstGeom prst="rect">
              <a:avLst/>
            </a:prstGeom>
            <a:noFill/>
            <a:ln>
              <a:noFill/>
            </a:ln>
          </p:spPr>
        </p:pic>
        <p:sp>
          <p:nvSpPr>
            <p:cNvPr id="422" name="Google Shape;422;p29"/>
            <p:cNvSpPr/>
            <p:nvPr/>
          </p:nvSpPr>
          <p:spPr>
            <a:xfrm>
              <a:off x="7148945" y="1961804"/>
              <a:ext cx="1296786" cy="532014"/>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grpSp>
      <p:sp>
        <p:nvSpPr>
          <p:cNvPr id="8" name="CustomShape 2"/>
          <p:cNvSpPr/>
          <p:nvPr/>
        </p:nvSpPr>
        <p:spPr>
          <a:xfrm>
            <a:off x="1514841" y="1062304"/>
            <a:ext cx="6857730" cy="136890"/>
          </a:xfrm>
          <a:prstGeom prst="rect">
            <a:avLst/>
          </a:prstGeom>
          <a:gradFill rotWithShape="0">
            <a:gsLst>
              <a:gs pos="0">
                <a:srgbClr val="D0D0D0"/>
              </a:gs>
              <a:gs pos="100000">
                <a:srgbClr val="EDEDED"/>
              </a:gs>
            </a:gsLst>
            <a:lin ang="16200000"/>
          </a:gradFill>
          <a:ln>
            <a:noFill/>
          </a:ln>
          <a:effectLst>
            <a:outerShdw blurRad="40000" dist="20160" dir="5400000" rotWithShape="0">
              <a:srgbClr val="000000">
                <a:alpha val="38000"/>
              </a:srgbClr>
            </a:outerShdw>
          </a:effectLst>
        </p:spPr>
        <p:style>
          <a:lnRef idx="1">
            <a:schemeClr val="dk1"/>
          </a:lnRef>
          <a:fillRef idx="2">
            <a:schemeClr val="dk1"/>
          </a:fillRef>
          <a:effectRef idx="1">
            <a:schemeClr val="dk1"/>
          </a:effectRef>
          <a:fontRef idx="minor"/>
        </p:style>
      </p:sp>
      <p:sp>
        <p:nvSpPr>
          <p:cNvPr id="9" name="CustomShape 1"/>
          <p:cNvSpPr/>
          <p:nvPr/>
        </p:nvSpPr>
        <p:spPr>
          <a:xfrm>
            <a:off x="1514841" y="970774"/>
            <a:ext cx="6857730" cy="34020"/>
          </a:xfrm>
          <a:prstGeom prst="rect">
            <a:avLst/>
          </a:prstGeom>
          <a:solidFill>
            <a:srgbClr val="EED126"/>
          </a:solidFill>
          <a:ln>
            <a:solidFill>
              <a:srgbClr val="EED126"/>
            </a:solidFill>
            <a:round/>
          </a:ln>
        </p:spPr>
        <p:style>
          <a:lnRef idx="2">
            <a:schemeClr val="accent1">
              <a:shade val="50000"/>
            </a:schemeClr>
          </a:lnRef>
          <a:fillRef idx="1">
            <a:schemeClr val="accent1"/>
          </a:fillRef>
          <a:effectRef idx="0">
            <a:schemeClr val="accent1"/>
          </a:effectRef>
          <a:fontRef idx="minor"/>
        </p:style>
      </p:sp>
      <p:pic>
        <p:nvPicPr>
          <p:cNvPr id="10" name="Picture 5"/>
          <p:cNvPicPr/>
          <p:nvPr/>
        </p:nvPicPr>
        <p:blipFill>
          <a:blip r:embed="rId4"/>
          <a:stretch/>
        </p:blipFill>
        <p:spPr>
          <a:xfrm>
            <a:off x="5511285" y="878032"/>
            <a:ext cx="914220" cy="399870"/>
          </a:xfrm>
          <a:prstGeom prst="rect">
            <a:avLst/>
          </a:prstGeom>
          <a:ln>
            <a:noFill/>
          </a:ln>
        </p:spPr>
      </p:pic>
      <p:sp>
        <p:nvSpPr>
          <p:cNvPr id="3" name="Date Placeholder 2"/>
          <p:cNvSpPr>
            <a:spLocks noGrp="1"/>
          </p:cNvSpPr>
          <p:nvPr>
            <p:ph type="dt" idx="10"/>
          </p:nvPr>
        </p:nvSpPr>
        <p:spPr/>
        <p:txBody>
          <a:bodyPr/>
          <a:lstStyle/>
          <a:p>
            <a:fld id="{E9A6B233-5FB1-4765-B98C-D69E37F74DA3}" type="datetime1">
              <a:rPr lang="en-US" smtClean="0"/>
              <a:t>9/5/2022</a:t>
            </a:fld>
            <a:endParaRPr lang="en-US"/>
          </a:p>
        </p:txBody>
      </p:sp>
      <p:sp>
        <p:nvSpPr>
          <p:cNvPr id="6" name="Slide Number Placeholder 5"/>
          <p:cNvSpPr>
            <a:spLocks noGrp="1"/>
          </p:cNvSpPr>
          <p:nvPr>
            <p:ph type="sldNum" idx="12"/>
          </p:nvPr>
        </p:nvSpPr>
        <p:spPr/>
        <p:txBody>
          <a:bodyPr/>
          <a:lstStyle/>
          <a:p>
            <a:fld id="{00000000-1234-1234-1234-123412341234}" type="slidenum">
              <a:rPr lang="en-US" smtClean="0"/>
              <a:pPr/>
              <a:t>132</a:t>
            </a:fld>
            <a:endParaRPr lang="en-US"/>
          </a:p>
        </p:txBody>
      </p:sp>
    </p:spTree>
    <p:extLst>
      <p:ext uri="{BB962C8B-B14F-4D97-AF65-F5344CB8AC3E}">
        <p14:creationId xmlns:p14="http://schemas.microsoft.com/office/powerpoint/2010/main" val="23729699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ooter Placeholder 4"/>
          <p:cNvSpPr>
            <a:spLocks noGrp="1"/>
          </p:cNvSpPr>
          <p:nvPr>
            <p:ph type="ftr" sz="quarter" idx="11"/>
          </p:nvPr>
        </p:nvSpPr>
        <p:spPr/>
        <p:txBody>
          <a:bodyPr/>
          <a:lstStyle/>
          <a:p>
            <a:r>
              <a:rPr lang="en-US"/>
              <a:t>Coming up: Multiplicity Constraints</a:t>
            </a:r>
          </a:p>
        </p:txBody>
      </p:sp>
      <p:sp>
        <p:nvSpPr>
          <p:cNvPr id="81923" name="Rectangle 2"/>
          <p:cNvSpPr>
            <a:spLocks noGrp="1" noChangeArrowheads="1"/>
          </p:cNvSpPr>
          <p:nvPr>
            <p:ph type="title"/>
          </p:nvPr>
        </p:nvSpPr>
        <p:spPr>
          <a:xfrm>
            <a:off x="642910" y="0"/>
            <a:ext cx="7902575" cy="500042"/>
          </a:xfrm>
        </p:spPr>
        <p:txBody>
          <a:bodyPr>
            <a:normAutofit fontScale="90000"/>
          </a:bodyPr>
          <a:lstStyle/>
          <a:p>
            <a:r>
              <a:rPr lang="en-US" dirty="0">
                <a:ea typeface="ＭＳ Ｐゴシック" charset="-128"/>
              </a:rPr>
              <a:t>Multiplicity Constraints</a:t>
            </a:r>
          </a:p>
        </p:txBody>
      </p:sp>
      <p:sp>
        <p:nvSpPr>
          <p:cNvPr id="81924" name="Rectangle 3"/>
          <p:cNvSpPr>
            <a:spLocks noChangeArrowheads="1"/>
          </p:cNvSpPr>
          <p:nvPr/>
        </p:nvSpPr>
        <p:spPr bwMode="auto">
          <a:xfrm>
            <a:off x="457200" y="914400"/>
            <a:ext cx="8305800" cy="5715000"/>
          </a:xfrm>
          <a:prstGeom prst="rect">
            <a:avLst/>
          </a:prstGeom>
          <a:solidFill>
            <a:schemeClr val="accent1"/>
          </a:solidFill>
          <a:ln w="9525">
            <a:solidFill>
              <a:srgbClr val="000000"/>
            </a:solidFill>
            <a:miter lim="800000"/>
            <a:headEnd/>
            <a:tailEnd/>
          </a:ln>
        </p:spPr>
        <p:txBody>
          <a:bodyPr wrap="none" anchor="ctr"/>
          <a:lstStyle/>
          <a:p>
            <a:endParaRPr lang="en-US"/>
          </a:p>
        </p:txBody>
      </p:sp>
      <p:sp>
        <p:nvSpPr>
          <p:cNvPr id="81925" name="Line 4"/>
          <p:cNvSpPr>
            <a:spLocks noChangeShapeType="1"/>
          </p:cNvSpPr>
          <p:nvPr/>
        </p:nvSpPr>
        <p:spPr bwMode="auto">
          <a:xfrm>
            <a:off x="2667000" y="6223000"/>
            <a:ext cx="3505200" cy="0"/>
          </a:xfrm>
          <a:prstGeom prst="line">
            <a:avLst/>
          </a:prstGeom>
          <a:noFill/>
          <a:ln w="25400">
            <a:solidFill>
              <a:srgbClr val="000000"/>
            </a:solidFill>
            <a:round/>
            <a:headEnd/>
            <a:tailEnd/>
          </a:ln>
        </p:spPr>
        <p:txBody>
          <a:bodyPr wrap="none" anchor="ctr"/>
          <a:lstStyle/>
          <a:p>
            <a:endParaRPr lang="en-US"/>
          </a:p>
        </p:txBody>
      </p:sp>
      <p:sp>
        <p:nvSpPr>
          <p:cNvPr id="81926" name="Line 5"/>
          <p:cNvSpPr>
            <a:spLocks noChangeShapeType="1"/>
          </p:cNvSpPr>
          <p:nvPr/>
        </p:nvSpPr>
        <p:spPr bwMode="auto">
          <a:xfrm>
            <a:off x="1600200" y="4114800"/>
            <a:ext cx="0" cy="1905000"/>
          </a:xfrm>
          <a:prstGeom prst="line">
            <a:avLst/>
          </a:prstGeom>
          <a:noFill/>
          <a:ln w="25400">
            <a:solidFill>
              <a:srgbClr val="000000"/>
            </a:solidFill>
            <a:round/>
            <a:headEnd/>
            <a:tailEnd/>
          </a:ln>
        </p:spPr>
        <p:txBody>
          <a:bodyPr wrap="none" anchor="ctr"/>
          <a:lstStyle/>
          <a:p>
            <a:endParaRPr lang="en-US"/>
          </a:p>
        </p:txBody>
      </p:sp>
      <p:sp>
        <p:nvSpPr>
          <p:cNvPr id="81927" name="Line 6"/>
          <p:cNvSpPr>
            <a:spLocks noChangeShapeType="1"/>
          </p:cNvSpPr>
          <p:nvPr/>
        </p:nvSpPr>
        <p:spPr bwMode="auto">
          <a:xfrm flipH="1">
            <a:off x="5791200" y="1676400"/>
            <a:ext cx="1524000" cy="1828800"/>
          </a:xfrm>
          <a:prstGeom prst="line">
            <a:avLst/>
          </a:prstGeom>
          <a:noFill/>
          <a:ln w="25400">
            <a:solidFill>
              <a:srgbClr val="000000"/>
            </a:solidFill>
            <a:round/>
            <a:headEnd/>
            <a:tailEnd/>
          </a:ln>
        </p:spPr>
        <p:txBody>
          <a:bodyPr wrap="none" anchor="ctr"/>
          <a:lstStyle/>
          <a:p>
            <a:endParaRPr lang="en-US"/>
          </a:p>
        </p:txBody>
      </p:sp>
      <p:sp>
        <p:nvSpPr>
          <p:cNvPr id="81928" name="Line 7"/>
          <p:cNvSpPr>
            <a:spLocks noChangeShapeType="1"/>
          </p:cNvSpPr>
          <p:nvPr/>
        </p:nvSpPr>
        <p:spPr bwMode="auto">
          <a:xfrm>
            <a:off x="1524000" y="1676400"/>
            <a:ext cx="3657600" cy="1828800"/>
          </a:xfrm>
          <a:prstGeom prst="line">
            <a:avLst/>
          </a:prstGeom>
          <a:noFill/>
          <a:ln w="25400">
            <a:solidFill>
              <a:srgbClr val="000000"/>
            </a:solidFill>
            <a:round/>
            <a:headEnd/>
            <a:tailEnd/>
          </a:ln>
        </p:spPr>
        <p:txBody>
          <a:bodyPr wrap="none" anchor="ctr"/>
          <a:lstStyle/>
          <a:p>
            <a:endParaRPr lang="en-US"/>
          </a:p>
        </p:txBody>
      </p:sp>
      <p:sp>
        <p:nvSpPr>
          <p:cNvPr id="81929" name="Line 8"/>
          <p:cNvSpPr>
            <a:spLocks noChangeShapeType="1"/>
          </p:cNvSpPr>
          <p:nvPr/>
        </p:nvSpPr>
        <p:spPr bwMode="auto">
          <a:xfrm flipH="1">
            <a:off x="2667000" y="3886200"/>
            <a:ext cx="2209800" cy="0"/>
          </a:xfrm>
          <a:prstGeom prst="line">
            <a:avLst/>
          </a:prstGeom>
          <a:noFill/>
          <a:ln w="25400">
            <a:solidFill>
              <a:srgbClr val="000000"/>
            </a:solidFill>
            <a:round/>
            <a:headEnd/>
            <a:tailEnd/>
          </a:ln>
        </p:spPr>
        <p:txBody>
          <a:bodyPr wrap="none" anchor="ctr"/>
          <a:lstStyle/>
          <a:p>
            <a:endParaRPr lang="en-US"/>
          </a:p>
        </p:txBody>
      </p:sp>
      <p:sp>
        <p:nvSpPr>
          <p:cNvPr id="81930" name="Line 9"/>
          <p:cNvSpPr>
            <a:spLocks noChangeShapeType="1"/>
          </p:cNvSpPr>
          <p:nvPr/>
        </p:nvSpPr>
        <p:spPr bwMode="auto">
          <a:xfrm flipH="1" flipV="1">
            <a:off x="5638800" y="4343400"/>
            <a:ext cx="1752600" cy="1676400"/>
          </a:xfrm>
          <a:prstGeom prst="line">
            <a:avLst/>
          </a:prstGeom>
          <a:noFill/>
          <a:ln w="25400">
            <a:solidFill>
              <a:srgbClr val="000000"/>
            </a:solidFill>
            <a:round/>
            <a:headEnd/>
            <a:tailEnd/>
          </a:ln>
        </p:spPr>
        <p:txBody>
          <a:bodyPr wrap="none" anchor="ctr"/>
          <a:lstStyle/>
          <a:p>
            <a:endParaRPr lang="en-US"/>
          </a:p>
        </p:txBody>
      </p:sp>
      <p:sp>
        <p:nvSpPr>
          <p:cNvPr id="81931" name="Text Box 10"/>
          <p:cNvSpPr txBox="1">
            <a:spLocks noChangeArrowheads="1"/>
          </p:cNvSpPr>
          <p:nvPr/>
        </p:nvSpPr>
        <p:spPr bwMode="auto">
          <a:xfrm>
            <a:off x="914400" y="1219200"/>
            <a:ext cx="1447800" cy="482600"/>
          </a:xfrm>
          <a:prstGeom prst="rect">
            <a:avLst/>
          </a:prstGeom>
          <a:solidFill>
            <a:srgbClr val="FFFFFF"/>
          </a:solidFill>
          <a:ln w="25400">
            <a:solidFill>
              <a:srgbClr val="000000"/>
            </a:solidFill>
            <a:miter lim="800000"/>
            <a:headEnd/>
            <a:tailEnd/>
          </a:ln>
        </p:spPr>
        <p:txBody>
          <a:bodyPr>
            <a:spAutoFit/>
          </a:bodyPr>
          <a:lstStyle/>
          <a:p>
            <a:pPr algn="ctr">
              <a:spcBef>
                <a:spcPct val="50000"/>
              </a:spcBef>
              <a:buClr>
                <a:schemeClr val="accent1"/>
              </a:buClr>
            </a:pPr>
            <a:r>
              <a:rPr kumimoji="1" lang="en-US">
                <a:solidFill>
                  <a:srgbClr val="000000"/>
                </a:solidFill>
                <a:latin typeface="Arial" charset="0"/>
              </a:rPr>
              <a:t>Student</a:t>
            </a:r>
          </a:p>
        </p:txBody>
      </p:sp>
      <p:sp>
        <p:nvSpPr>
          <p:cNvPr id="81932" name="Text Box 11"/>
          <p:cNvSpPr txBox="1">
            <a:spLocks noChangeArrowheads="1"/>
          </p:cNvSpPr>
          <p:nvPr/>
        </p:nvSpPr>
        <p:spPr bwMode="auto">
          <a:xfrm>
            <a:off x="4876800" y="3505200"/>
            <a:ext cx="1447800" cy="847725"/>
          </a:xfrm>
          <a:prstGeom prst="rect">
            <a:avLst/>
          </a:prstGeom>
          <a:solidFill>
            <a:srgbClr val="FFFFFF"/>
          </a:solidFill>
          <a:ln w="25400">
            <a:solidFill>
              <a:srgbClr val="000000"/>
            </a:solidFill>
            <a:miter lim="800000"/>
            <a:headEnd/>
            <a:tailEnd/>
          </a:ln>
        </p:spPr>
        <p:txBody>
          <a:bodyPr>
            <a:spAutoFit/>
          </a:bodyPr>
          <a:lstStyle/>
          <a:p>
            <a:pPr algn="ctr">
              <a:spcBef>
                <a:spcPct val="50000"/>
              </a:spcBef>
              <a:buClr>
                <a:schemeClr val="accent1"/>
              </a:buClr>
            </a:pPr>
            <a:r>
              <a:rPr kumimoji="1" lang="en-US">
                <a:solidFill>
                  <a:srgbClr val="000000"/>
                </a:solidFill>
                <a:latin typeface="Arial" charset="0"/>
              </a:rPr>
              <a:t>Class Section</a:t>
            </a:r>
          </a:p>
        </p:txBody>
      </p:sp>
      <p:sp>
        <p:nvSpPr>
          <p:cNvPr id="81933" name="Text Box 12"/>
          <p:cNvSpPr txBox="1">
            <a:spLocks noChangeArrowheads="1"/>
          </p:cNvSpPr>
          <p:nvPr/>
        </p:nvSpPr>
        <p:spPr bwMode="auto">
          <a:xfrm>
            <a:off x="6172200" y="5994400"/>
            <a:ext cx="1955800" cy="482600"/>
          </a:xfrm>
          <a:prstGeom prst="rect">
            <a:avLst/>
          </a:prstGeom>
          <a:solidFill>
            <a:srgbClr val="FFFFFF"/>
          </a:solidFill>
          <a:ln w="25400">
            <a:solidFill>
              <a:srgbClr val="000000"/>
            </a:solidFill>
            <a:miter lim="800000"/>
            <a:headEnd/>
            <a:tailEnd/>
          </a:ln>
        </p:spPr>
        <p:txBody>
          <a:bodyPr>
            <a:spAutoFit/>
          </a:bodyPr>
          <a:lstStyle/>
          <a:p>
            <a:pPr algn="ctr">
              <a:spcBef>
                <a:spcPct val="50000"/>
              </a:spcBef>
              <a:buClr>
                <a:schemeClr val="accent1"/>
              </a:buClr>
            </a:pPr>
            <a:r>
              <a:rPr kumimoji="1" lang="en-US">
                <a:solidFill>
                  <a:srgbClr val="000000"/>
                </a:solidFill>
                <a:latin typeface="Arial" charset="0"/>
              </a:rPr>
              <a:t>Course</a:t>
            </a:r>
          </a:p>
        </p:txBody>
      </p:sp>
      <p:sp>
        <p:nvSpPr>
          <p:cNvPr id="81934" name="Text Box 13"/>
          <p:cNvSpPr txBox="1">
            <a:spLocks noChangeArrowheads="1"/>
          </p:cNvSpPr>
          <p:nvPr/>
        </p:nvSpPr>
        <p:spPr bwMode="auto">
          <a:xfrm>
            <a:off x="6477000" y="1219200"/>
            <a:ext cx="1955800" cy="482600"/>
          </a:xfrm>
          <a:prstGeom prst="rect">
            <a:avLst/>
          </a:prstGeom>
          <a:solidFill>
            <a:srgbClr val="FFFFFF"/>
          </a:solidFill>
          <a:ln w="25400">
            <a:solidFill>
              <a:srgbClr val="000000"/>
            </a:solidFill>
            <a:miter lim="800000"/>
            <a:headEnd/>
            <a:tailEnd/>
          </a:ln>
        </p:spPr>
        <p:txBody>
          <a:bodyPr>
            <a:spAutoFit/>
          </a:bodyPr>
          <a:lstStyle/>
          <a:p>
            <a:pPr algn="ctr">
              <a:spcBef>
                <a:spcPct val="50000"/>
              </a:spcBef>
              <a:buClr>
                <a:schemeClr val="accent1"/>
              </a:buClr>
            </a:pPr>
            <a:r>
              <a:rPr kumimoji="1" lang="en-US">
                <a:solidFill>
                  <a:srgbClr val="000000"/>
                </a:solidFill>
                <a:latin typeface="Arial" charset="0"/>
              </a:rPr>
              <a:t>Semester</a:t>
            </a:r>
          </a:p>
        </p:txBody>
      </p:sp>
      <p:sp>
        <p:nvSpPr>
          <p:cNvPr id="81935" name="Text Box 14"/>
          <p:cNvSpPr txBox="1">
            <a:spLocks noChangeArrowheads="1"/>
          </p:cNvSpPr>
          <p:nvPr/>
        </p:nvSpPr>
        <p:spPr bwMode="auto">
          <a:xfrm>
            <a:off x="762000" y="3657600"/>
            <a:ext cx="1955800" cy="482600"/>
          </a:xfrm>
          <a:prstGeom prst="rect">
            <a:avLst/>
          </a:prstGeom>
          <a:solidFill>
            <a:srgbClr val="FFFFFF"/>
          </a:solidFill>
          <a:ln w="25400">
            <a:solidFill>
              <a:srgbClr val="000000"/>
            </a:solidFill>
            <a:miter lim="800000"/>
            <a:headEnd/>
            <a:tailEnd/>
          </a:ln>
        </p:spPr>
        <p:txBody>
          <a:bodyPr>
            <a:spAutoFit/>
          </a:bodyPr>
          <a:lstStyle/>
          <a:p>
            <a:pPr algn="ctr">
              <a:spcBef>
                <a:spcPct val="50000"/>
              </a:spcBef>
              <a:buClr>
                <a:schemeClr val="accent1"/>
              </a:buClr>
            </a:pPr>
            <a:r>
              <a:rPr kumimoji="1" lang="en-US">
                <a:solidFill>
                  <a:srgbClr val="000000"/>
                </a:solidFill>
                <a:latin typeface="Arial" charset="0"/>
              </a:rPr>
              <a:t>Instructor</a:t>
            </a:r>
          </a:p>
        </p:txBody>
      </p:sp>
      <p:sp>
        <p:nvSpPr>
          <p:cNvPr id="81936" name="Text Box 15"/>
          <p:cNvSpPr txBox="1">
            <a:spLocks noChangeArrowheads="1"/>
          </p:cNvSpPr>
          <p:nvPr/>
        </p:nvSpPr>
        <p:spPr bwMode="auto">
          <a:xfrm>
            <a:off x="685800" y="5994400"/>
            <a:ext cx="1955800" cy="482600"/>
          </a:xfrm>
          <a:prstGeom prst="rect">
            <a:avLst/>
          </a:prstGeom>
          <a:solidFill>
            <a:srgbClr val="FFFFFF"/>
          </a:solidFill>
          <a:ln w="25400">
            <a:solidFill>
              <a:srgbClr val="000000"/>
            </a:solidFill>
            <a:miter lim="800000"/>
            <a:headEnd/>
            <a:tailEnd/>
          </a:ln>
        </p:spPr>
        <p:txBody>
          <a:bodyPr>
            <a:spAutoFit/>
          </a:bodyPr>
          <a:lstStyle/>
          <a:p>
            <a:pPr algn="ctr">
              <a:spcBef>
                <a:spcPct val="50000"/>
              </a:spcBef>
              <a:buClr>
                <a:schemeClr val="accent1"/>
              </a:buClr>
            </a:pPr>
            <a:r>
              <a:rPr kumimoji="1" lang="en-US">
                <a:solidFill>
                  <a:srgbClr val="000000"/>
                </a:solidFill>
                <a:latin typeface="Arial" charset="0"/>
              </a:rPr>
              <a:t>Department</a:t>
            </a:r>
          </a:p>
        </p:txBody>
      </p:sp>
      <p:sp>
        <p:nvSpPr>
          <p:cNvPr id="81937" name="Text Box 16"/>
          <p:cNvSpPr txBox="1">
            <a:spLocks noChangeArrowheads="1"/>
          </p:cNvSpPr>
          <p:nvPr/>
        </p:nvSpPr>
        <p:spPr bwMode="auto">
          <a:xfrm rot="1661852">
            <a:off x="3352800" y="2362200"/>
            <a:ext cx="1090613" cy="457200"/>
          </a:xfrm>
          <a:prstGeom prst="rect">
            <a:avLst/>
          </a:prstGeom>
          <a:noFill/>
          <a:ln w="9525">
            <a:noFill/>
            <a:miter lim="800000"/>
            <a:headEnd/>
            <a:tailEnd/>
          </a:ln>
        </p:spPr>
        <p:txBody>
          <a:bodyPr wrap="none">
            <a:spAutoFit/>
          </a:bodyPr>
          <a:lstStyle/>
          <a:p>
            <a:r>
              <a:rPr lang="en-US">
                <a:solidFill>
                  <a:srgbClr val="000000"/>
                </a:solidFill>
                <a:latin typeface="Arial" charset="0"/>
              </a:rPr>
              <a:t>takes&gt;</a:t>
            </a:r>
          </a:p>
        </p:txBody>
      </p:sp>
      <p:sp>
        <p:nvSpPr>
          <p:cNvPr id="81938" name="Text Box 17"/>
          <p:cNvSpPr txBox="1">
            <a:spLocks noChangeArrowheads="1"/>
          </p:cNvSpPr>
          <p:nvPr/>
        </p:nvSpPr>
        <p:spPr bwMode="auto">
          <a:xfrm>
            <a:off x="3200400" y="914400"/>
            <a:ext cx="2462213" cy="457200"/>
          </a:xfrm>
          <a:prstGeom prst="rect">
            <a:avLst/>
          </a:prstGeom>
          <a:noFill/>
          <a:ln w="9525">
            <a:noFill/>
            <a:miter lim="800000"/>
            <a:headEnd/>
            <a:tailEnd/>
          </a:ln>
        </p:spPr>
        <p:txBody>
          <a:bodyPr wrap="none">
            <a:spAutoFit/>
          </a:bodyPr>
          <a:lstStyle/>
          <a:p>
            <a:r>
              <a:rPr lang="en-US" dirty="0">
                <a:solidFill>
                  <a:srgbClr val="000000"/>
                </a:solidFill>
                <a:latin typeface="Arial" charset="0"/>
              </a:rPr>
              <a:t>is registered for&gt;</a:t>
            </a:r>
          </a:p>
        </p:txBody>
      </p:sp>
      <p:sp>
        <p:nvSpPr>
          <p:cNvPr id="81939" name="Text Box 18"/>
          <p:cNvSpPr txBox="1">
            <a:spLocks noChangeArrowheads="1"/>
          </p:cNvSpPr>
          <p:nvPr/>
        </p:nvSpPr>
        <p:spPr bwMode="auto">
          <a:xfrm>
            <a:off x="3048000" y="3429000"/>
            <a:ext cx="1430338" cy="457200"/>
          </a:xfrm>
          <a:prstGeom prst="rect">
            <a:avLst/>
          </a:prstGeom>
          <a:noFill/>
          <a:ln w="9525">
            <a:noFill/>
            <a:miter lim="800000"/>
            <a:headEnd/>
            <a:tailEnd/>
          </a:ln>
        </p:spPr>
        <p:txBody>
          <a:bodyPr wrap="none">
            <a:spAutoFit/>
          </a:bodyPr>
          <a:lstStyle/>
          <a:p>
            <a:r>
              <a:rPr lang="en-US">
                <a:solidFill>
                  <a:srgbClr val="000000"/>
                </a:solidFill>
                <a:latin typeface="Arial" charset="0"/>
              </a:rPr>
              <a:t>teaches&gt;</a:t>
            </a:r>
          </a:p>
        </p:txBody>
      </p:sp>
      <p:sp>
        <p:nvSpPr>
          <p:cNvPr id="81940" name="Text Box 19"/>
          <p:cNvSpPr txBox="1">
            <a:spLocks noChangeArrowheads="1"/>
          </p:cNvSpPr>
          <p:nvPr/>
        </p:nvSpPr>
        <p:spPr bwMode="auto">
          <a:xfrm>
            <a:off x="3505200" y="5689600"/>
            <a:ext cx="1598613" cy="457200"/>
          </a:xfrm>
          <a:prstGeom prst="rect">
            <a:avLst/>
          </a:prstGeom>
          <a:noFill/>
          <a:ln w="9525">
            <a:noFill/>
            <a:miter lim="800000"/>
            <a:headEnd/>
            <a:tailEnd/>
          </a:ln>
        </p:spPr>
        <p:txBody>
          <a:bodyPr wrap="none">
            <a:spAutoFit/>
          </a:bodyPr>
          <a:lstStyle/>
          <a:p>
            <a:r>
              <a:rPr lang="en-US">
                <a:solidFill>
                  <a:srgbClr val="000000"/>
                </a:solidFill>
                <a:latin typeface="Arial" charset="0"/>
              </a:rPr>
              <a:t>sponsors&gt;</a:t>
            </a:r>
          </a:p>
        </p:txBody>
      </p:sp>
      <p:sp>
        <p:nvSpPr>
          <p:cNvPr id="81941" name="Text Box 20"/>
          <p:cNvSpPr txBox="1">
            <a:spLocks noChangeArrowheads="1"/>
          </p:cNvSpPr>
          <p:nvPr/>
        </p:nvSpPr>
        <p:spPr bwMode="auto">
          <a:xfrm rot="-5400000">
            <a:off x="496094" y="4915694"/>
            <a:ext cx="1598612" cy="457200"/>
          </a:xfrm>
          <a:prstGeom prst="rect">
            <a:avLst/>
          </a:prstGeom>
          <a:noFill/>
          <a:ln w="9525">
            <a:noFill/>
            <a:miter lim="800000"/>
            <a:headEnd/>
            <a:tailEnd/>
          </a:ln>
        </p:spPr>
        <p:txBody>
          <a:bodyPr wrap="none">
            <a:spAutoFit/>
          </a:bodyPr>
          <a:lstStyle/>
          <a:p>
            <a:r>
              <a:rPr lang="en-US">
                <a:solidFill>
                  <a:srgbClr val="000000"/>
                </a:solidFill>
                <a:latin typeface="Arial" charset="0"/>
              </a:rPr>
              <a:t>&lt;works for</a:t>
            </a:r>
          </a:p>
        </p:txBody>
      </p:sp>
      <p:sp>
        <p:nvSpPr>
          <p:cNvPr id="81942" name="Text Box 21"/>
          <p:cNvSpPr txBox="1">
            <a:spLocks noChangeArrowheads="1"/>
          </p:cNvSpPr>
          <p:nvPr/>
        </p:nvSpPr>
        <p:spPr bwMode="auto">
          <a:xfrm rot="2695182">
            <a:off x="5859463" y="4953000"/>
            <a:ext cx="2141537" cy="457200"/>
          </a:xfrm>
          <a:prstGeom prst="rect">
            <a:avLst/>
          </a:prstGeom>
          <a:noFill/>
          <a:ln w="9525">
            <a:noFill/>
            <a:miter lim="800000"/>
            <a:headEnd/>
            <a:tailEnd/>
          </a:ln>
        </p:spPr>
        <p:txBody>
          <a:bodyPr wrap="none">
            <a:spAutoFit/>
          </a:bodyPr>
          <a:lstStyle/>
          <a:p>
            <a:r>
              <a:rPr lang="en-US">
                <a:solidFill>
                  <a:srgbClr val="000000"/>
                </a:solidFill>
                <a:latin typeface="Arial" charset="0"/>
              </a:rPr>
              <a:t>is instance of&gt;</a:t>
            </a:r>
          </a:p>
        </p:txBody>
      </p:sp>
      <p:sp>
        <p:nvSpPr>
          <p:cNvPr id="81943" name="Text Box 22"/>
          <p:cNvSpPr txBox="1">
            <a:spLocks noChangeArrowheads="1"/>
          </p:cNvSpPr>
          <p:nvPr/>
        </p:nvSpPr>
        <p:spPr bwMode="auto">
          <a:xfrm rot="-2969724">
            <a:off x="5083175" y="2382838"/>
            <a:ext cx="2174875" cy="457200"/>
          </a:xfrm>
          <a:prstGeom prst="rect">
            <a:avLst/>
          </a:prstGeom>
          <a:noFill/>
          <a:ln w="9525">
            <a:noFill/>
            <a:miter lim="800000"/>
            <a:headEnd/>
            <a:tailEnd/>
          </a:ln>
        </p:spPr>
        <p:txBody>
          <a:bodyPr wrap="none">
            <a:spAutoFit/>
          </a:bodyPr>
          <a:lstStyle/>
          <a:p>
            <a:r>
              <a:rPr lang="en-US">
                <a:solidFill>
                  <a:srgbClr val="000000"/>
                </a:solidFill>
                <a:latin typeface="Arial" charset="0"/>
              </a:rPr>
              <a:t>is held during&gt;</a:t>
            </a:r>
          </a:p>
        </p:txBody>
      </p:sp>
      <p:sp>
        <p:nvSpPr>
          <p:cNvPr id="81944" name="Line 23"/>
          <p:cNvSpPr>
            <a:spLocks noChangeShapeType="1"/>
          </p:cNvSpPr>
          <p:nvPr/>
        </p:nvSpPr>
        <p:spPr bwMode="auto">
          <a:xfrm>
            <a:off x="2362200" y="1447800"/>
            <a:ext cx="4114800" cy="0"/>
          </a:xfrm>
          <a:prstGeom prst="line">
            <a:avLst/>
          </a:prstGeom>
          <a:noFill/>
          <a:ln w="25400">
            <a:solidFill>
              <a:srgbClr val="000000"/>
            </a:solidFill>
            <a:round/>
            <a:headEnd/>
            <a:tailEnd/>
          </a:ln>
        </p:spPr>
        <p:txBody>
          <a:bodyPr wrap="none" anchor="ctr"/>
          <a:lstStyle/>
          <a:p>
            <a:endParaRPr lang="en-US"/>
          </a:p>
        </p:txBody>
      </p:sp>
      <p:sp>
        <p:nvSpPr>
          <p:cNvPr id="81945" name="Text Box 24"/>
          <p:cNvSpPr txBox="1">
            <a:spLocks noChangeArrowheads="1"/>
          </p:cNvSpPr>
          <p:nvPr/>
        </p:nvSpPr>
        <p:spPr bwMode="auto">
          <a:xfrm>
            <a:off x="5867400" y="1447800"/>
            <a:ext cx="565150" cy="396875"/>
          </a:xfrm>
          <a:prstGeom prst="rect">
            <a:avLst/>
          </a:prstGeom>
          <a:noFill/>
          <a:ln w="9525">
            <a:noFill/>
            <a:miter lim="800000"/>
            <a:headEnd/>
            <a:tailEnd/>
          </a:ln>
        </p:spPr>
        <p:txBody>
          <a:bodyPr wrap="none">
            <a:spAutoFit/>
          </a:bodyPr>
          <a:lstStyle/>
          <a:p>
            <a:r>
              <a:rPr lang="en-US" sz="2000">
                <a:solidFill>
                  <a:srgbClr val="000000"/>
                </a:solidFill>
                <a:latin typeface="Arial" charset="0"/>
              </a:rPr>
              <a:t>1..*</a:t>
            </a:r>
          </a:p>
        </p:txBody>
      </p:sp>
      <p:sp>
        <p:nvSpPr>
          <p:cNvPr id="81946" name="Text Box 25"/>
          <p:cNvSpPr txBox="1">
            <a:spLocks noChangeArrowheads="1"/>
          </p:cNvSpPr>
          <p:nvPr/>
        </p:nvSpPr>
        <p:spPr bwMode="auto">
          <a:xfrm>
            <a:off x="7315200" y="1752600"/>
            <a:ext cx="325438" cy="396875"/>
          </a:xfrm>
          <a:prstGeom prst="rect">
            <a:avLst/>
          </a:prstGeom>
          <a:noFill/>
          <a:ln w="9525">
            <a:noFill/>
            <a:miter lim="800000"/>
            <a:headEnd/>
            <a:tailEnd/>
          </a:ln>
        </p:spPr>
        <p:txBody>
          <a:bodyPr wrap="none">
            <a:spAutoFit/>
          </a:bodyPr>
          <a:lstStyle/>
          <a:p>
            <a:r>
              <a:rPr lang="en-US" sz="2000">
                <a:solidFill>
                  <a:srgbClr val="000000"/>
                </a:solidFill>
                <a:latin typeface="Arial" charset="0"/>
              </a:rPr>
              <a:t>1</a:t>
            </a:r>
          </a:p>
        </p:txBody>
      </p:sp>
      <p:sp>
        <p:nvSpPr>
          <p:cNvPr id="81947" name="Text Box 26"/>
          <p:cNvSpPr txBox="1">
            <a:spLocks noChangeArrowheads="1"/>
          </p:cNvSpPr>
          <p:nvPr/>
        </p:nvSpPr>
        <p:spPr bwMode="auto">
          <a:xfrm>
            <a:off x="6096000" y="3108325"/>
            <a:ext cx="565150" cy="396875"/>
          </a:xfrm>
          <a:prstGeom prst="rect">
            <a:avLst/>
          </a:prstGeom>
          <a:noFill/>
          <a:ln w="9525">
            <a:noFill/>
            <a:miter lim="800000"/>
            <a:headEnd/>
            <a:tailEnd/>
          </a:ln>
        </p:spPr>
        <p:txBody>
          <a:bodyPr wrap="none">
            <a:spAutoFit/>
          </a:bodyPr>
          <a:lstStyle/>
          <a:p>
            <a:r>
              <a:rPr lang="en-US" sz="2000">
                <a:solidFill>
                  <a:srgbClr val="000000"/>
                </a:solidFill>
                <a:latin typeface="Arial" charset="0"/>
              </a:rPr>
              <a:t>1..*</a:t>
            </a:r>
          </a:p>
        </p:txBody>
      </p:sp>
      <p:sp>
        <p:nvSpPr>
          <p:cNvPr id="81948" name="Text Box 27"/>
          <p:cNvSpPr txBox="1">
            <a:spLocks noChangeArrowheads="1"/>
          </p:cNvSpPr>
          <p:nvPr/>
        </p:nvSpPr>
        <p:spPr bwMode="auto">
          <a:xfrm>
            <a:off x="5562600" y="5791200"/>
            <a:ext cx="565150" cy="396875"/>
          </a:xfrm>
          <a:prstGeom prst="rect">
            <a:avLst/>
          </a:prstGeom>
          <a:noFill/>
          <a:ln w="9525">
            <a:noFill/>
            <a:miter lim="800000"/>
            <a:headEnd/>
            <a:tailEnd/>
          </a:ln>
        </p:spPr>
        <p:txBody>
          <a:bodyPr wrap="none">
            <a:spAutoFit/>
          </a:bodyPr>
          <a:lstStyle/>
          <a:p>
            <a:r>
              <a:rPr lang="en-US" sz="2000">
                <a:solidFill>
                  <a:srgbClr val="000000"/>
                </a:solidFill>
                <a:latin typeface="Arial" charset="0"/>
              </a:rPr>
              <a:t>1..*</a:t>
            </a:r>
          </a:p>
        </p:txBody>
      </p:sp>
      <p:sp>
        <p:nvSpPr>
          <p:cNvPr id="81949" name="Text Box 28"/>
          <p:cNvSpPr txBox="1">
            <a:spLocks noChangeArrowheads="1"/>
          </p:cNvSpPr>
          <p:nvPr/>
        </p:nvSpPr>
        <p:spPr bwMode="auto">
          <a:xfrm>
            <a:off x="2667000" y="5791200"/>
            <a:ext cx="325438" cy="396875"/>
          </a:xfrm>
          <a:prstGeom prst="rect">
            <a:avLst/>
          </a:prstGeom>
          <a:noFill/>
          <a:ln w="9525">
            <a:noFill/>
            <a:miter lim="800000"/>
            <a:headEnd/>
            <a:tailEnd/>
          </a:ln>
        </p:spPr>
        <p:txBody>
          <a:bodyPr wrap="none">
            <a:spAutoFit/>
          </a:bodyPr>
          <a:lstStyle/>
          <a:p>
            <a:r>
              <a:rPr lang="en-US" sz="2000">
                <a:solidFill>
                  <a:srgbClr val="000000"/>
                </a:solidFill>
                <a:latin typeface="Arial" charset="0"/>
              </a:rPr>
              <a:t>1</a:t>
            </a:r>
          </a:p>
        </p:txBody>
      </p:sp>
      <p:sp>
        <p:nvSpPr>
          <p:cNvPr id="81950" name="Text Box 29"/>
          <p:cNvSpPr txBox="1">
            <a:spLocks noChangeArrowheads="1"/>
          </p:cNvSpPr>
          <p:nvPr/>
        </p:nvSpPr>
        <p:spPr bwMode="auto">
          <a:xfrm>
            <a:off x="1676400" y="5562600"/>
            <a:ext cx="325438" cy="396875"/>
          </a:xfrm>
          <a:prstGeom prst="rect">
            <a:avLst/>
          </a:prstGeom>
          <a:noFill/>
          <a:ln w="9525">
            <a:noFill/>
            <a:miter lim="800000"/>
            <a:headEnd/>
            <a:tailEnd/>
          </a:ln>
        </p:spPr>
        <p:txBody>
          <a:bodyPr wrap="none">
            <a:spAutoFit/>
          </a:bodyPr>
          <a:lstStyle/>
          <a:p>
            <a:r>
              <a:rPr lang="en-US" sz="2000">
                <a:solidFill>
                  <a:srgbClr val="000000"/>
                </a:solidFill>
                <a:latin typeface="Arial" charset="0"/>
              </a:rPr>
              <a:t>1</a:t>
            </a:r>
          </a:p>
        </p:txBody>
      </p:sp>
      <p:sp>
        <p:nvSpPr>
          <p:cNvPr id="81951" name="Text Box 30"/>
          <p:cNvSpPr txBox="1">
            <a:spLocks noChangeArrowheads="1"/>
          </p:cNvSpPr>
          <p:nvPr/>
        </p:nvSpPr>
        <p:spPr bwMode="auto">
          <a:xfrm>
            <a:off x="1676400" y="4191000"/>
            <a:ext cx="565150" cy="396875"/>
          </a:xfrm>
          <a:prstGeom prst="rect">
            <a:avLst/>
          </a:prstGeom>
          <a:noFill/>
          <a:ln w="9525">
            <a:noFill/>
            <a:miter lim="800000"/>
            <a:headEnd/>
            <a:tailEnd/>
          </a:ln>
        </p:spPr>
        <p:txBody>
          <a:bodyPr wrap="none">
            <a:spAutoFit/>
          </a:bodyPr>
          <a:lstStyle/>
          <a:p>
            <a:r>
              <a:rPr lang="en-US" sz="2000">
                <a:solidFill>
                  <a:srgbClr val="000000"/>
                </a:solidFill>
                <a:latin typeface="Arial" charset="0"/>
              </a:rPr>
              <a:t>1..*</a:t>
            </a:r>
          </a:p>
        </p:txBody>
      </p:sp>
      <p:sp>
        <p:nvSpPr>
          <p:cNvPr id="81952" name="Text Box 31"/>
          <p:cNvSpPr txBox="1">
            <a:spLocks noChangeArrowheads="1"/>
          </p:cNvSpPr>
          <p:nvPr/>
        </p:nvSpPr>
        <p:spPr bwMode="auto">
          <a:xfrm>
            <a:off x="4800600" y="2971800"/>
            <a:ext cx="608013" cy="396875"/>
          </a:xfrm>
          <a:prstGeom prst="rect">
            <a:avLst/>
          </a:prstGeom>
          <a:noFill/>
          <a:ln w="9525">
            <a:noFill/>
            <a:miter lim="800000"/>
            <a:headEnd/>
            <a:tailEnd/>
          </a:ln>
        </p:spPr>
        <p:txBody>
          <a:bodyPr wrap="none">
            <a:spAutoFit/>
          </a:bodyPr>
          <a:lstStyle/>
          <a:p>
            <a:r>
              <a:rPr lang="en-US" sz="2000">
                <a:solidFill>
                  <a:srgbClr val="000000"/>
                </a:solidFill>
                <a:latin typeface="Arial" charset="0"/>
              </a:rPr>
              <a:t>0..8</a:t>
            </a:r>
          </a:p>
        </p:txBody>
      </p:sp>
      <p:sp>
        <p:nvSpPr>
          <p:cNvPr id="81953" name="Text Box 32"/>
          <p:cNvSpPr txBox="1">
            <a:spLocks noChangeArrowheads="1"/>
          </p:cNvSpPr>
          <p:nvPr/>
        </p:nvSpPr>
        <p:spPr bwMode="auto">
          <a:xfrm>
            <a:off x="2209800" y="1676400"/>
            <a:ext cx="565150" cy="396875"/>
          </a:xfrm>
          <a:prstGeom prst="rect">
            <a:avLst/>
          </a:prstGeom>
          <a:noFill/>
          <a:ln w="9525">
            <a:noFill/>
            <a:miter lim="800000"/>
            <a:headEnd/>
            <a:tailEnd/>
          </a:ln>
        </p:spPr>
        <p:txBody>
          <a:bodyPr wrap="none">
            <a:spAutoFit/>
          </a:bodyPr>
          <a:lstStyle/>
          <a:p>
            <a:r>
              <a:rPr lang="en-US" sz="2000">
                <a:solidFill>
                  <a:srgbClr val="000000"/>
                </a:solidFill>
                <a:latin typeface="Arial" charset="0"/>
              </a:rPr>
              <a:t>0..*</a:t>
            </a:r>
          </a:p>
        </p:txBody>
      </p:sp>
      <p:sp>
        <p:nvSpPr>
          <p:cNvPr id="81954" name="Text Box 33"/>
          <p:cNvSpPr txBox="1">
            <a:spLocks noChangeArrowheads="1"/>
          </p:cNvSpPr>
          <p:nvPr/>
        </p:nvSpPr>
        <p:spPr bwMode="auto">
          <a:xfrm>
            <a:off x="4267200" y="3962400"/>
            <a:ext cx="608013" cy="396875"/>
          </a:xfrm>
          <a:prstGeom prst="rect">
            <a:avLst/>
          </a:prstGeom>
          <a:noFill/>
          <a:ln w="9525">
            <a:noFill/>
            <a:miter lim="800000"/>
            <a:headEnd/>
            <a:tailEnd/>
          </a:ln>
        </p:spPr>
        <p:txBody>
          <a:bodyPr wrap="none">
            <a:spAutoFit/>
          </a:bodyPr>
          <a:lstStyle/>
          <a:p>
            <a:r>
              <a:rPr lang="en-US" sz="2000">
                <a:solidFill>
                  <a:srgbClr val="000000"/>
                </a:solidFill>
                <a:latin typeface="Arial" charset="0"/>
              </a:rPr>
              <a:t>0..6</a:t>
            </a:r>
          </a:p>
        </p:txBody>
      </p:sp>
      <p:sp>
        <p:nvSpPr>
          <p:cNvPr id="81955" name="Text Box 34"/>
          <p:cNvSpPr txBox="1">
            <a:spLocks noChangeArrowheads="1"/>
          </p:cNvSpPr>
          <p:nvPr/>
        </p:nvSpPr>
        <p:spPr bwMode="auto">
          <a:xfrm>
            <a:off x="2743200" y="3962400"/>
            <a:ext cx="608013" cy="396875"/>
          </a:xfrm>
          <a:prstGeom prst="rect">
            <a:avLst/>
          </a:prstGeom>
          <a:noFill/>
          <a:ln w="9525">
            <a:noFill/>
            <a:miter lim="800000"/>
            <a:headEnd/>
            <a:tailEnd/>
          </a:ln>
        </p:spPr>
        <p:txBody>
          <a:bodyPr wrap="none">
            <a:spAutoFit/>
          </a:bodyPr>
          <a:lstStyle/>
          <a:p>
            <a:r>
              <a:rPr lang="en-US" sz="2000">
                <a:solidFill>
                  <a:srgbClr val="000000"/>
                </a:solidFill>
                <a:latin typeface="Arial" charset="0"/>
              </a:rPr>
              <a:t>1..3</a:t>
            </a:r>
          </a:p>
        </p:txBody>
      </p:sp>
      <p:sp>
        <p:nvSpPr>
          <p:cNvPr id="37" name="Rectangle 36"/>
          <p:cNvSpPr/>
          <p:nvPr/>
        </p:nvSpPr>
        <p:spPr>
          <a:xfrm>
            <a:off x="0" y="609600"/>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descr="pngfind.com-kingpin-png-4152286 (1).png"/>
          <p:cNvPicPr>
            <a:picLocks noChangeAspect="1"/>
          </p:cNvPicPr>
          <p:nvPr/>
        </p:nvPicPr>
        <p:blipFill>
          <a:blip r:embed="rId3" cstate="print"/>
          <a:stretch>
            <a:fillRect/>
          </a:stretch>
        </p:blipFill>
        <p:spPr>
          <a:xfrm>
            <a:off x="6072198" y="285728"/>
            <a:ext cx="1219200" cy="533400"/>
          </a:xfrm>
          <a:prstGeom prst="rect">
            <a:avLst/>
          </a:prstGeom>
        </p:spPr>
      </p:pic>
      <p:sp>
        <p:nvSpPr>
          <p:cNvPr id="39" name="Rectangle 38"/>
          <p:cNvSpPr/>
          <p:nvPr/>
        </p:nvSpPr>
        <p:spPr>
          <a:xfrm>
            <a:off x="0" y="674352"/>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a:xfrm>
            <a:off x="428596" y="928670"/>
            <a:ext cx="8229600" cy="654032"/>
          </a:xfrm>
        </p:spPr>
        <p:txBody>
          <a:bodyPr>
            <a:normAutofit fontScale="90000"/>
          </a:bodyPr>
          <a:lstStyle/>
          <a:p>
            <a:r>
              <a:rPr lang="en-US" dirty="0">
                <a:ea typeface="ＭＳ Ｐゴシック" charset="-128"/>
              </a:rPr>
              <a:t>Questions</a:t>
            </a:r>
          </a:p>
        </p:txBody>
      </p:sp>
      <p:sp>
        <p:nvSpPr>
          <p:cNvPr id="83971" name="Content Placeholder 2"/>
          <p:cNvSpPr>
            <a:spLocks noGrp="1"/>
          </p:cNvSpPr>
          <p:nvPr>
            <p:ph idx="1"/>
          </p:nvPr>
        </p:nvSpPr>
        <p:spPr/>
        <p:txBody>
          <a:bodyPr/>
          <a:lstStyle/>
          <a:p>
            <a:r>
              <a:rPr lang="en-US">
                <a:ea typeface="ＭＳ Ｐゴシック" charset="-128"/>
              </a:rPr>
              <a:t>From the previous diagram</a:t>
            </a:r>
          </a:p>
          <a:p>
            <a:pPr lvl="1"/>
            <a:r>
              <a:rPr lang="en-US">
                <a:ea typeface="ＭＳ Ｐゴシック" charset="-128"/>
              </a:rPr>
              <a:t>How many classes can a student take?</a:t>
            </a:r>
          </a:p>
          <a:p>
            <a:pPr lvl="1"/>
            <a:r>
              <a:rPr lang="en-US">
                <a:ea typeface="ＭＳ Ｐゴシック" charset="-128"/>
              </a:rPr>
              <a:t>Do you have to be registered in any classes to be a student?</a:t>
            </a:r>
          </a:p>
          <a:p>
            <a:pPr lvl="1"/>
            <a:r>
              <a:rPr lang="en-US">
                <a:ea typeface="ＭＳ Ｐゴシック" charset="-128"/>
              </a:rPr>
              <a:t>Do I need to teach this class to be an Instructor? Do I need to teach ANY classes? </a:t>
            </a:r>
          </a:p>
        </p:txBody>
      </p:sp>
      <p:sp>
        <p:nvSpPr>
          <p:cNvPr id="4" name="Rectangle 3"/>
          <p:cNvSpPr/>
          <p:nvPr/>
        </p:nvSpPr>
        <p:spPr>
          <a:xfrm>
            <a:off x="0" y="609600"/>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ngfind.com-kingpin-png-4152286 (1).png"/>
          <p:cNvPicPr>
            <a:picLocks noChangeAspect="1"/>
          </p:cNvPicPr>
          <p:nvPr/>
        </p:nvPicPr>
        <p:blipFill>
          <a:blip r:embed="rId2" cstate="print"/>
          <a:stretch>
            <a:fillRect/>
          </a:stretch>
        </p:blipFill>
        <p:spPr>
          <a:xfrm>
            <a:off x="6072198" y="285728"/>
            <a:ext cx="1219200" cy="533400"/>
          </a:xfrm>
          <a:prstGeom prst="rect">
            <a:avLst/>
          </a:prstGeom>
        </p:spPr>
      </p:pic>
      <p:sp>
        <p:nvSpPr>
          <p:cNvPr id="6" name="Rectangle 5"/>
          <p:cNvSpPr/>
          <p:nvPr/>
        </p:nvSpPr>
        <p:spPr>
          <a:xfrm>
            <a:off x="0" y="674352"/>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731520"/>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5029200" y="457200"/>
            <a:ext cx="1066800" cy="6096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ngfind.com-kingpin-png-4152286 (1).png"/>
          <p:cNvPicPr>
            <a:picLocks noChangeAspect="1"/>
          </p:cNvPicPr>
          <p:nvPr/>
        </p:nvPicPr>
        <p:blipFill>
          <a:blip r:embed="rId2" cstate="print"/>
          <a:stretch>
            <a:fillRect/>
          </a:stretch>
        </p:blipFill>
        <p:spPr>
          <a:xfrm>
            <a:off x="4953000" y="457200"/>
            <a:ext cx="1219200" cy="533400"/>
          </a:xfrm>
          <a:prstGeom prst="rect">
            <a:avLst/>
          </a:prstGeom>
        </p:spPr>
      </p:pic>
      <p:sp>
        <p:nvSpPr>
          <p:cNvPr id="7" name="Date Placeholder 6"/>
          <p:cNvSpPr>
            <a:spLocks noGrp="1"/>
          </p:cNvSpPr>
          <p:nvPr>
            <p:ph type="dt" sz="half" idx="10"/>
          </p:nvPr>
        </p:nvSpPr>
        <p:spPr/>
        <p:txBody>
          <a:bodyPr/>
          <a:lstStyle/>
          <a:p>
            <a:fld id="{075B0B5B-A903-4FB6-BEAA-418F43AFE905}" type="datetime1">
              <a:rPr lang="en-US" smtClean="0"/>
              <a:pPr/>
              <a:t>9/5/2022</a:t>
            </a:fld>
            <a:endParaRPr lang="en-US"/>
          </a:p>
        </p:txBody>
      </p:sp>
      <p:sp>
        <p:nvSpPr>
          <p:cNvPr id="9" name="Slide Number Placeholder 8"/>
          <p:cNvSpPr>
            <a:spLocks noGrp="1"/>
          </p:cNvSpPr>
          <p:nvPr>
            <p:ph type="sldNum" sz="quarter" idx="12"/>
          </p:nvPr>
        </p:nvSpPr>
        <p:spPr/>
        <p:txBody>
          <a:bodyPr/>
          <a:lstStyle/>
          <a:p>
            <a:fld id="{DC07453D-07AD-44CD-8503-70C5AB4EF812}" type="slidenum">
              <a:rPr lang="en-US" smtClean="0"/>
              <a:pPr/>
              <a:t>135</a:t>
            </a:fld>
            <a:endParaRPr lang="en-US"/>
          </a:p>
        </p:txBody>
      </p:sp>
      <p:sp>
        <p:nvSpPr>
          <p:cNvPr id="10" name="Rectangle 9"/>
          <p:cNvSpPr/>
          <p:nvPr/>
        </p:nvSpPr>
        <p:spPr>
          <a:xfrm>
            <a:off x="571472" y="1214422"/>
            <a:ext cx="8001056" cy="2308324"/>
          </a:xfrm>
          <a:prstGeom prst="rect">
            <a:avLst/>
          </a:prstGeom>
        </p:spPr>
        <p:txBody>
          <a:bodyPr wrap="square">
            <a:spAutoFit/>
          </a:bodyPr>
          <a:lstStyle/>
          <a:p>
            <a:r>
              <a:rPr lang="en-GB" dirty="0"/>
              <a:t>1. What type of core-relationship is represented by the symbol in the figure below?</a:t>
            </a:r>
          </a:p>
          <a:p>
            <a:endParaRPr lang="en-GB" dirty="0"/>
          </a:p>
          <a:p>
            <a:endParaRPr lang="en-GB" dirty="0"/>
          </a:p>
          <a:p>
            <a:endParaRPr lang="en-GB" dirty="0"/>
          </a:p>
          <a:p>
            <a:endParaRPr lang="en-GB" dirty="0"/>
          </a:p>
          <a:p>
            <a:endParaRPr lang="en-GB" dirty="0"/>
          </a:p>
          <a:p>
            <a:endParaRPr lang="en-GB" dirty="0"/>
          </a:p>
          <a:p>
            <a:endParaRPr lang="en-US" dirty="0"/>
          </a:p>
        </p:txBody>
      </p:sp>
      <p:pic>
        <p:nvPicPr>
          <p:cNvPr id="23555" name="Picture 3"/>
          <p:cNvPicPr>
            <a:picLocks noChangeAspect="1" noChangeArrowheads="1"/>
          </p:cNvPicPr>
          <p:nvPr/>
        </p:nvPicPr>
        <p:blipFill>
          <a:blip r:embed="rId3"/>
          <a:srcRect/>
          <a:stretch>
            <a:fillRect/>
          </a:stretch>
        </p:blipFill>
        <p:spPr bwMode="auto">
          <a:xfrm>
            <a:off x="1643042" y="1500174"/>
            <a:ext cx="2933700" cy="642942"/>
          </a:xfrm>
          <a:prstGeom prst="rect">
            <a:avLst/>
          </a:prstGeom>
          <a:noFill/>
          <a:ln w="9525">
            <a:noFill/>
            <a:miter lim="800000"/>
            <a:headEnd/>
            <a:tailEnd/>
          </a:ln>
          <a:effectLst/>
        </p:spPr>
      </p:pic>
      <p:sp>
        <p:nvSpPr>
          <p:cNvPr id="13" name="Rectangle 12"/>
          <p:cNvSpPr/>
          <p:nvPr/>
        </p:nvSpPr>
        <p:spPr>
          <a:xfrm>
            <a:off x="857224" y="2143116"/>
            <a:ext cx="4572000" cy="1477328"/>
          </a:xfrm>
          <a:prstGeom prst="rect">
            <a:avLst/>
          </a:prstGeom>
        </p:spPr>
        <p:txBody>
          <a:bodyPr>
            <a:spAutoFit/>
          </a:bodyPr>
          <a:lstStyle/>
          <a:p>
            <a:pPr marL="342900" indent="-342900">
              <a:buAutoNum type="alphaLcParenR"/>
            </a:pPr>
            <a:r>
              <a:rPr lang="en-GB" dirty="0"/>
              <a:t>Aggregation</a:t>
            </a:r>
          </a:p>
          <a:p>
            <a:pPr marL="342900" indent="-342900">
              <a:buAutoNum type="alphaLcParenR"/>
            </a:pPr>
            <a:r>
              <a:rPr lang="en-GB" dirty="0"/>
              <a:t>Dependency</a:t>
            </a:r>
          </a:p>
          <a:p>
            <a:pPr marL="342900" indent="-342900">
              <a:buAutoNum type="alphaLcParenR"/>
            </a:pPr>
            <a:r>
              <a:rPr lang="en-GB" dirty="0"/>
              <a:t>Generalization</a:t>
            </a:r>
          </a:p>
          <a:p>
            <a:pPr marL="342900" indent="-342900">
              <a:buAutoNum type="alphaLcParenR"/>
            </a:pPr>
            <a:r>
              <a:rPr lang="en-GB" dirty="0"/>
              <a:t>Association</a:t>
            </a:r>
            <a:endParaRPr lang="en-US" dirty="0"/>
          </a:p>
          <a:p>
            <a:pPr marL="342900" indent="-342900"/>
            <a:r>
              <a:rPr lang="en-GB" dirty="0"/>
              <a:t>Answer: a</a:t>
            </a:r>
          </a:p>
        </p:txBody>
      </p:sp>
      <p:sp>
        <p:nvSpPr>
          <p:cNvPr id="14" name="Rectangle 13"/>
          <p:cNvSpPr/>
          <p:nvPr/>
        </p:nvSpPr>
        <p:spPr>
          <a:xfrm>
            <a:off x="642910" y="3643314"/>
            <a:ext cx="7858180" cy="369332"/>
          </a:xfrm>
          <a:prstGeom prst="rect">
            <a:avLst/>
          </a:prstGeom>
        </p:spPr>
        <p:txBody>
          <a:bodyPr wrap="square">
            <a:spAutoFit/>
          </a:bodyPr>
          <a:lstStyle/>
          <a:p>
            <a:r>
              <a:rPr lang="en-GB" dirty="0"/>
              <a:t>2. Which core element of UML is being shown in the figure?</a:t>
            </a:r>
            <a:endParaRPr lang="en-US" dirty="0"/>
          </a:p>
        </p:txBody>
      </p:sp>
      <p:pic>
        <p:nvPicPr>
          <p:cNvPr id="23556" name="Picture 4"/>
          <p:cNvPicPr>
            <a:picLocks noChangeAspect="1" noChangeArrowheads="1"/>
          </p:cNvPicPr>
          <p:nvPr/>
        </p:nvPicPr>
        <p:blipFill>
          <a:blip r:embed="rId4"/>
          <a:srcRect/>
          <a:stretch>
            <a:fillRect/>
          </a:stretch>
        </p:blipFill>
        <p:spPr bwMode="auto">
          <a:xfrm>
            <a:off x="2928926" y="3929066"/>
            <a:ext cx="2071702" cy="1204009"/>
          </a:xfrm>
          <a:prstGeom prst="rect">
            <a:avLst/>
          </a:prstGeom>
          <a:noFill/>
          <a:ln w="9525">
            <a:noFill/>
            <a:miter lim="800000"/>
            <a:headEnd/>
            <a:tailEnd/>
          </a:ln>
          <a:effectLst/>
        </p:spPr>
      </p:pic>
      <p:sp>
        <p:nvSpPr>
          <p:cNvPr id="16" name="Rectangle 15"/>
          <p:cNvSpPr/>
          <p:nvPr/>
        </p:nvSpPr>
        <p:spPr>
          <a:xfrm>
            <a:off x="928662" y="4286256"/>
            <a:ext cx="4572000" cy="1477328"/>
          </a:xfrm>
          <a:prstGeom prst="rect">
            <a:avLst/>
          </a:prstGeom>
        </p:spPr>
        <p:txBody>
          <a:bodyPr>
            <a:spAutoFit/>
          </a:bodyPr>
          <a:lstStyle/>
          <a:p>
            <a:pPr marL="342900" indent="-342900">
              <a:buAutoNum type="alphaLcParenR"/>
            </a:pPr>
            <a:r>
              <a:rPr lang="en-GB" dirty="0"/>
              <a:t>Node</a:t>
            </a:r>
          </a:p>
          <a:p>
            <a:pPr marL="342900" indent="-342900">
              <a:buAutoNum type="alphaLcParenR"/>
            </a:pPr>
            <a:r>
              <a:rPr lang="en-GB" dirty="0"/>
              <a:t>Interface</a:t>
            </a:r>
          </a:p>
          <a:p>
            <a:pPr marL="342900" indent="-342900">
              <a:buAutoNum type="alphaLcParenR"/>
            </a:pPr>
            <a:r>
              <a:rPr lang="en-GB" dirty="0"/>
              <a:t>Class</a:t>
            </a:r>
          </a:p>
          <a:p>
            <a:pPr marL="342900" indent="-342900">
              <a:buAutoNum type="alphaLcParenR"/>
            </a:pPr>
            <a:r>
              <a:rPr lang="en-GB" dirty="0"/>
              <a:t>Component</a:t>
            </a:r>
          </a:p>
          <a:p>
            <a:pPr marL="342900" indent="-342900"/>
            <a:r>
              <a:rPr lang="en-GB" dirty="0"/>
              <a:t>Answer: d</a:t>
            </a:r>
            <a:endParaRPr lang="en-US" dirty="0"/>
          </a:p>
        </p:txBody>
      </p:sp>
    </p:spTree>
    <p:extLst>
      <p:ext uri="{BB962C8B-B14F-4D97-AF65-F5344CB8AC3E}">
        <p14:creationId xmlns:p14="http://schemas.microsoft.com/office/powerpoint/2010/main" val="1062144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731520"/>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5029200" y="457200"/>
            <a:ext cx="1066800" cy="6096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ngfind.com-kingpin-png-4152286 (1).png"/>
          <p:cNvPicPr>
            <a:picLocks noChangeAspect="1"/>
          </p:cNvPicPr>
          <p:nvPr/>
        </p:nvPicPr>
        <p:blipFill>
          <a:blip r:embed="rId2" cstate="print"/>
          <a:stretch>
            <a:fillRect/>
          </a:stretch>
        </p:blipFill>
        <p:spPr>
          <a:xfrm>
            <a:off x="4953000" y="457200"/>
            <a:ext cx="1219200" cy="533400"/>
          </a:xfrm>
          <a:prstGeom prst="rect">
            <a:avLst/>
          </a:prstGeom>
        </p:spPr>
      </p:pic>
      <p:sp>
        <p:nvSpPr>
          <p:cNvPr id="7" name="Date Placeholder 6"/>
          <p:cNvSpPr>
            <a:spLocks noGrp="1"/>
          </p:cNvSpPr>
          <p:nvPr>
            <p:ph type="dt" sz="half" idx="10"/>
          </p:nvPr>
        </p:nvSpPr>
        <p:spPr/>
        <p:txBody>
          <a:bodyPr/>
          <a:lstStyle/>
          <a:p>
            <a:fld id="{075B0B5B-A903-4FB6-BEAA-418F43AFE905}" type="datetime1">
              <a:rPr lang="en-US" smtClean="0"/>
              <a:pPr/>
              <a:t>9/5/2022</a:t>
            </a:fld>
            <a:endParaRPr lang="en-US"/>
          </a:p>
        </p:txBody>
      </p:sp>
      <p:sp>
        <p:nvSpPr>
          <p:cNvPr id="9" name="Slide Number Placeholder 8"/>
          <p:cNvSpPr>
            <a:spLocks noGrp="1"/>
          </p:cNvSpPr>
          <p:nvPr>
            <p:ph type="sldNum" sz="quarter" idx="12"/>
          </p:nvPr>
        </p:nvSpPr>
        <p:spPr/>
        <p:txBody>
          <a:bodyPr/>
          <a:lstStyle/>
          <a:p>
            <a:fld id="{DC07453D-07AD-44CD-8503-70C5AB4EF812}" type="slidenum">
              <a:rPr lang="en-US" smtClean="0"/>
              <a:pPr/>
              <a:t>136</a:t>
            </a:fld>
            <a:endParaRPr lang="en-US"/>
          </a:p>
        </p:txBody>
      </p:sp>
      <p:sp>
        <p:nvSpPr>
          <p:cNvPr id="8" name="Rectangle 7"/>
          <p:cNvSpPr/>
          <p:nvPr/>
        </p:nvSpPr>
        <p:spPr>
          <a:xfrm>
            <a:off x="500034" y="1357298"/>
            <a:ext cx="8072494" cy="369332"/>
          </a:xfrm>
          <a:prstGeom prst="rect">
            <a:avLst/>
          </a:prstGeom>
        </p:spPr>
        <p:txBody>
          <a:bodyPr wrap="square">
            <a:spAutoFit/>
          </a:bodyPr>
          <a:lstStyle/>
          <a:p>
            <a:r>
              <a:rPr lang="en-GB" dirty="0"/>
              <a:t>3. What type of relationship is represented by Shape class and Square ?</a:t>
            </a:r>
            <a:endParaRPr lang="en-US" dirty="0"/>
          </a:p>
        </p:txBody>
      </p:sp>
      <p:pic>
        <p:nvPicPr>
          <p:cNvPr id="22529" name="Picture 1"/>
          <p:cNvPicPr>
            <a:picLocks noChangeAspect="1" noChangeArrowheads="1"/>
          </p:cNvPicPr>
          <p:nvPr/>
        </p:nvPicPr>
        <p:blipFill>
          <a:blip r:embed="rId3"/>
          <a:srcRect/>
          <a:stretch>
            <a:fillRect/>
          </a:stretch>
        </p:blipFill>
        <p:spPr bwMode="auto">
          <a:xfrm>
            <a:off x="1214414" y="1714488"/>
            <a:ext cx="4324361" cy="2224165"/>
          </a:xfrm>
          <a:prstGeom prst="rect">
            <a:avLst/>
          </a:prstGeom>
          <a:noFill/>
          <a:ln w="9525">
            <a:noFill/>
            <a:miter lim="800000"/>
            <a:headEnd/>
            <a:tailEnd/>
          </a:ln>
          <a:effectLst/>
        </p:spPr>
      </p:pic>
      <p:sp>
        <p:nvSpPr>
          <p:cNvPr id="10" name="Rectangle 9"/>
          <p:cNvSpPr/>
          <p:nvPr/>
        </p:nvSpPr>
        <p:spPr>
          <a:xfrm>
            <a:off x="785786" y="4143380"/>
            <a:ext cx="4572000" cy="1477328"/>
          </a:xfrm>
          <a:prstGeom prst="rect">
            <a:avLst/>
          </a:prstGeom>
        </p:spPr>
        <p:txBody>
          <a:bodyPr>
            <a:spAutoFit/>
          </a:bodyPr>
          <a:lstStyle/>
          <a:p>
            <a:pPr marL="342900" indent="-342900">
              <a:buAutoNum type="alphaLcParenR"/>
            </a:pPr>
            <a:r>
              <a:rPr lang="en-GB" dirty="0"/>
              <a:t>Realization</a:t>
            </a:r>
          </a:p>
          <a:p>
            <a:pPr marL="342900" indent="-342900">
              <a:buAutoNum type="alphaLcParenR"/>
            </a:pPr>
            <a:r>
              <a:rPr lang="en-GB" dirty="0"/>
              <a:t>Generalization</a:t>
            </a:r>
          </a:p>
          <a:p>
            <a:pPr marL="342900" indent="-342900">
              <a:buAutoNum type="alphaLcParenR"/>
            </a:pPr>
            <a:r>
              <a:rPr lang="en-GB" dirty="0"/>
              <a:t>Aggregation</a:t>
            </a:r>
          </a:p>
          <a:p>
            <a:pPr marL="342900" indent="-342900">
              <a:buAutoNum type="alphaLcParenR"/>
            </a:pPr>
            <a:r>
              <a:rPr lang="en-GB" dirty="0"/>
              <a:t>Dependency</a:t>
            </a:r>
          </a:p>
          <a:p>
            <a:pPr marL="342900" indent="-342900"/>
            <a:r>
              <a:rPr lang="en-GB" dirty="0"/>
              <a:t>Answer: b</a:t>
            </a:r>
            <a:endParaRPr lang="en-US" dirty="0"/>
          </a:p>
        </p:txBody>
      </p:sp>
    </p:spTree>
    <p:extLst>
      <p:ext uri="{BB962C8B-B14F-4D97-AF65-F5344CB8AC3E}">
        <p14:creationId xmlns:p14="http://schemas.microsoft.com/office/powerpoint/2010/main" val="95055440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731520"/>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5029200" y="457200"/>
            <a:ext cx="1066800" cy="6096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ngfind.com-kingpin-png-4152286 (1).png"/>
          <p:cNvPicPr>
            <a:picLocks noChangeAspect="1"/>
          </p:cNvPicPr>
          <p:nvPr/>
        </p:nvPicPr>
        <p:blipFill>
          <a:blip r:embed="rId2" cstate="print"/>
          <a:stretch>
            <a:fillRect/>
          </a:stretch>
        </p:blipFill>
        <p:spPr>
          <a:xfrm>
            <a:off x="4953000" y="457200"/>
            <a:ext cx="1219200" cy="533400"/>
          </a:xfrm>
          <a:prstGeom prst="rect">
            <a:avLst/>
          </a:prstGeom>
        </p:spPr>
      </p:pic>
      <p:sp>
        <p:nvSpPr>
          <p:cNvPr id="7" name="Date Placeholder 6"/>
          <p:cNvSpPr>
            <a:spLocks noGrp="1"/>
          </p:cNvSpPr>
          <p:nvPr>
            <p:ph type="dt" sz="half" idx="10"/>
          </p:nvPr>
        </p:nvSpPr>
        <p:spPr/>
        <p:txBody>
          <a:bodyPr/>
          <a:lstStyle/>
          <a:p>
            <a:fld id="{075B0B5B-A903-4FB6-BEAA-418F43AFE905}" type="datetime1">
              <a:rPr lang="en-US" smtClean="0"/>
              <a:pPr/>
              <a:t>9/5/2022</a:t>
            </a:fld>
            <a:endParaRPr lang="en-US"/>
          </a:p>
        </p:txBody>
      </p:sp>
      <p:sp>
        <p:nvSpPr>
          <p:cNvPr id="9" name="Slide Number Placeholder 8"/>
          <p:cNvSpPr>
            <a:spLocks noGrp="1"/>
          </p:cNvSpPr>
          <p:nvPr>
            <p:ph type="sldNum" sz="quarter" idx="12"/>
          </p:nvPr>
        </p:nvSpPr>
        <p:spPr/>
        <p:txBody>
          <a:bodyPr/>
          <a:lstStyle/>
          <a:p>
            <a:fld id="{DC07453D-07AD-44CD-8503-70C5AB4EF812}" type="slidenum">
              <a:rPr lang="en-US" smtClean="0"/>
              <a:pPr/>
              <a:t>137</a:t>
            </a:fld>
            <a:endParaRPr lang="en-US"/>
          </a:p>
        </p:txBody>
      </p:sp>
      <p:sp>
        <p:nvSpPr>
          <p:cNvPr id="8" name="Rectangle 7"/>
          <p:cNvSpPr/>
          <p:nvPr/>
        </p:nvSpPr>
        <p:spPr>
          <a:xfrm>
            <a:off x="500034" y="1357298"/>
            <a:ext cx="8072494" cy="4801314"/>
          </a:xfrm>
          <a:prstGeom prst="rect">
            <a:avLst/>
          </a:prstGeom>
        </p:spPr>
        <p:txBody>
          <a:bodyPr wrap="square">
            <a:spAutoFit/>
          </a:bodyPr>
          <a:lstStyle/>
          <a:p>
            <a:r>
              <a:rPr lang="en-GB" dirty="0"/>
              <a:t>4. Consider a directed line (-&gt;) from the relation ship set advisor to both entity sets instructor and student. This indicates ___________ cardinality.</a:t>
            </a:r>
          </a:p>
          <a:p>
            <a:endParaRPr lang="en-GB" dirty="0"/>
          </a:p>
          <a:p>
            <a:pPr marL="342900" indent="-342900">
              <a:buAutoNum type="alphaLcPeriod"/>
            </a:pPr>
            <a:r>
              <a:rPr lang="en-GB" dirty="0"/>
              <a:t>One to many</a:t>
            </a:r>
          </a:p>
          <a:p>
            <a:pPr marL="342900" indent="-342900">
              <a:buAutoNum type="alphaLcPeriod"/>
            </a:pPr>
            <a:r>
              <a:rPr lang="en-GB" dirty="0"/>
              <a:t>One to one</a:t>
            </a:r>
          </a:p>
          <a:p>
            <a:pPr marL="342900" indent="-342900">
              <a:buAutoNum type="alphaLcPeriod"/>
            </a:pPr>
            <a:r>
              <a:rPr lang="en-GB" dirty="0"/>
              <a:t>Many to many</a:t>
            </a:r>
          </a:p>
          <a:p>
            <a:pPr marL="342900" indent="-342900">
              <a:buAutoNum type="alphaLcPeriod"/>
            </a:pPr>
            <a:r>
              <a:rPr lang="en-GB" dirty="0"/>
              <a:t>Many to one</a:t>
            </a:r>
          </a:p>
          <a:p>
            <a:pPr marL="342900" indent="-342900"/>
            <a:r>
              <a:rPr lang="en-GB" dirty="0"/>
              <a:t>Answer: b</a:t>
            </a:r>
          </a:p>
          <a:p>
            <a:pPr marL="342900" indent="-342900"/>
            <a:endParaRPr lang="en-GB" dirty="0"/>
          </a:p>
          <a:p>
            <a:pPr marL="342900" indent="-342900"/>
            <a:endParaRPr lang="en-GB" dirty="0"/>
          </a:p>
          <a:p>
            <a:pPr marL="342900" indent="-342900"/>
            <a:r>
              <a:rPr lang="en-GB" dirty="0"/>
              <a:t>5. An entity set that does not have sufficient attributes to form a primary key is termed as a ____</a:t>
            </a:r>
          </a:p>
          <a:p>
            <a:pPr marL="342900" indent="-342900">
              <a:buAutoNum type="alphaLcPeriod"/>
            </a:pPr>
            <a:r>
              <a:rPr lang="en-GB" dirty="0"/>
              <a:t>Strong entity set</a:t>
            </a:r>
          </a:p>
          <a:p>
            <a:pPr marL="342900" indent="-342900">
              <a:buAutoNum type="alphaLcPeriod"/>
            </a:pPr>
            <a:r>
              <a:rPr lang="en-GB" dirty="0"/>
              <a:t>Variant set</a:t>
            </a:r>
          </a:p>
          <a:p>
            <a:pPr marL="342900" indent="-342900">
              <a:buAutoNum type="alphaLcPeriod"/>
            </a:pPr>
            <a:r>
              <a:rPr lang="en-GB" dirty="0"/>
              <a:t>Weak entity set</a:t>
            </a:r>
          </a:p>
          <a:p>
            <a:pPr marL="342900" indent="-342900">
              <a:buAutoNum type="alphaLcPeriod"/>
            </a:pPr>
            <a:r>
              <a:rPr lang="en-GB" dirty="0"/>
              <a:t>Variable set</a:t>
            </a:r>
          </a:p>
          <a:p>
            <a:pPr marL="342900" indent="-342900"/>
            <a:r>
              <a:rPr lang="en-GB" dirty="0"/>
              <a:t>Answer: c</a:t>
            </a:r>
            <a:endParaRPr lang="en-US" dirty="0"/>
          </a:p>
        </p:txBody>
      </p:sp>
    </p:spTree>
    <p:extLst>
      <p:ext uri="{BB962C8B-B14F-4D97-AF65-F5344CB8AC3E}">
        <p14:creationId xmlns:p14="http://schemas.microsoft.com/office/powerpoint/2010/main" val="357047062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0"/>
          <p:cNvSpPr txBox="1">
            <a:spLocks noGrp="1"/>
          </p:cNvSpPr>
          <p:nvPr>
            <p:ph type="title"/>
          </p:nvPr>
        </p:nvSpPr>
        <p:spPr>
          <a:xfrm>
            <a:off x="304800" y="1485900"/>
            <a:ext cx="7324725" cy="400050"/>
          </a:xfrm>
          <a:prstGeom prst="rect">
            <a:avLst/>
          </a:prstGeom>
          <a:noFill/>
          <a:ln>
            <a:noFill/>
          </a:ln>
        </p:spPr>
        <p:txBody>
          <a:bodyPr spcFirstLastPara="1" vert="horz" wrap="square" lIns="68569" tIns="34275" rIns="68569" bIns="34275" rtlCol="0" anchor="ctr" anchorCtr="0">
            <a:normAutofit fontScale="90000"/>
          </a:bodyPr>
          <a:lstStyle/>
          <a:p>
            <a:pPr algn="l">
              <a:lnSpc>
                <a:spcPct val="90000"/>
              </a:lnSpc>
              <a:spcBef>
                <a:spcPts val="0"/>
              </a:spcBef>
              <a:buClr>
                <a:schemeClr val="dk1"/>
              </a:buClr>
              <a:buSzPct val="100000"/>
            </a:pPr>
            <a:r>
              <a:rPr lang="en-US" dirty="0"/>
              <a:t>Association Relationships (Cont’d)</a:t>
            </a:r>
            <a:endParaRPr dirty="0"/>
          </a:p>
        </p:txBody>
      </p:sp>
      <p:sp>
        <p:nvSpPr>
          <p:cNvPr id="428" name="Google Shape;428;p30"/>
          <p:cNvSpPr txBox="1"/>
          <p:nvPr/>
        </p:nvSpPr>
        <p:spPr>
          <a:xfrm>
            <a:off x="1600200" y="1885950"/>
            <a:ext cx="6081713" cy="1454214"/>
          </a:xfrm>
          <a:prstGeom prst="rect">
            <a:avLst/>
          </a:prstGeom>
          <a:noFill/>
          <a:ln>
            <a:noFill/>
          </a:ln>
        </p:spPr>
        <p:txBody>
          <a:bodyPr spcFirstLastPara="1" wrap="square" lIns="68569" tIns="34275" rIns="68569" bIns="34275" anchor="t" anchorCtr="0">
            <a:spAutoFit/>
          </a:bodyPr>
          <a:lstStyle/>
          <a:p>
            <a:pPr>
              <a:buClr>
                <a:schemeClr val="dk1"/>
              </a:buClr>
              <a:buSzPts val="2400"/>
            </a:pPr>
            <a:r>
              <a:rPr lang="en-US">
                <a:solidFill>
                  <a:schemeClr val="dk1"/>
                </a:solidFill>
                <a:latin typeface="Times New Roman"/>
                <a:ea typeface="Times New Roman"/>
                <a:cs typeface="Times New Roman"/>
                <a:sym typeface="Times New Roman"/>
              </a:rPr>
              <a:t>We can indicate the </a:t>
            </a:r>
            <a:r>
              <a:rPr lang="en-US" i="1">
                <a:solidFill>
                  <a:schemeClr val="dk1"/>
                </a:solidFill>
                <a:latin typeface="Times New Roman"/>
                <a:ea typeface="Times New Roman"/>
                <a:cs typeface="Times New Roman"/>
                <a:sym typeface="Times New Roman"/>
              </a:rPr>
              <a:t>multiplicity</a:t>
            </a:r>
            <a:r>
              <a:rPr lang="en-US">
                <a:solidFill>
                  <a:schemeClr val="dk1"/>
                </a:solidFill>
                <a:latin typeface="Times New Roman"/>
                <a:ea typeface="Times New Roman"/>
                <a:cs typeface="Times New Roman"/>
                <a:sym typeface="Times New Roman"/>
              </a:rPr>
              <a:t> of an association by adding </a:t>
            </a:r>
            <a:r>
              <a:rPr lang="en-US" i="1">
                <a:solidFill>
                  <a:schemeClr val="dk1"/>
                </a:solidFill>
                <a:latin typeface="Times New Roman"/>
                <a:ea typeface="Times New Roman"/>
                <a:cs typeface="Times New Roman"/>
                <a:sym typeface="Times New Roman"/>
              </a:rPr>
              <a:t>multiplicity adornments</a:t>
            </a:r>
            <a:r>
              <a:rPr lang="en-US">
                <a:solidFill>
                  <a:schemeClr val="dk1"/>
                </a:solidFill>
                <a:latin typeface="Times New Roman"/>
                <a:ea typeface="Times New Roman"/>
                <a:cs typeface="Times New Roman"/>
                <a:sym typeface="Times New Roman"/>
              </a:rPr>
              <a:t> to the line denoting the association. </a:t>
            </a:r>
            <a:endParaRPr sz="1350"/>
          </a:p>
          <a:p>
            <a:pPr>
              <a:buClr>
                <a:schemeClr val="dk1"/>
              </a:buClr>
              <a:buSzPts val="2400"/>
            </a:pPr>
            <a:endParaRPr>
              <a:solidFill>
                <a:schemeClr val="dk1"/>
              </a:solidFill>
              <a:latin typeface="Times New Roman"/>
              <a:ea typeface="Times New Roman"/>
              <a:cs typeface="Times New Roman"/>
              <a:sym typeface="Times New Roman"/>
            </a:endParaRPr>
          </a:p>
          <a:p>
            <a:pPr>
              <a:buClr>
                <a:schemeClr val="dk1"/>
              </a:buClr>
              <a:buSzPts val="2400"/>
            </a:pPr>
            <a:r>
              <a:rPr lang="en-US">
                <a:solidFill>
                  <a:schemeClr val="dk1"/>
                </a:solidFill>
                <a:latin typeface="Times New Roman"/>
                <a:ea typeface="Times New Roman"/>
                <a:cs typeface="Times New Roman"/>
                <a:sym typeface="Times New Roman"/>
              </a:rPr>
              <a:t>The example indicates that a </a:t>
            </a:r>
            <a:r>
              <a:rPr lang="en-US" i="1">
                <a:solidFill>
                  <a:schemeClr val="dk1"/>
                </a:solidFill>
                <a:latin typeface="Times New Roman"/>
                <a:ea typeface="Times New Roman"/>
                <a:cs typeface="Times New Roman"/>
                <a:sym typeface="Times New Roman"/>
              </a:rPr>
              <a:t>Student</a:t>
            </a:r>
            <a:r>
              <a:rPr lang="en-US">
                <a:solidFill>
                  <a:schemeClr val="dk1"/>
                </a:solidFill>
                <a:latin typeface="Times New Roman"/>
                <a:ea typeface="Times New Roman"/>
                <a:cs typeface="Times New Roman"/>
                <a:sym typeface="Times New Roman"/>
              </a:rPr>
              <a:t> has one or more </a:t>
            </a:r>
            <a:r>
              <a:rPr lang="en-US" i="1">
                <a:solidFill>
                  <a:schemeClr val="dk1"/>
                </a:solidFill>
                <a:latin typeface="Times New Roman"/>
                <a:ea typeface="Times New Roman"/>
                <a:cs typeface="Times New Roman"/>
                <a:sym typeface="Times New Roman"/>
              </a:rPr>
              <a:t>Instructors</a:t>
            </a:r>
            <a:r>
              <a:rPr lang="en-US">
                <a:solidFill>
                  <a:schemeClr val="dk1"/>
                </a:solidFill>
                <a:latin typeface="Times New Roman"/>
                <a:ea typeface="Times New Roman"/>
                <a:cs typeface="Times New Roman"/>
                <a:sym typeface="Times New Roman"/>
              </a:rPr>
              <a:t>:</a:t>
            </a:r>
            <a:endParaRPr sz="1350"/>
          </a:p>
        </p:txBody>
      </p:sp>
      <p:cxnSp>
        <p:nvCxnSpPr>
          <p:cNvPr id="429" name="Google Shape;429;p30"/>
          <p:cNvCxnSpPr/>
          <p:nvPr/>
        </p:nvCxnSpPr>
        <p:spPr>
          <a:xfrm>
            <a:off x="3200400" y="3886200"/>
            <a:ext cx="2743200" cy="0"/>
          </a:xfrm>
          <a:prstGeom prst="straightConnector1">
            <a:avLst/>
          </a:prstGeom>
          <a:noFill/>
          <a:ln w="28575" cap="flat" cmpd="sng">
            <a:solidFill>
              <a:schemeClr val="dk1"/>
            </a:solidFill>
            <a:prstDash val="solid"/>
            <a:round/>
            <a:headEnd type="none" w="med" len="med"/>
            <a:tailEnd type="none" w="sm" len="sm"/>
          </a:ln>
        </p:spPr>
      </p:cxnSp>
      <p:sp>
        <p:nvSpPr>
          <p:cNvPr id="430" name="Google Shape;430;p30"/>
          <p:cNvSpPr/>
          <p:nvPr/>
        </p:nvSpPr>
        <p:spPr>
          <a:xfrm>
            <a:off x="5886450" y="3714750"/>
            <a:ext cx="1543050" cy="400050"/>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Clr>
                <a:schemeClr val="dk1"/>
              </a:buClr>
              <a:buSzPts val="2400"/>
            </a:pPr>
            <a:r>
              <a:rPr lang="en-US">
                <a:solidFill>
                  <a:schemeClr val="dk1"/>
                </a:solidFill>
                <a:latin typeface="Times New Roman"/>
                <a:ea typeface="Times New Roman"/>
                <a:cs typeface="Times New Roman"/>
                <a:sym typeface="Times New Roman"/>
              </a:rPr>
              <a:t>Instructor</a:t>
            </a:r>
            <a:endParaRPr sz="1350"/>
          </a:p>
        </p:txBody>
      </p:sp>
      <p:sp>
        <p:nvSpPr>
          <p:cNvPr id="431" name="Google Shape;431;p30"/>
          <p:cNvSpPr/>
          <p:nvPr/>
        </p:nvSpPr>
        <p:spPr>
          <a:xfrm>
            <a:off x="1657350" y="3686175"/>
            <a:ext cx="1543050" cy="400050"/>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Clr>
                <a:schemeClr val="dk1"/>
              </a:buClr>
              <a:buSzPts val="2400"/>
            </a:pPr>
            <a:r>
              <a:rPr lang="en-US">
                <a:solidFill>
                  <a:schemeClr val="dk1"/>
                </a:solidFill>
                <a:latin typeface="Times New Roman"/>
                <a:ea typeface="Times New Roman"/>
                <a:cs typeface="Times New Roman"/>
                <a:sym typeface="Times New Roman"/>
              </a:rPr>
              <a:t>Student</a:t>
            </a:r>
            <a:endParaRPr sz="1350"/>
          </a:p>
        </p:txBody>
      </p:sp>
      <p:sp>
        <p:nvSpPr>
          <p:cNvPr id="432" name="Google Shape;432;p30"/>
          <p:cNvSpPr txBox="1"/>
          <p:nvPr/>
        </p:nvSpPr>
        <p:spPr>
          <a:xfrm>
            <a:off x="5372100" y="3886201"/>
            <a:ext cx="514350" cy="346218"/>
          </a:xfrm>
          <a:prstGeom prst="rect">
            <a:avLst/>
          </a:prstGeom>
          <a:noFill/>
          <a:ln>
            <a:noFill/>
          </a:ln>
        </p:spPr>
        <p:txBody>
          <a:bodyPr spcFirstLastPara="1" wrap="square" lIns="68569" tIns="34275" rIns="68569" bIns="34275" anchor="t" anchorCtr="0">
            <a:spAutoFit/>
          </a:bodyPr>
          <a:lstStyle/>
          <a:p>
            <a:pPr>
              <a:buClr>
                <a:schemeClr val="dk1"/>
              </a:buClr>
              <a:buSzPts val="2400"/>
            </a:pPr>
            <a:r>
              <a:rPr lang="en-US">
                <a:solidFill>
                  <a:schemeClr val="dk1"/>
                </a:solidFill>
                <a:latin typeface="Times New Roman"/>
                <a:ea typeface="Times New Roman"/>
                <a:cs typeface="Times New Roman"/>
                <a:sym typeface="Times New Roman"/>
              </a:rPr>
              <a:t>1..*</a:t>
            </a:r>
            <a:endParaRPr sz="1350"/>
          </a:p>
        </p:txBody>
      </p:sp>
      <p:sp>
        <p:nvSpPr>
          <p:cNvPr id="8" name="CustomShape 2"/>
          <p:cNvSpPr/>
          <p:nvPr/>
        </p:nvSpPr>
        <p:spPr>
          <a:xfrm>
            <a:off x="1514841" y="1062304"/>
            <a:ext cx="6857730" cy="136890"/>
          </a:xfrm>
          <a:prstGeom prst="rect">
            <a:avLst/>
          </a:prstGeom>
          <a:gradFill rotWithShape="0">
            <a:gsLst>
              <a:gs pos="0">
                <a:srgbClr val="D0D0D0"/>
              </a:gs>
              <a:gs pos="100000">
                <a:srgbClr val="EDEDED"/>
              </a:gs>
            </a:gsLst>
            <a:lin ang="16200000"/>
          </a:gradFill>
          <a:ln>
            <a:noFill/>
          </a:ln>
          <a:effectLst>
            <a:outerShdw blurRad="40000" dist="20160" dir="5400000" rotWithShape="0">
              <a:srgbClr val="000000">
                <a:alpha val="38000"/>
              </a:srgbClr>
            </a:outerShdw>
          </a:effectLst>
        </p:spPr>
        <p:style>
          <a:lnRef idx="1">
            <a:schemeClr val="dk1"/>
          </a:lnRef>
          <a:fillRef idx="2">
            <a:schemeClr val="dk1"/>
          </a:fillRef>
          <a:effectRef idx="1">
            <a:schemeClr val="dk1"/>
          </a:effectRef>
          <a:fontRef idx="minor"/>
        </p:style>
      </p:sp>
      <p:sp>
        <p:nvSpPr>
          <p:cNvPr id="9" name="CustomShape 1"/>
          <p:cNvSpPr/>
          <p:nvPr/>
        </p:nvSpPr>
        <p:spPr>
          <a:xfrm>
            <a:off x="1514841" y="970774"/>
            <a:ext cx="6857730" cy="34020"/>
          </a:xfrm>
          <a:prstGeom prst="rect">
            <a:avLst/>
          </a:prstGeom>
          <a:solidFill>
            <a:srgbClr val="EED126"/>
          </a:solidFill>
          <a:ln>
            <a:solidFill>
              <a:srgbClr val="EED126"/>
            </a:solidFill>
            <a:round/>
          </a:ln>
        </p:spPr>
        <p:style>
          <a:lnRef idx="2">
            <a:schemeClr val="accent1">
              <a:shade val="50000"/>
            </a:schemeClr>
          </a:lnRef>
          <a:fillRef idx="1">
            <a:schemeClr val="accent1"/>
          </a:fillRef>
          <a:effectRef idx="0">
            <a:schemeClr val="accent1"/>
          </a:effectRef>
          <a:fontRef idx="minor"/>
        </p:style>
      </p:sp>
      <p:pic>
        <p:nvPicPr>
          <p:cNvPr id="10" name="Picture 5"/>
          <p:cNvPicPr/>
          <p:nvPr/>
        </p:nvPicPr>
        <p:blipFill>
          <a:blip r:embed="rId3"/>
          <a:stretch/>
        </p:blipFill>
        <p:spPr>
          <a:xfrm>
            <a:off x="5511285" y="878032"/>
            <a:ext cx="914220" cy="399870"/>
          </a:xfrm>
          <a:prstGeom prst="rect">
            <a:avLst/>
          </a:prstGeom>
          <a:ln>
            <a:noFill/>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31"/>
          <p:cNvSpPr txBox="1">
            <a:spLocks noGrp="1"/>
          </p:cNvSpPr>
          <p:nvPr>
            <p:ph type="title"/>
          </p:nvPr>
        </p:nvSpPr>
        <p:spPr>
          <a:xfrm>
            <a:off x="304800" y="1700808"/>
            <a:ext cx="7253046" cy="400050"/>
          </a:xfrm>
          <a:prstGeom prst="rect">
            <a:avLst/>
          </a:prstGeom>
          <a:noFill/>
          <a:ln>
            <a:noFill/>
          </a:ln>
        </p:spPr>
        <p:txBody>
          <a:bodyPr spcFirstLastPara="1" vert="horz" wrap="square" lIns="68569" tIns="34275" rIns="68569" bIns="34275" rtlCol="0" anchor="ctr" anchorCtr="0">
            <a:normAutofit fontScale="90000"/>
          </a:bodyPr>
          <a:lstStyle/>
          <a:p>
            <a:pPr algn="l">
              <a:lnSpc>
                <a:spcPct val="90000"/>
              </a:lnSpc>
              <a:spcBef>
                <a:spcPts val="0"/>
              </a:spcBef>
              <a:buClr>
                <a:schemeClr val="dk1"/>
              </a:buClr>
              <a:buSzPct val="100000"/>
            </a:pPr>
            <a:r>
              <a:rPr lang="en-US" dirty="0"/>
              <a:t>Association Relationships (Cont’d)</a:t>
            </a:r>
            <a:endParaRPr dirty="0"/>
          </a:p>
        </p:txBody>
      </p:sp>
      <p:sp>
        <p:nvSpPr>
          <p:cNvPr id="438" name="Google Shape;438;p31"/>
          <p:cNvSpPr txBox="1"/>
          <p:nvPr/>
        </p:nvSpPr>
        <p:spPr>
          <a:xfrm>
            <a:off x="1600200" y="2343151"/>
            <a:ext cx="6081713" cy="623217"/>
          </a:xfrm>
          <a:prstGeom prst="rect">
            <a:avLst/>
          </a:prstGeom>
          <a:noFill/>
          <a:ln>
            <a:noFill/>
          </a:ln>
        </p:spPr>
        <p:txBody>
          <a:bodyPr spcFirstLastPara="1" wrap="square" lIns="68569" tIns="34275" rIns="68569" bIns="34275" anchor="t" anchorCtr="0">
            <a:spAutoFit/>
          </a:bodyPr>
          <a:lstStyle/>
          <a:p>
            <a:pPr>
              <a:buClr>
                <a:schemeClr val="dk1"/>
              </a:buClr>
              <a:buSzPts val="2400"/>
            </a:pPr>
            <a:r>
              <a:rPr lang="en-US">
                <a:solidFill>
                  <a:schemeClr val="dk1"/>
                </a:solidFill>
                <a:latin typeface="Times New Roman"/>
                <a:ea typeface="Times New Roman"/>
                <a:cs typeface="Times New Roman"/>
                <a:sym typeface="Times New Roman"/>
              </a:rPr>
              <a:t>The example indicates that every </a:t>
            </a:r>
            <a:r>
              <a:rPr lang="en-US" i="1">
                <a:solidFill>
                  <a:schemeClr val="dk1"/>
                </a:solidFill>
                <a:latin typeface="Times New Roman"/>
                <a:ea typeface="Times New Roman"/>
                <a:cs typeface="Times New Roman"/>
                <a:sym typeface="Times New Roman"/>
              </a:rPr>
              <a:t>Instructor</a:t>
            </a:r>
            <a:r>
              <a:rPr lang="en-US">
                <a:solidFill>
                  <a:schemeClr val="dk1"/>
                </a:solidFill>
                <a:latin typeface="Times New Roman"/>
                <a:ea typeface="Times New Roman"/>
                <a:cs typeface="Times New Roman"/>
                <a:sym typeface="Times New Roman"/>
              </a:rPr>
              <a:t> has one or more </a:t>
            </a:r>
            <a:r>
              <a:rPr lang="en-US" i="1">
                <a:solidFill>
                  <a:schemeClr val="dk1"/>
                </a:solidFill>
                <a:latin typeface="Times New Roman"/>
                <a:ea typeface="Times New Roman"/>
                <a:cs typeface="Times New Roman"/>
                <a:sym typeface="Times New Roman"/>
              </a:rPr>
              <a:t>Students</a:t>
            </a:r>
            <a:r>
              <a:rPr lang="en-US">
                <a:solidFill>
                  <a:schemeClr val="dk1"/>
                </a:solidFill>
                <a:latin typeface="Times New Roman"/>
                <a:ea typeface="Times New Roman"/>
                <a:cs typeface="Times New Roman"/>
                <a:sym typeface="Times New Roman"/>
              </a:rPr>
              <a:t>:</a:t>
            </a:r>
            <a:endParaRPr sz="1350"/>
          </a:p>
        </p:txBody>
      </p:sp>
      <p:cxnSp>
        <p:nvCxnSpPr>
          <p:cNvPr id="439" name="Google Shape;439;p31"/>
          <p:cNvCxnSpPr/>
          <p:nvPr/>
        </p:nvCxnSpPr>
        <p:spPr>
          <a:xfrm>
            <a:off x="3200400" y="3886200"/>
            <a:ext cx="2743200" cy="0"/>
          </a:xfrm>
          <a:prstGeom prst="straightConnector1">
            <a:avLst/>
          </a:prstGeom>
          <a:noFill/>
          <a:ln w="28575" cap="flat" cmpd="sng">
            <a:solidFill>
              <a:schemeClr val="dk1"/>
            </a:solidFill>
            <a:prstDash val="solid"/>
            <a:round/>
            <a:headEnd type="none" w="med" len="med"/>
            <a:tailEnd type="none" w="sm" len="sm"/>
          </a:ln>
        </p:spPr>
      </p:cxnSp>
      <p:sp>
        <p:nvSpPr>
          <p:cNvPr id="440" name="Google Shape;440;p31"/>
          <p:cNvSpPr/>
          <p:nvPr/>
        </p:nvSpPr>
        <p:spPr>
          <a:xfrm>
            <a:off x="5886450" y="3714750"/>
            <a:ext cx="1543050" cy="400050"/>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Clr>
                <a:schemeClr val="dk1"/>
              </a:buClr>
              <a:buSzPts val="2400"/>
            </a:pPr>
            <a:r>
              <a:rPr lang="en-US">
                <a:solidFill>
                  <a:schemeClr val="dk1"/>
                </a:solidFill>
                <a:latin typeface="Times New Roman"/>
                <a:ea typeface="Times New Roman"/>
                <a:cs typeface="Times New Roman"/>
                <a:sym typeface="Times New Roman"/>
              </a:rPr>
              <a:t>Instructor</a:t>
            </a:r>
            <a:endParaRPr sz="1350"/>
          </a:p>
        </p:txBody>
      </p:sp>
      <p:sp>
        <p:nvSpPr>
          <p:cNvPr id="441" name="Google Shape;441;p31"/>
          <p:cNvSpPr/>
          <p:nvPr/>
        </p:nvSpPr>
        <p:spPr>
          <a:xfrm>
            <a:off x="1657350" y="3686175"/>
            <a:ext cx="1543050" cy="400050"/>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Clr>
                <a:schemeClr val="dk1"/>
              </a:buClr>
              <a:buSzPts val="2400"/>
            </a:pPr>
            <a:r>
              <a:rPr lang="en-US">
                <a:solidFill>
                  <a:schemeClr val="dk1"/>
                </a:solidFill>
                <a:latin typeface="Times New Roman"/>
                <a:ea typeface="Times New Roman"/>
                <a:cs typeface="Times New Roman"/>
                <a:sym typeface="Times New Roman"/>
              </a:rPr>
              <a:t>Student</a:t>
            </a:r>
            <a:endParaRPr sz="1350"/>
          </a:p>
        </p:txBody>
      </p:sp>
      <p:sp>
        <p:nvSpPr>
          <p:cNvPr id="442" name="Google Shape;442;p31"/>
          <p:cNvSpPr txBox="1"/>
          <p:nvPr/>
        </p:nvSpPr>
        <p:spPr>
          <a:xfrm>
            <a:off x="3200400" y="3886201"/>
            <a:ext cx="514350" cy="346218"/>
          </a:xfrm>
          <a:prstGeom prst="rect">
            <a:avLst/>
          </a:prstGeom>
          <a:noFill/>
          <a:ln>
            <a:noFill/>
          </a:ln>
        </p:spPr>
        <p:txBody>
          <a:bodyPr spcFirstLastPara="1" wrap="square" lIns="68569" tIns="34275" rIns="68569" bIns="34275" anchor="t" anchorCtr="0">
            <a:spAutoFit/>
          </a:bodyPr>
          <a:lstStyle/>
          <a:p>
            <a:pPr>
              <a:buClr>
                <a:schemeClr val="dk1"/>
              </a:buClr>
              <a:buSzPts val="2400"/>
            </a:pPr>
            <a:r>
              <a:rPr lang="en-US">
                <a:solidFill>
                  <a:schemeClr val="dk1"/>
                </a:solidFill>
                <a:latin typeface="Times New Roman"/>
                <a:ea typeface="Times New Roman"/>
                <a:cs typeface="Times New Roman"/>
                <a:sym typeface="Times New Roman"/>
              </a:rPr>
              <a:t>1..*</a:t>
            </a:r>
            <a:endParaRPr sz="1350"/>
          </a:p>
        </p:txBody>
      </p:sp>
      <p:sp>
        <p:nvSpPr>
          <p:cNvPr id="8" name="CustomShape 2"/>
          <p:cNvSpPr/>
          <p:nvPr/>
        </p:nvSpPr>
        <p:spPr>
          <a:xfrm>
            <a:off x="1514841" y="1062304"/>
            <a:ext cx="6857730" cy="136890"/>
          </a:xfrm>
          <a:prstGeom prst="rect">
            <a:avLst/>
          </a:prstGeom>
          <a:gradFill rotWithShape="0">
            <a:gsLst>
              <a:gs pos="0">
                <a:srgbClr val="D0D0D0"/>
              </a:gs>
              <a:gs pos="100000">
                <a:srgbClr val="EDEDED"/>
              </a:gs>
            </a:gsLst>
            <a:lin ang="16200000"/>
          </a:gradFill>
          <a:ln>
            <a:noFill/>
          </a:ln>
          <a:effectLst>
            <a:outerShdw blurRad="40000" dist="20160" dir="5400000" rotWithShape="0">
              <a:srgbClr val="000000">
                <a:alpha val="38000"/>
              </a:srgbClr>
            </a:outerShdw>
          </a:effectLst>
        </p:spPr>
        <p:style>
          <a:lnRef idx="1">
            <a:schemeClr val="dk1"/>
          </a:lnRef>
          <a:fillRef idx="2">
            <a:schemeClr val="dk1"/>
          </a:fillRef>
          <a:effectRef idx="1">
            <a:schemeClr val="dk1"/>
          </a:effectRef>
          <a:fontRef idx="minor"/>
        </p:style>
      </p:sp>
      <p:sp>
        <p:nvSpPr>
          <p:cNvPr id="9" name="CustomShape 1"/>
          <p:cNvSpPr/>
          <p:nvPr/>
        </p:nvSpPr>
        <p:spPr>
          <a:xfrm>
            <a:off x="1514841" y="970774"/>
            <a:ext cx="6857730" cy="34020"/>
          </a:xfrm>
          <a:prstGeom prst="rect">
            <a:avLst/>
          </a:prstGeom>
          <a:solidFill>
            <a:srgbClr val="EED126"/>
          </a:solidFill>
          <a:ln>
            <a:solidFill>
              <a:srgbClr val="EED126"/>
            </a:solidFill>
            <a:round/>
          </a:ln>
        </p:spPr>
        <p:style>
          <a:lnRef idx="2">
            <a:schemeClr val="accent1">
              <a:shade val="50000"/>
            </a:schemeClr>
          </a:lnRef>
          <a:fillRef idx="1">
            <a:schemeClr val="accent1"/>
          </a:fillRef>
          <a:effectRef idx="0">
            <a:schemeClr val="accent1"/>
          </a:effectRef>
          <a:fontRef idx="minor"/>
        </p:style>
      </p:sp>
      <p:pic>
        <p:nvPicPr>
          <p:cNvPr id="10" name="Picture 5"/>
          <p:cNvPicPr/>
          <p:nvPr/>
        </p:nvPicPr>
        <p:blipFill>
          <a:blip r:embed="rId3"/>
          <a:stretch/>
        </p:blipFill>
        <p:spPr>
          <a:xfrm>
            <a:off x="5511285" y="878032"/>
            <a:ext cx="914220" cy="399870"/>
          </a:xfrm>
          <a:prstGeom prst="rect">
            <a:avLst/>
          </a:prstGeom>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731520"/>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5029200" y="457200"/>
            <a:ext cx="1066800" cy="6096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ngfind.com-kingpin-png-4152286 (1).png"/>
          <p:cNvPicPr>
            <a:picLocks noChangeAspect="1"/>
          </p:cNvPicPr>
          <p:nvPr/>
        </p:nvPicPr>
        <p:blipFill>
          <a:blip r:embed="rId2" cstate="print"/>
          <a:stretch>
            <a:fillRect/>
          </a:stretch>
        </p:blipFill>
        <p:spPr>
          <a:xfrm>
            <a:off x="4953000" y="457200"/>
            <a:ext cx="1219200" cy="533400"/>
          </a:xfrm>
          <a:prstGeom prst="rect">
            <a:avLst/>
          </a:prstGeom>
        </p:spPr>
      </p:pic>
      <p:sp>
        <p:nvSpPr>
          <p:cNvPr id="7" name="Title 1"/>
          <p:cNvSpPr txBox="1">
            <a:spLocks/>
          </p:cNvSpPr>
          <p:nvPr/>
        </p:nvSpPr>
        <p:spPr>
          <a:xfrm>
            <a:off x="533400" y="1119389"/>
            <a:ext cx="8153400" cy="99060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latin typeface="Times New Roman" panose="02020603050405020304" pitchFamily="18" charset="0"/>
                <a:cs typeface="Times New Roman" panose="02020603050405020304" pitchFamily="18" charset="0"/>
              </a:rPr>
              <a:t>Object-Oriented Programming vs.</a:t>
            </a:r>
            <a:br>
              <a:rPr lang="en-US" sz="3200" b="1" dirty="0">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 Procedural Programming</a:t>
            </a:r>
            <a:br>
              <a:rPr lang="en-US" sz="3200" b="1" dirty="0">
                <a:latin typeface="Times New Roman" panose="02020603050405020304" pitchFamily="18" charset="0"/>
                <a:cs typeface="Times New Roman" panose="02020603050405020304" pitchFamily="18" charset="0"/>
              </a:rPr>
            </a:br>
            <a:endParaRPr lang="en-US" sz="3200" b="1" dirty="0">
              <a:latin typeface="Times New Roman" panose="02020603050405020304" pitchFamily="18" charset="0"/>
              <a:cs typeface="Times New Roman" panose="02020603050405020304" pitchFamily="18" charset="0"/>
            </a:endParaRPr>
          </a:p>
        </p:txBody>
      </p:sp>
      <p:sp>
        <p:nvSpPr>
          <p:cNvPr id="8" name="Content Placeholder 2"/>
          <p:cNvSpPr txBox="1">
            <a:spLocks/>
          </p:cNvSpPr>
          <p:nvPr/>
        </p:nvSpPr>
        <p:spPr>
          <a:xfrm>
            <a:off x="214282" y="2438400"/>
            <a:ext cx="8929718" cy="5281634"/>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000" dirty="0"/>
          </a:p>
          <a:p>
            <a:pPr algn="just"/>
            <a:r>
              <a:rPr lang="en-US" sz="2400" dirty="0">
                <a:latin typeface="Times New Roman" panose="02020603050405020304" pitchFamily="18" charset="0"/>
                <a:cs typeface="Times New Roman" panose="02020603050405020304" pitchFamily="18" charset="0"/>
              </a:rPr>
              <a:t>The difficulties with </a:t>
            </a:r>
            <a:r>
              <a:rPr lang="en-US" sz="2400" b="1" i="1" dirty="0">
                <a:latin typeface="Times New Roman" panose="02020603050405020304" pitchFamily="18" charset="0"/>
                <a:cs typeface="Times New Roman" panose="02020603050405020304" pitchFamily="18" charset="0"/>
              </a:rPr>
              <a:t>Procedural Programming</a:t>
            </a:r>
            <a:r>
              <a:rPr lang="en-US" sz="2400" dirty="0">
                <a:latin typeface="Times New Roman" panose="02020603050405020304" pitchFamily="18" charset="0"/>
                <a:cs typeface="Times New Roman" panose="02020603050405020304" pitchFamily="18" charset="0"/>
              </a:rPr>
              <a:t>, is that software maintenance can be </a:t>
            </a:r>
            <a:r>
              <a:rPr lang="en-US" sz="2400" b="1" dirty="0">
                <a:latin typeface="Times New Roman" panose="02020603050405020304" pitchFamily="18" charset="0"/>
                <a:cs typeface="Times New Roman" panose="02020603050405020304" pitchFamily="18" charset="0"/>
              </a:rPr>
              <a:t>difficult and time consuming</a:t>
            </a:r>
            <a:r>
              <a:rPr lang="en-US" sz="2400" dirty="0">
                <a:latin typeface="Times New Roman" panose="02020603050405020304" pitchFamily="18" charset="0"/>
                <a:cs typeface="Times New Roman" panose="02020603050405020304" pitchFamily="18" charset="0"/>
              </a:rPr>
              <a:t>.  </a:t>
            </a:r>
          </a:p>
          <a:p>
            <a:pPr algn="just"/>
            <a:r>
              <a:rPr lang="en-US" sz="2400" dirty="0">
                <a:latin typeface="Times New Roman" panose="02020603050405020304" pitchFamily="18" charset="0"/>
                <a:cs typeface="Times New Roman" panose="02020603050405020304" pitchFamily="18" charset="0"/>
              </a:rPr>
              <a:t>When changes are made to the main procedure (top), those changes can cascade to the sub procedures of main, and the sub-sub procedures and so on, where the change may impact all procedures in the pyramid.</a:t>
            </a:r>
          </a:p>
          <a:p>
            <a:pPr marL="0" indent="0" algn="just">
              <a:buNone/>
            </a:pP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Object oriented programming is meant to address the difficulties with procedural programming. </a:t>
            </a:r>
          </a:p>
          <a:p>
            <a:pPr>
              <a:buFont typeface="Arial" pitchFamily="34" charset="0"/>
              <a:buNone/>
            </a:pPr>
            <a:endParaRPr lang="en-US" sz="2000" dirty="0"/>
          </a:p>
          <a:p>
            <a:endParaRPr lang="en-US" sz="2000" dirty="0"/>
          </a:p>
          <a:p>
            <a:endParaRPr lang="en-US" sz="2000" dirty="0"/>
          </a:p>
        </p:txBody>
      </p:sp>
      <p:sp>
        <p:nvSpPr>
          <p:cNvPr id="4" name="Date Placeholder 3">
            <a:extLst>
              <a:ext uri="{FF2B5EF4-FFF2-40B4-BE49-F238E27FC236}">
                <a16:creationId xmlns:a16="http://schemas.microsoft.com/office/drawing/2014/main" id="{B97733C9-15BB-BF47-3758-A33A6A29D685}"/>
              </a:ext>
            </a:extLst>
          </p:cNvPr>
          <p:cNvSpPr>
            <a:spLocks noGrp="1"/>
          </p:cNvSpPr>
          <p:nvPr>
            <p:ph type="dt" sz="half" idx="10"/>
          </p:nvPr>
        </p:nvSpPr>
        <p:spPr/>
        <p:txBody>
          <a:bodyPr/>
          <a:lstStyle/>
          <a:p>
            <a:fld id="{0DA01E81-17A2-476B-B162-FCA8776CFA15}" type="datetime1">
              <a:rPr lang="en-US" smtClean="0"/>
              <a:t>9/5/2022</a:t>
            </a:fld>
            <a:endParaRPr lang="en-US"/>
          </a:p>
        </p:txBody>
      </p:sp>
      <p:sp>
        <p:nvSpPr>
          <p:cNvPr id="9" name="Footer Placeholder 8">
            <a:extLst>
              <a:ext uri="{FF2B5EF4-FFF2-40B4-BE49-F238E27FC236}">
                <a16:creationId xmlns:a16="http://schemas.microsoft.com/office/drawing/2014/main" id="{C1BAC2DB-1F7B-188A-45B7-504086EF3F40}"/>
              </a:ext>
            </a:extLst>
          </p:cNvPr>
          <p:cNvSpPr>
            <a:spLocks noGrp="1"/>
          </p:cNvSpPr>
          <p:nvPr>
            <p:ph type="ftr" sz="quarter" idx="11"/>
          </p:nvPr>
        </p:nvSpPr>
        <p:spPr/>
        <p:txBody>
          <a:bodyPr/>
          <a:lstStyle/>
          <a:p>
            <a:r>
              <a:rPr lang="en-US"/>
              <a:t>C ,C++ and UML Basics</a:t>
            </a:r>
          </a:p>
        </p:txBody>
      </p:sp>
      <p:sp>
        <p:nvSpPr>
          <p:cNvPr id="10" name="Slide Number Placeholder 9">
            <a:extLst>
              <a:ext uri="{FF2B5EF4-FFF2-40B4-BE49-F238E27FC236}">
                <a16:creationId xmlns:a16="http://schemas.microsoft.com/office/drawing/2014/main" id="{6E2A88D7-E045-8244-98C5-4CA2F6F16CCC}"/>
              </a:ext>
            </a:extLst>
          </p:cNvPr>
          <p:cNvSpPr>
            <a:spLocks noGrp="1"/>
          </p:cNvSpPr>
          <p:nvPr>
            <p:ph type="sldNum" sz="quarter" idx="12"/>
          </p:nvPr>
        </p:nvSpPr>
        <p:spPr/>
        <p:txBody>
          <a:bodyPr/>
          <a:lstStyle/>
          <a:p>
            <a:fld id="{A1A6BA4E-CDAE-4DEF-A7CA-99055C502B84}" type="slidenum">
              <a:rPr lang="en-US" smtClean="0"/>
              <a:pPr/>
              <a:t>14</a:t>
            </a:fld>
            <a:endParaRPr lang="en-US"/>
          </a:p>
        </p:txBody>
      </p:sp>
    </p:spTree>
    <p:extLst>
      <p:ext uri="{BB962C8B-B14F-4D97-AF65-F5344CB8AC3E}">
        <p14:creationId xmlns:p14="http://schemas.microsoft.com/office/powerpoint/2010/main" val="2541282474"/>
      </p:ext>
    </p:extLst>
  </p:cSld>
  <p:clrMapOvr>
    <a:masterClrMapping/>
  </p:clrMapOvr>
  <p:transition spd="med">
    <p:pull dir="d"/>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2"/>
          <p:cNvSpPr txBox="1">
            <a:spLocks noGrp="1"/>
          </p:cNvSpPr>
          <p:nvPr>
            <p:ph type="title"/>
          </p:nvPr>
        </p:nvSpPr>
        <p:spPr>
          <a:xfrm>
            <a:off x="304800" y="1428751"/>
            <a:ext cx="7381616" cy="400050"/>
          </a:xfrm>
          <a:prstGeom prst="rect">
            <a:avLst/>
          </a:prstGeom>
          <a:noFill/>
          <a:ln>
            <a:noFill/>
          </a:ln>
        </p:spPr>
        <p:txBody>
          <a:bodyPr spcFirstLastPara="1" vert="horz" wrap="square" lIns="68569" tIns="34275" rIns="68569" bIns="34275" rtlCol="0" anchor="ctr" anchorCtr="0">
            <a:normAutofit fontScale="90000"/>
          </a:bodyPr>
          <a:lstStyle/>
          <a:p>
            <a:pPr algn="l">
              <a:lnSpc>
                <a:spcPct val="90000"/>
              </a:lnSpc>
              <a:spcBef>
                <a:spcPts val="0"/>
              </a:spcBef>
              <a:buClr>
                <a:schemeClr val="dk1"/>
              </a:buClr>
              <a:buSzPct val="100000"/>
            </a:pPr>
            <a:r>
              <a:rPr lang="en-US" dirty="0"/>
              <a:t>Association Relationships (Cont’d)</a:t>
            </a:r>
            <a:endParaRPr dirty="0"/>
          </a:p>
        </p:txBody>
      </p:sp>
      <p:sp>
        <p:nvSpPr>
          <p:cNvPr id="448" name="Google Shape;448;p32"/>
          <p:cNvSpPr txBox="1"/>
          <p:nvPr/>
        </p:nvSpPr>
        <p:spPr>
          <a:xfrm>
            <a:off x="1600200" y="1828801"/>
            <a:ext cx="6081713" cy="623217"/>
          </a:xfrm>
          <a:prstGeom prst="rect">
            <a:avLst/>
          </a:prstGeom>
          <a:noFill/>
          <a:ln>
            <a:noFill/>
          </a:ln>
        </p:spPr>
        <p:txBody>
          <a:bodyPr spcFirstLastPara="1" wrap="square" lIns="68569" tIns="34275" rIns="68569" bIns="34275" anchor="t" anchorCtr="0">
            <a:spAutoFit/>
          </a:bodyPr>
          <a:lstStyle/>
          <a:p>
            <a:pPr>
              <a:buClr>
                <a:schemeClr val="dk1"/>
              </a:buClr>
              <a:buSzPts val="2400"/>
            </a:pPr>
            <a:r>
              <a:rPr lang="en-US">
                <a:solidFill>
                  <a:schemeClr val="dk1"/>
                </a:solidFill>
                <a:latin typeface="Times New Roman"/>
                <a:ea typeface="Times New Roman"/>
                <a:cs typeface="Times New Roman"/>
                <a:sym typeface="Times New Roman"/>
              </a:rPr>
              <a:t>We can also indicate the behavior of an object in an association (</a:t>
            </a:r>
            <a:r>
              <a:rPr lang="en-US" i="1">
                <a:solidFill>
                  <a:schemeClr val="dk1"/>
                </a:solidFill>
                <a:latin typeface="Times New Roman"/>
                <a:ea typeface="Times New Roman"/>
                <a:cs typeface="Times New Roman"/>
                <a:sym typeface="Times New Roman"/>
              </a:rPr>
              <a:t>i.e.,</a:t>
            </a:r>
            <a:r>
              <a:rPr lang="en-US">
                <a:solidFill>
                  <a:schemeClr val="dk1"/>
                </a:solidFill>
                <a:latin typeface="Times New Roman"/>
                <a:ea typeface="Times New Roman"/>
                <a:cs typeface="Times New Roman"/>
                <a:sym typeface="Times New Roman"/>
              </a:rPr>
              <a:t> the </a:t>
            </a:r>
            <a:r>
              <a:rPr lang="en-US" i="1">
                <a:solidFill>
                  <a:schemeClr val="dk1"/>
                </a:solidFill>
                <a:latin typeface="Times New Roman"/>
                <a:ea typeface="Times New Roman"/>
                <a:cs typeface="Times New Roman"/>
                <a:sym typeface="Times New Roman"/>
              </a:rPr>
              <a:t>role </a:t>
            </a:r>
            <a:r>
              <a:rPr lang="en-US">
                <a:solidFill>
                  <a:schemeClr val="dk1"/>
                </a:solidFill>
                <a:latin typeface="Times New Roman"/>
                <a:ea typeface="Times New Roman"/>
                <a:cs typeface="Times New Roman"/>
                <a:sym typeface="Times New Roman"/>
              </a:rPr>
              <a:t>of an object) using </a:t>
            </a:r>
            <a:r>
              <a:rPr lang="en-US" i="1">
                <a:solidFill>
                  <a:schemeClr val="dk1"/>
                </a:solidFill>
                <a:latin typeface="Times New Roman"/>
                <a:ea typeface="Times New Roman"/>
                <a:cs typeface="Times New Roman"/>
                <a:sym typeface="Times New Roman"/>
              </a:rPr>
              <a:t>rolenames.</a:t>
            </a:r>
            <a:endParaRPr>
              <a:solidFill>
                <a:schemeClr val="dk1"/>
              </a:solidFill>
              <a:latin typeface="Times New Roman"/>
              <a:ea typeface="Times New Roman"/>
              <a:cs typeface="Times New Roman"/>
              <a:sym typeface="Times New Roman"/>
            </a:endParaRPr>
          </a:p>
        </p:txBody>
      </p:sp>
      <p:cxnSp>
        <p:nvCxnSpPr>
          <p:cNvPr id="449" name="Google Shape;449;p32"/>
          <p:cNvCxnSpPr/>
          <p:nvPr/>
        </p:nvCxnSpPr>
        <p:spPr>
          <a:xfrm>
            <a:off x="3200400" y="3886200"/>
            <a:ext cx="2743200" cy="0"/>
          </a:xfrm>
          <a:prstGeom prst="straightConnector1">
            <a:avLst/>
          </a:prstGeom>
          <a:noFill/>
          <a:ln w="28575" cap="flat" cmpd="sng">
            <a:solidFill>
              <a:schemeClr val="dk1"/>
            </a:solidFill>
            <a:prstDash val="solid"/>
            <a:round/>
            <a:headEnd type="none" w="med" len="med"/>
            <a:tailEnd type="none" w="sm" len="sm"/>
          </a:ln>
        </p:spPr>
      </p:cxnSp>
      <p:sp>
        <p:nvSpPr>
          <p:cNvPr id="450" name="Google Shape;450;p32"/>
          <p:cNvSpPr/>
          <p:nvPr/>
        </p:nvSpPr>
        <p:spPr>
          <a:xfrm>
            <a:off x="5886450" y="3714750"/>
            <a:ext cx="1543050" cy="400050"/>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Clr>
                <a:schemeClr val="dk1"/>
              </a:buClr>
              <a:buSzPts val="2400"/>
            </a:pPr>
            <a:r>
              <a:rPr lang="en-US">
                <a:solidFill>
                  <a:schemeClr val="dk1"/>
                </a:solidFill>
                <a:latin typeface="Times New Roman"/>
                <a:ea typeface="Times New Roman"/>
                <a:cs typeface="Times New Roman"/>
                <a:sym typeface="Times New Roman"/>
              </a:rPr>
              <a:t>Instructor</a:t>
            </a:r>
            <a:endParaRPr sz="1350"/>
          </a:p>
        </p:txBody>
      </p:sp>
      <p:sp>
        <p:nvSpPr>
          <p:cNvPr id="451" name="Google Shape;451;p32"/>
          <p:cNvSpPr/>
          <p:nvPr/>
        </p:nvSpPr>
        <p:spPr>
          <a:xfrm>
            <a:off x="1657350" y="3676650"/>
            <a:ext cx="1543050" cy="400050"/>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Clr>
                <a:schemeClr val="dk1"/>
              </a:buClr>
              <a:buSzPts val="2400"/>
            </a:pPr>
            <a:r>
              <a:rPr lang="en-US">
                <a:solidFill>
                  <a:schemeClr val="dk1"/>
                </a:solidFill>
                <a:latin typeface="Times New Roman"/>
                <a:ea typeface="Times New Roman"/>
                <a:cs typeface="Times New Roman"/>
                <a:sym typeface="Times New Roman"/>
              </a:rPr>
              <a:t>Student</a:t>
            </a:r>
            <a:endParaRPr sz="1350"/>
          </a:p>
        </p:txBody>
      </p:sp>
      <p:sp>
        <p:nvSpPr>
          <p:cNvPr id="452" name="Google Shape;452;p32"/>
          <p:cNvSpPr txBox="1"/>
          <p:nvPr/>
        </p:nvSpPr>
        <p:spPr>
          <a:xfrm>
            <a:off x="5429250" y="3886201"/>
            <a:ext cx="514350" cy="346218"/>
          </a:xfrm>
          <a:prstGeom prst="rect">
            <a:avLst/>
          </a:prstGeom>
          <a:noFill/>
          <a:ln>
            <a:noFill/>
          </a:ln>
        </p:spPr>
        <p:txBody>
          <a:bodyPr spcFirstLastPara="1" wrap="square" lIns="68569" tIns="34275" rIns="68569" bIns="34275" anchor="t" anchorCtr="0">
            <a:spAutoFit/>
          </a:bodyPr>
          <a:lstStyle/>
          <a:p>
            <a:pPr>
              <a:buClr>
                <a:schemeClr val="dk1"/>
              </a:buClr>
              <a:buSzPts val="2400"/>
            </a:pPr>
            <a:r>
              <a:rPr lang="en-US">
                <a:solidFill>
                  <a:schemeClr val="dk1"/>
                </a:solidFill>
                <a:latin typeface="Times New Roman"/>
                <a:ea typeface="Times New Roman"/>
                <a:cs typeface="Times New Roman"/>
                <a:sym typeface="Times New Roman"/>
              </a:rPr>
              <a:t>1..*</a:t>
            </a:r>
            <a:endParaRPr sz="1350"/>
          </a:p>
        </p:txBody>
      </p:sp>
      <p:sp>
        <p:nvSpPr>
          <p:cNvPr id="453" name="Google Shape;453;p32"/>
          <p:cNvSpPr txBox="1"/>
          <p:nvPr/>
        </p:nvSpPr>
        <p:spPr>
          <a:xfrm>
            <a:off x="3200400" y="3886201"/>
            <a:ext cx="514350" cy="346218"/>
          </a:xfrm>
          <a:prstGeom prst="rect">
            <a:avLst/>
          </a:prstGeom>
          <a:noFill/>
          <a:ln>
            <a:noFill/>
          </a:ln>
        </p:spPr>
        <p:txBody>
          <a:bodyPr spcFirstLastPara="1" wrap="square" lIns="68569" tIns="34275" rIns="68569" bIns="34275" anchor="t" anchorCtr="0">
            <a:spAutoFit/>
          </a:bodyPr>
          <a:lstStyle/>
          <a:p>
            <a:pPr>
              <a:buClr>
                <a:schemeClr val="dk1"/>
              </a:buClr>
              <a:buSzPts val="2400"/>
            </a:pPr>
            <a:r>
              <a:rPr lang="en-US">
                <a:solidFill>
                  <a:schemeClr val="dk1"/>
                </a:solidFill>
                <a:latin typeface="Times New Roman"/>
                <a:ea typeface="Times New Roman"/>
                <a:cs typeface="Times New Roman"/>
                <a:sym typeface="Times New Roman"/>
              </a:rPr>
              <a:t>1..*</a:t>
            </a:r>
            <a:endParaRPr sz="1350"/>
          </a:p>
        </p:txBody>
      </p:sp>
      <p:sp>
        <p:nvSpPr>
          <p:cNvPr id="454" name="Google Shape;454;p32"/>
          <p:cNvSpPr txBox="1"/>
          <p:nvPr/>
        </p:nvSpPr>
        <p:spPr>
          <a:xfrm>
            <a:off x="4686300" y="3543301"/>
            <a:ext cx="1200150" cy="346218"/>
          </a:xfrm>
          <a:prstGeom prst="rect">
            <a:avLst/>
          </a:prstGeom>
          <a:noFill/>
          <a:ln>
            <a:noFill/>
          </a:ln>
        </p:spPr>
        <p:txBody>
          <a:bodyPr spcFirstLastPara="1" wrap="square" lIns="68569" tIns="34275" rIns="68569" bIns="34275" anchor="t" anchorCtr="0">
            <a:spAutoFit/>
          </a:bodyPr>
          <a:lstStyle/>
          <a:p>
            <a:pPr>
              <a:buClr>
                <a:schemeClr val="dk1"/>
              </a:buClr>
              <a:buSzPts val="2400"/>
            </a:pPr>
            <a:r>
              <a:rPr lang="en-US">
                <a:solidFill>
                  <a:schemeClr val="dk1"/>
                </a:solidFill>
                <a:latin typeface="Times New Roman"/>
                <a:ea typeface="Times New Roman"/>
                <a:cs typeface="Times New Roman"/>
                <a:sym typeface="Times New Roman"/>
              </a:rPr>
              <a:t>learns from</a:t>
            </a:r>
            <a:endParaRPr sz="1350"/>
          </a:p>
        </p:txBody>
      </p:sp>
      <p:sp>
        <p:nvSpPr>
          <p:cNvPr id="455" name="Google Shape;455;p32"/>
          <p:cNvSpPr txBox="1"/>
          <p:nvPr/>
        </p:nvSpPr>
        <p:spPr>
          <a:xfrm>
            <a:off x="3257550" y="3543301"/>
            <a:ext cx="857250" cy="346218"/>
          </a:xfrm>
          <a:prstGeom prst="rect">
            <a:avLst/>
          </a:prstGeom>
          <a:noFill/>
          <a:ln>
            <a:noFill/>
          </a:ln>
        </p:spPr>
        <p:txBody>
          <a:bodyPr spcFirstLastPara="1" wrap="square" lIns="68569" tIns="34275" rIns="68569" bIns="34275" anchor="t" anchorCtr="0">
            <a:spAutoFit/>
          </a:bodyPr>
          <a:lstStyle/>
          <a:p>
            <a:pPr>
              <a:buClr>
                <a:schemeClr val="dk1"/>
              </a:buClr>
              <a:buSzPts val="2400"/>
            </a:pPr>
            <a:r>
              <a:rPr lang="en-US">
                <a:solidFill>
                  <a:schemeClr val="dk1"/>
                </a:solidFill>
                <a:latin typeface="Times New Roman"/>
                <a:ea typeface="Times New Roman"/>
                <a:cs typeface="Times New Roman"/>
                <a:sym typeface="Times New Roman"/>
              </a:rPr>
              <a:t>teaches</a:t>
            </a:r>
            <a:endParaRPr sz="1350"/>
          </a:p>
        </p:txBody>
      </p:sp>
      <p:sp>
        <p:nvSpPr>
          <p:cNvPr id="11" name="CustomShape 2"/>
          <p:cNvSpPr/>
          <p:nvPr/>
        </p:nvSpPr>
        <p:spPr>
          <a:xfrm>
            <a:off x="1514841" y="1062304"/>
            <a:ext cx="6857730" cy="136890"/>
          </a:xfrm>
          <a:prstGeom prst="rect">
            <a:avLst/>
          </a:prstGeom>
          <a:gradFill rotWithShape="0">
            <a:gsLst>
              <a:gs pos="0">
                <a:srgbClr val="D0D0D0"/>
              </a:gs>
              <a:gs pos="100000">
                <a:srgbClr val="EDEDED"/>
              </a:gs>
            </a:gsLst>
            <a:lin ang="16200000"/>
          </a:gradFill>
          <a:ln>
            <a:noFill/>
          </a:ln>
          <a:effectLst>
            <a:outerShdw blurRad="40000" dist="20160" dir="5400000" rotWithShape="0">
              <a:srgbClr val="000000">
                <a:alpha val="38000"/>
              </a:srgbClr>
            </a:outerShdw>
          </a:effectLst>
        </p:spPr>
        <p:style>
          <a:lnRef idx="1">
            <a:schemeClr val="dk1"/>
          </a:lnRef>
          <a:fillRef idx="2">
            <a:schemeClr val="dk1"/>
          </a:fillRef>
          <a:effectRef idx="1">
            <a:schemeClr val="dk1"/>
          </a:effectRef>
          <a:fontRef idx="minor"/>
        </p:style>
      </p:sp>
      <p:sp>
        <p:nvSpPr>
          <p:cNvPr id="12" name="CustomShape 1"/>
          <p:cNvSpPr/>
          <p:nvPr/>
        </p:nvSpPr>
        <p:spPr>
          <a:xfrm>
            <a:off x="1514841" y="970774"/>
            <a:ext cx="6857730" cy="34020"/>
          </a:xfrm>
          <a:prstGeom prst="rect">
            <a:avLst/>
          </a:prstGeom>
          <a:solidFill>
            <a:srgbClr val="EED126"/>
          </a:solidFill>
          <a:ln>
            <a:solidFill>
              <a:srgbClr val="EED126"/>
            </a:solidFill>
            <a:round/>
          </a:ln>
        </p:spPr>
        <p:style>
          <a:lnRef idx="2">
            <a:schemeClr val="accent1">
              <a:shade val="50000"/>
            </a:schemeClr>
          </a:lnRef>
          <a:fillRef idx="1">
            <a:schemeClr val="accent1"/>
          </a:fillRef>
          <a:effectRef idx="0">
            <a:schemeClr val="accent1"/>
          </a:effectRef>
          <a:fontRef idx="minor"/>
        </p:style>
      </p:sp>
      <p:pic>
        <p:nvPicPr>
          <p:cNvPr id="13" name="Picture 5"/>
          <p:cNvPicPr/>
          <p:nvPr/>
        </p:nvPicPr>
        <p:blipFill>
          <a:blip r:embed="rId3"/>
          <a:stretch/>
        </p:blipFill>
        <p:spPr>
          <a:xfrm>
            <a:off x="5511285" y="878032"/>
            <a:ext cx="914220" cy="399870"/>
          </a:xfrm>
          <a:prstGeom prst="rect">
            <a:avLst/>
          </a:prstGeom>
          <a:ln>
            <a:noFill/>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33"/>
          <p:cNvSpPr txBox="1">
            <a:spLocks noGrp="1"/>
          </p:cNvSpPr>
          <p:nvPr>
            <p:ph type="title"/>
          </p:nvPr>
        </p:nvSpPr>
        <p:spPr>
          <a:xfrm>
            <a:off x="1628775" y="1916832"/>
            <a:ext cx="6057900" cy="400050"/>
          </a:xfrm>
          <a:prstGeom prst="rect">
            <a:avLst/>
          </a:prstGeom>
          <a:noFill/>
          <a:ln>
            <a:noFill/>
          </a:ln>
        </p:spPr>
        <p:txBody>
          <a:bodyPr spcFirstLastPara="1" vert="horz" wrap="square" lIns="68569" tIns="34275" rIns="68569" bIns="34275" rtlCol="0" anchor="ctr" anchorCtr="0">
            <a:normAutofit fontScale="90000"/>
          </a:bodyPr>
          <a:lstStyle/>
          <a:p>
            <a:pPr algn="l">
              <a:lnSpc>
                <a:spcPct val="90000"/>
              </a:lnSpc>
              <a:spcBef>
                <a:spcPts val="0"/>
              </a:spcBef>
              <a:buClr>
                <a:schemeClr val="dk1"/>
              </a:buClr>
              <a:buSzPct val="100000"/>
            </a:pPr>
            <a:r>
              <a:rPr lang="en-US" dirty="0"/>
              <a:t>Association Relationships (Cont’d)</a:t>
            </a:r>
            <a:endParaRPr dirty="0"/>
          </a:p>
        </p:txBody>
      </p:sp>
      <p:sp>
        <p:nvSpPr>
          <p:cNvPr id="461" name="Google Shape;461;p33"/>
          <p:cNvSpPr txBox="1"/>
          <p:nvPr/>
        </p:nvSpPr>
        <p:spPr>
          <a:xfrm>
            <a:off x="2286000" y="2564905"/>
            <a:ext cx="4343400" cy="346218"/>
          </a:xfrm>
          <a:prstGeom prst="rect">
            <a:avLst/>
          </a:prstGeom>
          <a:noFill/>
          <a:ln>
            <a:noFill/>
          </a:ln>
        </p:spPr>
        <p:txBody>
          <a:bodyPr spcFirstLastPara="1" wrap="square" lIns="68569" tIns="34275" rIns="68569" bIns="34275" anchor="t" anchorCtr="0">
            <a:spAutoFit/>
          </a:bodyPr>
          <a:lstStyle/>
          <a:p>
            <a:pPr algn="ctr">
              <a:buClr>
                <a:schemeClr val="dk1"/>
              </a:buClr>
              <a:buSzPts val="2400"/>
            </a:pPr>
            <a:r>
              <a:rPr lang="en-US" dirty="0">
                <a:solidFill>
                  <a:schemeClr val="dk1"/>
                </a:solidFill>
                <a:latin typeface="Times New Roman"/>
                <a:ea typeface="Times New Roman"/>
                <a:cs typeface="Times New Roman"/>
                <a:sym typeface="Times New Roman"/>
              </a:rPr>
              <a:t>We can also name the association.</a:t>
            </a:r>
            <a:endParaRPr sz="1350" dirty="0"/>
          </a:p>
        </p:txBody>
      </p:sp>
      <p:cxnSp>
        <p:nvCxnSpPr>
          <p:cNvPr id="462" name="Google Shape;462;p33"/>
          <p:cNvCxnSpPr/>
          <p:nvPr/>
        </p:nvCxnSpPr>
        <p:spPr>
          <a:xfrm>
            <a:off x="3200400" y="3886200"/>
            <a:ext cx="2743200" cy="0"/>
          </a:xfrm>
          <a:prstGeom prst="straightConnector1">
            <a:avLst/>
          </a:prstGeom>
          <a:noFill/>
          <a:ln w="28575" cap="flat" cmpd="sng">
            <a:solidFill>
              <a:schemeClr val="dk1"/>
            </a:solidFill>
            <a:prstDash val="solid"/>
            <a:round/>
            <a:headEnd type="none" w="med" len="med"/>
            <a:tailEnd type="none" w="sm" len="sm"/>
          </a:ln>
        </p:spPr>
      </p:cxnSp>
      <p:sp>
        <p:nvSpPr>
          <p:cNvPr id="463" name="Google Shape;463;p33"/>
          <p:cNvSpPr/>
          <p:nvPr/>
        </p:nvSpPr>
        <p:spPr>
          <a:xfrm>
            <a:off x="5886450" y="3714750"/>
            <a:ext cx="1543050" cy="400050"/>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Clr>
                <a:schemeClr val="dk1"/>
              </a:buClr>
              <a:buSzPts val="2400"/>
            </a:pPr>
            <a:r>
              <a:rPr lang="en-US">
                <a:solidFill>
                  <a:schemeClr val="dk1"/>
                </a:solidFill>
                <a:latin typeface="Times New Roman"/>
                <a:ea typeface="Times New Roman"/>
                <a:cs typeface="Times New Roman"/>
                <a:sym typeface="Times New Roman"/>
              </a:rPr>
              <a:t>Team</a:t>
            </a:r>
            <a:endParaRPr sz="1350"/>
          </a:p>
        </p:txBody>
      </p:sp>
      <p:sp>
        <p:nvSpPr>
          <p:cNvPr id="464" name="Google Shape;464;p33"/>
          <p:cNvSpPr/>
          <p:nvPr/>
        </p:nvSpPr>
        <p:spPr>
          <a:xfrm>
            <a:off x="1657350" y="3676650"/>
            <a:ext cx="1543050" cy="400050"/>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Clr>
                <a:schemeClr val="dk1"/>
              </a:buClr>
              <a:buSzPts val="2400"/>
            </a:pPr>
            <a:r>
              <a:rPr lang="en-US">
                <a:solidFill>
                  <a:schemeClr val="dk1"/>
                </a:solidFill>
                <a:latin typeface="Times New Roman"/>
                <a:ea typeface="Times New Roman"/>
                <a:cs typeface="Times New Roman"/>
                <a:sym typeface="Times New Roman"/>
              </a:rPr>
              <a:t>Student</a:t>
            </a:r>
            <a:endParaRPr sz="1350"/>
          </a:p>
        </p:txBody>
      </p:sp>
      <p:sp>
        <p:nvSpPr>
          <p:cNvPr id="465" name="Google Shape;465;p33"/>
          <p:cNvSpPr txBox="1"/>
          <p:nvPr/>
        </p:nvSpPr>
        <p:spPr>
          <a:xfrm>
            <a:off x="4000500" y="3543301"/>
            <a:ext cx="1314450" cy="346218"/>
          </a:xfrm>
          <a:prstGeom prst="rect">
            <a:avLst/>
          </a:prstGeom>
          <a:noFill/>
          <a:ln>
            <a:noFill/>
          </a:ln>
        </p:spPr>
        <p:txBody>
          <a:bodyPr spcFirstLastPara="1" wrap="square" lIns="68569" tIns="34275" rIns="68569" bIns="34275" anchor="t" anchorCtr="0">
            <a:spAutoFit/>
          </a:bodyPr>
          <a:lstStyle/>
          <a:p>
            <a:pPr>
              <a:buClr>
                <a:schemeClr val="dk1"/>
              </a:buClr>
              <a:buSzPts val="2400"/>
            </a:pPr>
            <a:r>
              <a:rPr lang="en-US">
                <a:solidFill>
                  <a:schemeClr val="dk1"/>
                </a:solidFill>
                <a:latin typeface="Times New Roman"/>
                <a:ea typeface="Times New Roman"/>
                <a:cs typeface="Times New Roman"/>
                <a:sym typeface="Times New Roman"/>
              </a:rPr>
              <a:t>membership</a:t>
            </a:r>
            <a:endParaRPr sz="1350"/>
          </a:p>
        </p:txBody>
      </p:sp>
      <p:sp>
        <p:nvSpPr>
          <p:cNvPr id="466" name="Google Shape;466;p33"/>
          <p:cNvSpPr txBox="1"/>
          <p:nvPr/>
        </p:nvSpPr>
        <p:spPr>
          <a:xfrm>
            <a:off x="3200400" y="3886201"/>
            <a:ext cx="571500" cy="346218"/>
          </a:xfrm>
          <a:prstGeom prst="rect">
            <a:avLst/>
          </a:prstGeom>
          <a:noFill/>
          <a:ln>
            <a:noFill/>
          </a:ln>
        </p:spPr>
        <p:txBody>
          <a:bodyPr spcFirstLastPara="1" wrap="square" lIns="68569" tIns="34275" rIns="68569" bIns="34275" anchor="t" anchorCtr="0">
            <a:spAutoFit/>
          </a:bodyPr>
          <a:lstStyle/>
          <a:p>
            <a:pPr>
              <a:buClr>
                <a:schemeClr val="dk1"/>
              </a:buClr>
              <a:buSzPts val="2400"/>
            </a:pPr>
            <a:r>
              <a:rPr lang="en-US">
                <a:solidFill>
                  <a:schemeClr val="dk1"/>
                </a:solidFill>
                <a:latin typeface="Times New Roman"/>
                <a:ea typeface="Times New Roman"/>
                <a:cs typeface="Times New Roman"/>
                <a:sym typeface="Times New Roman"/>
              </a:rPr>
              <a:t>1..*</a:t>
            </a:r>
            <a:endParaRPr sz="1350"/>
          </a:p>
        </p:txBody>
      </p:sp>
      <p:sp>
        <p:nvSpPr>
          <p:cNvPr id="467" name="Google Shape;467;p33"/>
          <p:cNvSpPr txBox="1"/>
          <p:nvPr/>
        </p:nvSpPr>
        <p:spPr>
          <a:xfrm>
            <a:off x="5429250" y="3886201"/>
            <a:ext cx="514350" cy="346218"/>
          </a:xfrm>
          <a:prstGeom prst="rect">
            <a:avLst/>
          </a:prstGeom>
          <a:noFill/>
          <a:ln>
            <a:noFill/>
          </a:ln>
        </p:spPr>
        <p:txBody>
          <a:bodyPr spcFirstLastPara="1" wrap="square" lIns="68569" tIns="34275" rIns="68569" bIns="34275" anchor="t" anchorCtr="0">
            <a:spAutoFit/>
          </a:bodyPr>
          <a:lstStyle/>
          <a:p>
            <a:pPr>
              <a:buClr>
                <a:schemeClr val="dk1"/>
              </a:buClr>
              <a:buSzPts val="2400"/>
            </a:pPr>
            <a:r>
              <a:rPr lang="en-US">
                <a:solidFill>
                  <a:schemeClr val="dk1"/>
                </a:solidFill>
                <a:latin typeface="Times New Roman"/>
                <a:ea typeface="Times New Roman"/>
                <a:cs typeface="Times New Roman"/>
                <a:sym typeface="Times New Roman"/>
              </a:rPr>
              <a:t>1..*</a:t>
            </a:r>
            <a:endParaRPr sz="1350"/>
          </a:p>
        </p:txBody>
      </p:sp>
      <p:sp>
        <p:nvSpPr>
          <p:cNvPr id="10" name="CustomShape 2"/>
          <p:cNvSpPr/>
          <p:nvPr/>
        </p:nvSpPr>
        <p:spPr>
          <a:xfrm>
            <a:off x="1514841" y="1062304"/>
            <a:ext cx="6857730" cy="136890"/>
          </a:xfrm>
          <a:prstGeom prst="rect">
            <a:avLst/>
          </a:prstGeom>
          <a:gradFill rotWithShape="0">
            <a:gsLst>
              <a:gs pos="0">
                <a:srgbClr val="D0D0D0"/>
              </a:gs>
              <a:gs pos="100000">
                <a:srgbClr val="EDEDED"/>
              </a:gs>
            </a:gsLst>
            <a:lin ang="16200000"/>
          </a:gradFill>
          <a:ln>
            <a:noFill/>
          </a:ln>
          <a:effectLst>
            <a:outerShdw blurRad="40000" dist="20160" dir="5400000" rotWithShape="0">
              <a:srgbClr val="000000">
                <a:alpha val="38000"/>
              </a:srgbClr>
            </a:outerShdw>
          </a:effectLst>
        </p:spPr>
        <p:style>
          <a:lnRef idx="1">
            <a:schemeClr val="dk1"/>
          </a:lnRef>
          <a:fillRef idx="2">
            <a:schemeClr val="dk1"/>
          </a:fillRef>
          <a:effectRef idx="1">
            <a:schemeClr val="dk1"/>
          </a:effectRef>
          <a:fontRef idx="minor"/>
        </p:style>
      </p:sp>
      <p:sp>
        <p:nvSpPr>
          <p:cNvPr id="11" name="CustomShape 1"/>
          <p:cNvSpPr/>
          <p:nvPr/>
        </p:nvSpPr>
        <p:spPr>
          <a:xfrm>
            <a:off x="1514841" y="970774"/>
            <a:ext cx="6857730" cy="34020"/>
          </a:xfrm>
          <a:prstGeom prst="rect">
            <a:avLst/>
          </a:prstGeom>
          <a:solidFill>
            <a:srgbClr val="EED126"/>
          </a:solidFill>
          <a:ln>
            <a:solidFill>
              <a:srgbClr val="EED126"/>
            </a:solidFill>
            <a:round/>
          </a:ln>
        </p:spPr>
        <p:style>
          <a:lnRef idx="2">
            <a:schemeClr val="accent1">
              <a:shade val="50000"/>
            </a:schemeClr>
          </a:lnRef>
          <a:fillRef idx="1">
            <a:schemeClr val="accent1"/>
          </a:fillRef>
          <a:effectRef idx="0">
            <a:schemeClr val="accent1"/>
          </a:effectRef>
          <a:fontRef idx="minor"/>
        </p:style>
      </p:sp>
      <p:pic>
        <p:nvPicPr>
          <p:cNvPr id="12" name="Picture 5"/>
          <p:cNvPicPr/>
          <p:nvPr/>
        </p:nvPicPr>
        <p:blipFill>
          <a:blip r:embed="rId3"/>
          <a:stretch/>
        </p:blipFill>
        <p:spPr>
          <a:xfrm>
            <a:off x="5511285" y="878032"/>
            <a:ext cx="914220" cy="399870"/>
          </a:xfrm>
          <a:prstGeom prst="rect">
            <a:avLst/>
          </a:prstGeom>
          <a:ln>
            <a:noFill/>
          </a:ln>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34"/>
          <p:cNvSpPr txBox="1">
            <a:spLocks noGrp="1"/>
          </p:cNvSpPr>
          <p:nvPr>
            <p:ph type="title"/>
          </p:nvPr>
        </p:nvSpPr>
        <p:spPr>
          <a:xfrm>
            <a:off x="1657350" y="1646802"/>
            <a:ext cx="6057900" cy="400050"/>
          </a:xfrm>
          <a:prstGeom prst="rect">
            <a:avLst/>
          </a:prstGeom>
          <a:noFill/>
          <a:ln>
            <a:noFill/>
          </a:ln>
        </p:spPr>
        <p:txBody>
          <a:bodyPr spcFirstLastPara="1" vert="horz" wrap="square" lIns="68569" tIns="34275" rIns="68569" bIns="34275" rtlCol="0" anchor="ctr" anchorCtr="0">
            <a:normAutofit fontScale="90000"/>
          </a:bodyPr>
          <a:lstStyle/>
          <a:p>
            <a:pPr algn="l">
              <a:lnSpc>
                <a:spcPct val="90000"/>
              </a:lnSpc>
              <a:spcBef>
                <a:spcPts val="0"/>
              </a:spcBef>
              <a:buClr>
                <a:schemeClr val="dk1"/>
              </a:buClr>
              <a:buSzPct val="100000"/>
            </a:pPr>
            <a:r>
              <a:rPr lang="en-US" dirty="0"/>
              <a:t>Association Relationships (Cont’d)</a:t>
            </a:r>
            <a:endParaRPr dirty="0"/>
          </a:p>
        </p:txBody>
      </p:sp>
      <p:sp>
        <p:nvSpPr>
          <p:cNvPr id="473" name="Google Shape;473;p34"/>
          <p:cNvSpPr txBox="1"/>
          <p:nvPr/>
        </p:nvSpPr>
        <p:spPr>
          <a:xfrm>
            <a:off x="1657350" y="2510899"/>
            <a:ext cx="5886450" cy="346218"/>
          </a:xfrm>
          <a:prstGeom prst="rect">
            <a:avLst/>
          </a:prstGeom>
          <a:noFill/>
          <a:ln>
            <a:noFill/>
          </a:ln>
        </p:spPr>
        <p:txBody>
          <a:bodyPr spcFirstLastPara="1" wrap="square" lIns="68569" tIns="34275" rIns="68569" bIns="34275" anchor="t" anchorCtr="0">
            <a:spAutoFit/>
          </a:bodyPr>
          <a:lstStyle/>
          <a:p>
            <a:pPr algn="ctr">
              <a:buClr>
                <a:schemeClr val="dk1"/>
              </a:buClr>
              <a:buSzPts val="2400"/>
            </a:pPr>
            <a:r>
              <a:rPr lang="en-US" dirty="0">
                <a:solidFill>
                  <a:schemeClr val="dk1"/>
                </a:solidFill>
                <a:latin typeface="Times New Roman"/>
                <a:ea typeface="Times New Roman"/>
                <a:cs typeface="Times New Roman"/>
                <a:sym typeface="Times New Roman"/>
              </a:rPr>
              <a:t>We can specify dual associations.</a:t>
            </a:r>
            <a:endParaRPr sz="1350" dirty="0"/>
          </a:p>
        </p:txBody>
      </p:sp>
      <p:cxnSp>
        <p:nvCxnSpPr>
          <p:cNvPr id="474" name="Google Shape;474;p34"/>
          <p:cNvCxnSpPr/>
          <p:nvPr/>
        </p:nvCxnSpPr>
        <p:spPr>
          <a:xfrm>
            <a:off x="3200400" y="3886200"/>
            <a:ext cx="2743200" cy="0"/>
          </a:xfrm>
          <a:prstGeom prst="straightConnector1">
            <a:avLst/>
          </a:prstGeom>
          <a:noFill/>
          <a:ln w="28575" cap="flat" cmpd="sng">
            <a:solidFill>
              <a:schemeClr val="dk1"/>
            </a:solidFill>
            <a:prstDash val="solid"/>
            <a:round/>
            <a:headEnd type="none" w="med" len="med"/>
            <a:tailEnd type="none" w="sm" len="sm"/>
          </a:ln>
        </p:spPr>
      </p:cxnSp>
      <p:sp>
        <p:nvSpPr>
          <p:cNvPr id="475" name="Google Shape;475;p34"/>
          <p:cNvSpPr/>
          <p:nvPr/>
        </p:nvSpPr>
        <p:spPr>
          <a:xfrm>
            <a:off x="5886450" y="3714750"/>
            <a:ext cx="1543050" cy="1085850"/>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Clr>
                <a:schemeClr val="dk1"/>
              </a:buClr>
              <a:buSzPts val="2400"/>
            </a:pPr>
            <a:r>
              <a:rPr lang="en-US">
                <a:solidFill>
                  <a:schemeClr val="dk1"/>
                </a:solidFill>
                <a:latin typeface="Times New Roman"/>
                <a:ea typeface="Times New Roman"/>
                <a:cs typeface="Times New Roman"/>
                <a:sym typeface="Times New Roman"/>
              </a:rPr>
              <a:t>Team</a:t>
            </a:r>
            <a:endParaRPr sz="1350"/>
          </a:p>
        </p:txBody>
      </p:sp>
      <p:sp>
        <p:nvSpPr>
          <p:cNvPr id="476" name="Google Shape;476;p34"/>
          <p:cNvSpPr/>
          <p:nvPr/>
        </p:nvSpPr>
        <p:spPr>
          <a:xfrm>
            <a:off x="1657350" y="3676650"/>
            <a:ext cx="1543050" cy="1123950"/>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Clr>
                <a:schemeClr val="dk1"/>
              </a:buClr>
              <a:buSzPts val="2400"/>
            </a:pPr>
            <a:r>
              <a:rPr lang="en-US">
                <a:solidFill>
                  <a:schemeClr val="dk1"/>
                </a:solidFill>
                <a:latin typeface="Times New Roman"/>
                <a:ea typeface="Times New Roman"/>
                <a:cs typeface="Times New Roman"/>
                <a:sym typeface="Times New Roman"/>
              </a:rPr>
              <a:t>Student</a:t>
            </a:r>
            <a:endParaRPr sz="1350"/>
          </a:p>
        </p:txBody>
      </p:sp>
      <p:sp>
        <p:nvSpPr>
          <p:cNvPr id="477" name="Google Shape;477;p34"/>
          <p:cNvSpPr txBox="1"/>
          <p:nvPr/>
        </p:nvSpPr>
        <p:spPr>
          <a:xfrm>
            <a:off x="4000500" y="3543301"/>
            <a:ext cx="1314450" cy="346218"/>
          </a:xfrm>
          <a:prstGeom prst="rect">
            <a:avLst/>
          </a:prstGeom>
          <a:noFill/>
          <a:ln>
            <a:noFill/>
          </a:ln>
        </p:spPr>
        <p:txBody>
          <a:bodyPr spcFirstLastPara="1" wrap="square" lIns="68569" tIns="34275" rIns="68569" bIns="34275" anchor="t" anchorCtr="0">
            <a:spAutoFit/>
          </a:bodyPr>
          <a:lstStyle/>
          <a:p>
            <a:pPr>
              <a:buClr>
                <a:schemeClr val="dk1"/>
              </a:buClr>
              <a:buSzPts val="2400"/>
            </a:pPr>
            <a:r>
              <a:rPr lang="en-US">
                <a:solidFill>
                  <a:schemeClr val="dk1"/>
                </a:solidFill>
                <a:latin typeface="Times New Roman"/>
                <a:ea typeface="Times New Roman"/>
                <a:cs typeface="Times New Roman"/>
                <a:sym typeface="Times New Roman"/>
              </a:rPr>
              <a:t>member of</a:t>
            </a:r>
            <a:endParaRPr sz="1350"/>
          </a:p>
        </p:txBody>
      </p:sp>
      <p:sp>
        <p:nvSpPr>
          <p:cNvPr id="478" name="Google Shape;478;p34"/>
          <p:cNvSpPr txBox="1"/>
          <p:nvPr/>
        </p:nvSpPr>
        <p:spPr>
          <a:xfrm>
            <a:off x="3200400" y="3886201"/>
            <a:ext cx="514350" cy="346218"/>
          </a:xfrm>
          <a:prstGeom prst="rect">
            <a:avLst/>
          </a:prstGeom>
          <a:noFill/>
          <a:ln>
            <a:noFill/>
          </a:ln>
        </p:spPr>
        <p:txBody>
          <a:bodyPr spcFirstLastPara="1" wrap="square" lIns="68569" tIns="34275" rIns="68569" bIns="34275" anchor="t" anchorCtr="0">
            <a:spAutoFit/>
          </a:bodyPr>
          <a:lstStyle/>
          <a:p>
            <a:pPr>
              <a:buClr>
                <a:schemeClr val="dk1"/>
              </a:buClr>
              <a:buSzPts val="2400"/>
            </a:pPr>
            <a:r>
              <a:rPr lang="en-US">
                <a:solidFill>
                  <a:schemeClr val="dk1"/>
                </a:solidFill>
                <a:latin typeface="Times New Roman"/>
                <a:ea typeface="Times New Roman"/>
                <a:cs typeface="Times New Roman"/>
                <a:sym typeface="Times New Roman"/>
              </a:rPr>
              <a:t>1..*</a:t>
            </a:r>
            <a:endParaRPr sz="1350"/>
          </a:p>
        </p:txBody>
      </p:sp>
      <p:cxnSp>
        <p:nvCxnSpPr>
          <p:cNvPr id="479" name="Google Shape;479;p34"/>
          <p:cNvCxnSpPr/>
          <p:nvPr/>
        </p:nvCxnSpPr>
        <p:spPr>
          <a:xfrm>
            <a:off x="3200400" y="4514850"/>
            <a:ext cx="2686050" cy="0"/>
          </a:xfrm>
          <a:prstGeom prst="straightConnector1">
            <a:avLst/>
          </a:prstGeom>
          <a:noFill/>
          <a:ln w="28575" cap="flat" cmpd="sng">
            <a:solidFill>
              <a:schemeClr val="dk1"/>
            </a:solidFill>
            <a:prstDash val="solid"/>
            <a:round/>
            <a:headEnd type="none" w="med" len="med"/>
            <a:tailEnd type="none" w="med" len="med"/>
          </a:ln>
        </p:spPr>
      </p:cxnSp>
      <p:sp>
        <p:nvSpPr>
          <p:cNvPr id="480" name="Google Shape;480;p34"/>
          <p:cNvSpPr txBox="1"/>
          <p:nvPr/>
        </p:nvSpPr>
        <p:spPr>
          <a:xfrm>
            <a:off x="4000500" y="4514851"/>
            <a:ext cx="1314450" cy="346218"/>
          </a:xfrm>
          <a:prstGeom prst="rect">
            <a:avLst/>
          </a:prstGeom>
          <a:noFill/>
          <a:ln>
            <a:noFill/>
          </a:ln>
        </p:spPr>
        <p:txBody>
          <a:bodyPr spcFirstLastPara="1" wrap="square" lIns="68569" tIns="34275" rIns="68569" bIns="34275" anchor="t" anchorCtr="0">
            <a:spAutoFit/>
          </a:bodyPr>
          <a:lstStyle/>
          <a:p>
            <a:pPr>
              <a:buClr>
                <a:schemeClr val="dk1"/>
              </a:buClr>
              <a:buSzPts val="2400"/>
            </a:pPr>
            <a:r>
              <a:rPr lang="en-US">
                <a:solidFill>
                  <a:schemeClr val="dk1"/>
                </a:solidFill>
                <a:latin typeface="Times New Roman"/>
                <a:ea typeface="Times New Roman"/>
                <a:cs typeface="Times New Roman"/>
                <a:sym typeface="Times New Roman"/>
              </a:rPr>
              <a:t>president of</a:t>
            </a:r>
            <a:endParaRPr sz="1350"/>
          </a:p>
        </p:txBody>
      </p:sp>
      <p:sp>
        <p:nvSpPr>
          <p:cNvPr id="481" name="Google Shape;481;p34"/>
          <p:cNvSpPr txBox="1"/>
          <p:nvPr/>
        </p:nvSpPr>
        <p:spPr>
          <a:xfrm>
            <a:off x="3200400" y="4514851"/>
            <a:ext cx="285750" cy="276969"/>
          </a:xfrm>
          <a:prstGeom prst="rect">
            <a:avLst/>
          </a:prstGeom>
          <a:noFill/>
          <a:ln>
            <a:noFill/>
          </a:ln>
        </p:spPr>
        <p:txBody>
          <a:bodyPr spcFirstLastPara="1" wrap="square" lIns="68569" tIns="34275" rIns="68569" bIns="34275" anchor="t" anchorCtr="0">
            <a:spAutoFit/>
          </a:bodyPr>
          <a:lstStyle/>
          <a:p>
            <a:pPr>
              <a:buClr>
                <a:schemeClr val="dk1"/>
              </a:buClr>
              <a:buSzPts val="1800"/>
            </a:pPr>
            <a:r>
              <a:rPr lang="en-US" sz="1350">
                <a:solidFill>
                  <a:schemeClr val="dk1"/>
                </a:solidFill>
                <a:latin typeface="Times New Roman"/>
                <a:ea typeface="Times New Roman"/>
                <a:cs typeface="Times New Roman"/>
                <a:sym typeface="Times New Roman"/>
              </a:rPr>
              <a:t>1</a:t>
            </a:r>
            <a:endParaRPr>
              <a:solidFill>
                <a:schemeClr val="dk1"/>
              </a:solidFill>
              <a:latin typeface="Times New Roman"/>
              <a:ea typeface="Times New Roman"/>
              <a:cs typeface="Times New Roman"/>
              <a:sym typeface="Times New Roman"/>
            </a:endParaRPr>
          </a:p>
        </p:txBody>
      </p:sp>
      <p:sp>
        <p:nvSpPr>
          <p:cNvPr id="482" name="Google Shape;482;p34"/>
          <p:cNvSpPr txBox="1"/>
          <p:nvPr/>
        </p:nvSpPr>
        <p:spPr>
          <a:xfrm>
            <a:off x="5429250" y="4514851"/>
            <a:ext cx="514350" cy="346218"/>
          </a:xfrm>
          <a:prstGeom prst="rect">
            <a:avLst/>
          </a:prstGeom>
          <a:noFill/>
          <a:ln>
            <a:noFill/>
          </a:ln>
        </p:spPr>
        <p:txBody>
          <a:bodyPr spcFirstLastPara="1" wrap="square" lIns="68569" tIns="34275" rIns="68569" bIns="34275" anchor="t" anchorCtr="0">
            <a:spAutoFit/>
          </a:bodyPr>
          <a:lstStyle/>
          <a:p>
            <a:pPr>
              <a:buClr>
                <a:schemeClr val="dk1"/>
              </a:buClr>
              <a:buSzPts val="2400"/>
            </a:pPr>
            <a:r>
              <a:rPr lang="en-US">
                <a:solidFill>
                  <a:schemeClr val="dk1"/>
                </a:solidFill>
                <a:latin typeface="Times New Roman"/>
                <a:ea typeface="Times New Roman"/>
                <a:cs typeface="Times New Roman"/>
                <a:sym typeface="Times New Roman"/>
              </a:rPr>
              <a:t>1..*</a:t>
            </a:r>
            <a:endParaRPr sz="1350"/>
          </a:p>
        </p:txBody>
      </p:sp>
      <p:sp>
        <p:nvSpPr>
          <p:cNvPr id="483" name="Google Shape;483;p34"/>
          <p:cNvSpPr txBox="1"/>
          <p:nvPr/>
        </p:nvSpPr>
        <p:spPr>
          <a:xfrm>
            <a:off x="5429250" y="3886201"/>
            <a:ext cx="514350" cy="346218"/>
          </a:xfrm>
          <a:prstGeom prst="rect">
            <a:avLst/>
          </a:prstGeom>
          <a:noFill/>
          <a:ln>
            <a:noFill/>
          </a:ln>
        </p:spPr>
        <p:txBody>
          <a:bodyPr spcFirstLastPara="1" wrap="square" lIns="68569" tIns="34275" rIns="68569" bIns="34275" anchor="t" anchorCtr="0">
            <a:spAutoFit/>
          </a:bodyPr>
          <a:lstStyle/>
          <a:p>
            <a:pPr>
              <a:buClr>
                <a:schemeClr val="dk1"/>
              </a:buClr>
              <a:buSzPts val="2400"/>
            </a:pPr>
            <a:r>
              <a:rPr lang="en-US">
                <a:solidFill>
                  <a:schemeClr val="dk1"/>
                </a:solidFill>
                <a:latin typeface="Times New Roman"/>
                <a:ea typeface="Times New Roman"/>
                <a:cs typeface="Times New Roman"/>
                <a:sym typeface="Times New Roman"/>
              </a:rPr>
              <a:t>1..*</a:t>
            </a:r>
            <a:endParaRPr sz="1350"/>
          </a:p>
        </p:txBody>
      </p:sp>
      <p:sp>
        <p:nvSpPr>
          <p:cNvPr id="14" name="CustomShape 2"/>
          <p:cNvSpPr/>
          <p:nvPr/>
        </p:nvSpPr>
        <p:spPr>
          <a:xfrm>
            <a:off x="1514841" y="1062304"/>
            <a:ext cx="6857730" cy="136890"/>
          </a:xfrm>
          <a:prstGeom prst="rect">
            <a:avLst/>
          </a:prstGeom>
          <a:gradFill rotWithShape="0">
            <a:gsLst>
              <a:gs pos="0">
                <a:srgbClr val="D0D0D0"/>
              </a:gs>
              <a:gs pos="100000">
                <a:srgbClr val="EDEDED"/>
              </a:gs>
            </a:gsLst>
            <a:lin ang="16200000"/>
          </a:gradFill>
          <a:ln>
            <a:noFill/>
          </a:ln>
          <a:effectLst>
            <a:outerShdw blurRad="40000" dist="20160" dir="5400000" rotWithShape="0">
              <a:srgbClr val="000000">
                <a:alpha val="38000"/>
              </a:srgbClr>
            </a:outerShdw>
          </a:effectLst>
        </p:spPr>
        <p:style>
          <a:lnRef idx="1">
            <a:schemeClr val="dk1"/>
          </a:lnRef>
          <a:fillRef idx="2">
            <a:schemeClr val="dk1"/>
          </a:fillRef>
          <a:effectRef idx="1">
            <a:schemeClr val="dk1"/>
          </a:effectRef>
          <a:fontRef idx="minor"/>
        </p:style>
      </p:sp>
      <p:sp>
        <p:nvSpPr>
          <p:cNvPr id="15" name="CustomShape 1"/>
          <p:cNvSpPr/>
          <p:nvPr/>
        </p:nvSpPr>
        <p:spPr>
          <a:xfrm>
            <a:off x="1514841" y="970774"/>
            <a:ext cx="6857730" cy="34020"/>
          </a:xfrm>
          <a:prstGeom prst="rect">
            <a:avLst/>
          </a:prstGeom>
          <a:solidFill>
            <a:srgbClr val="EED126"/>
          </a:solidFill>
          <a:ln>
            <a:solidFill>
              <a:srgbClr val="EED126"/>
            </a:solidFill>
            <a:round/>
          </a:ln>
        </p:spPr>
        <p:style>
          <a:lnRef idx="2">
            <a:schemeClr val="accent1">
              <a:shade val="50000"/>
            </a:schemeClr>
          </a:lnRef>
          <a:fillRef idx="1">
            <a:schemeClr val="accent1"/>
          </a:fillRef>
          <a:effectRef idx="0">
            <a:schemeClr val="accent1"/>
          </a:effectRef>
          <a:fontRef idx="minor"/>
        </p:style>
      </p:sp>
      <p:pic>
        <p:nvPicPr>
          <p:cNvPr id="16" name="Picture 5"/>
          <p:cNvPicPr/>
          <p:nvPr/>
        </p:nvPicPr>
        <p:blipFill>
          <a:blip r:embed="rId3"/>
          <a:stretch/>
        </p:blipFill>
        <p:spPr>
          <a:xfrm>
            <a:off x="5511285" y="878032"/>
            <a:ext cx="914220" cy="399870"/>
          </a:xfrm>
          <a:prstGeom prst="rect">
            <a:avLst/>
          </a:prstGeom>
          <a:ln>
            <a:noFill/>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9" name="Google Shape;489;p35"/>
          <p:cNvSpPr txBox="1">
            <a:spLocks noGrp="1"/>
          </p:cNvSpPr>
          <p:nvPr>
            <p:ph type="title"/>
          </p:nvPr>
        </p:nvSpPr>
        <p:spPr>
          <a:xfrm>
            <a:off x="1575089" y="1430778"/>
            <a:ext cx="6057900" cy="400050"/>
          </a:xfrm>
          <a:prstGeom prst="rect">
            <a:avLst/>
          </a:prstGeom>
          <a:noFill/>
          <a:ln>
            <a:noFill/>
          </a:ln>
        </p:spPr>
        <p:txBody>
          <a:bodyPr spcFirstLastPara="1" vert="horz" wrap="square" lIns="68569" tIns="34275" rIns="68569" bIns="34275" rtlCol="0" anchor="ctr" anchorCtr="0">
            <a:normAutofit fontScale="90000"/>
          </a:bodyPr>
          <a:lstStyle/>
          <a:p>
            <a:pPr algn="l">
              <a:lnSpc>
                <a:spcPct val="90000"/>
              </a:lnSpc>
              <a:spcBef>
                <a:spcPts val="0"/>
              </a:spcBef>
              <a:buClr>
                <a:schemeClr val="dk1"/>
              </a:buClr>
              <a:buSzPct val="100000"/>
            </a:pPr>
            <a:r>
              <a:rPr lang="en-US" dirty="0"/>
              <a:t>Association Relationships (Cont’d)</a:t>
            </a:r>
            <a:endParaRPr dirty="0"/>
          </a:p>
        </p:txBody>
      </p:sp>
      <p:sp>
        <p:nvSpPr>
          <p:cNvPr id="490" name="Google Shape;490;p35"/>
          <p:cNvSpPr txBox="1"/>
          <p:nvPr/>
        </p:nvSpPr>
        <p:spPr>
          <a:xfrm>
            <a:off x="1600200" y="1948502"/>
            <a:ext cx="6081713" cy="623217"/>
          </a:xfrm>
          <a:prstGeom prst="rect">
            <a:avLst/>
          </a:prstGeom>
          <a:noFill/>
          <a:ln>
            <a:noFill/>
          </a:ln>
        </p:spPr>
        <p:txBody>
          <a:bodyPr spcFirstLastPara="1" wrap="square" lIns="68569" tIns="34275" rIns="68569" bIns="34275" anchor="t" anchorCtr="0">
            <a:spAutoFit/>
          </a:bodyPr>
          <a:lstStyle/>
          <a:p>
            <a:pPr>
              <a:buClr>
                <a:schemeClr val="dk1"/>
              </a:buClr>
              <a:buSzPts val="2400"/>
            </a:pPr>
            <a:r>
              <a:rPr lang="en-US" dirty="0">
                <a:solidFill>
                  <a:schemeClr val="dk1"/>
                </a:solidFill>
                <a:latin typeface="Times New Roman"/>
                <a:ea typeface="Times New Roman"/>
                <a:cs typeface="Times New Roman"/>
                <a:sym typeface="Times New Roman"/>
              </a:rPr>
              <a:t>Associations can also be objects themselves, called </a:t>
            </a:r>
            <a:r>
              <a:rPr lang="en-US" i="1" dirty="0">
                <a:solidFill>
                  <a:schemeClr val="dk1"/>
                </a:solidFill>
                <a:latin typeface="Times New Roman"/>
                <a:ea typeface="Times New Roman"/>
                <a:cs typeface="Times New Roman"/>
                <a:sym typeface="Times New Roman"/>
              </a:rPr>
              <a:t>link</a:t>
            </a:r>
            <a:r>
              <a:rPr lang="en-US" dirty="0">
                <a:solidFill>
                  <a:schemeClr val="dk1"/>
                </a:solidFill>
                <a:latin typeface="Times New Roman"/>
                <a:ea typeface="Times New Roman"/>
                <a:cs typeface="Times New Roman"/>
                <a:sym typeface="Times New Roman"/>
              </a:rPr>
              <a:t> </a:t>
            </a:r>
            <a:r>
              <a:rPr lang="en-US" i="1" dirty="0">
                <a:solidFill>
                  <a:schemeClr val="dk1"/>
                </a:solidFill>
                <a:latin typeface="Times New Roman"/>
                <a:ea typeface="Times New Roman"/>
                <a:cs typeface="Times New Roman"/>
                <a:sym typeface="Times New Roman"/>
              </a:rPr>
              <a:t>classes</a:t>
            </a:r>
            <a:r>
              <a:rPr lang="en-US" dirty="0">
                <a:solidFill>
                  <a:schemeClr val="dk1"/>
                </a:solidFill>
                <a:latin typeface="Times New Roman"/>
                <a:ea typeface="Times New Roman"/>
                <a:cs typeface="Times New Roman"/>
                <a:sym typeface="Times New Roman"/>
              </a:rPr>
              <a:t> or an </a:t>
            </a:r>
            <a:r>
              <a:rPr lang="en-US" i="1" dirty="0">
                <a:solidFill>
                  <a:schemeClr val="dk1"/>
                </a:solidFill>
                <a:latin typeface="Times New Roman"/>
                <a:ea typeface="Times New Roman"/>
                <a:cs typeface="Times New Roman"/>
                <a:sym typeface="Times New Roman"/>
              </a:rPr>
              <a:t>association classes</a:t>
            </a:r>
            <a:r>
              <a:rPr lang="en-US" dirty="0">
                <a:solidFill>
                  <a:schemeClr val="dk1"/>
                </a:solidFill>
                <a:latin typeface="Times New Roman"/>
                <a:ea typeface="Times New Roman"/>
                <a:cs typeface="Times New Roman"/>
                <a:sym typeface="Times New Roman"/>
              </a:rPr>
              <a:t>.</a:t>
            </a:r>
            <a:endParaRPr sz="1350" dirty="0"/>
          </a:p>
        </p:txBody>
      </p:sp>
      <p:grpSp>
        <p:nvGrpSpPr>
          <p:cNvPr id="491" name="Google Shape;491;p35"/>
          <p:cNvGrpSpPr/>
          <p:nvPr/>
        </p:nvGrpSpPr>
        <p:grpSpPr>
          <a:xfrm>
            <a:off x="1657350" y="4800600"/>
            <a:ext cx="5772150" cy="409575"/>
            <a:chOff x="432" y="3072"/>
            <a:chExt cx="4848" cy="344"/>
          </a:xfrm>
        </p:grpSpPr>
        <p:cxnSp>
          <p:nvCxnSpPr>
            <p:cNvPr id="492" name="Google Shape;492;p35"/>
            <p:cNvCxnSpPr/>
            <p:nvPr/>
          </p:nvCxnSpPr>
          <p:spPr>
            <a:xfrm>
              <a:off x="1728" y="3248"/>
              <a:ext cx="2304" cy="0"/>
            </a:xfrm>
            <a:prstGeom prst="straightConnector1">
              <a:avLst/>
            </a:prstGeom>
            <a:solidFill>
              <a:srgbClr val="FFFF00"/>
            </a:solidFill>
            <a:ln w="28575" cap="flat" cmpd="sng">
              <a:solidFill>
                <a:schemeClr val="dk1"/>
              </a:solidFill>
              <a:prstDash val="solid"/>
              <a:round/>
              <a:headEnd type="none" w="med" len="med"/>
              <a:tailEnd type="none" w="sm" len="sm"/>
            </a:ln>
          </p:spPr>
        </p:cxnSp>
        <p:sp>
          <p:nvSpPr>
            <p:cNvPr id="493" name="Google Shape;493;p35"/>
            <p:cNvSpPr/>
            <p:nvPr/>
          </p:nvSpPr>
          <p:spPr>
            <a:xfrm>
              <a:off x="3984" y="3080"/>
              <a:ext cx="1296" cy="336"/>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Clr>
                  <a:schemeClr val="dk1"/>
                </a:buClr>
                <a:buSzPts val="2400"/>
              </a:pPr>
              <a:r>
                <a:rPr lang="en-US">
                  <a:solidFill>
                    <a:schemeClr val="dk1"/>
                  </a:solidFill>
                  <a:latin typeface="Times New Roman"/>
                  <a:ea typeface="Times New Roman"/>
                  <a:cs typeface="Times New Roman"/>
                  <a:sym typeface="Times New Roman"/>
                </a:rPr>
                <a:t>Warranty</a:t>
              </a:r>
              <a:endParaRPr sz="1350"/>
            </a:p>
          </p:txBody>
        </p:sp>
        <p:sp>
          <p:nvSpPr>
            <p:cNvPr id="494" name="Google Shape;494;p35"/>
            <p:cNvSpPr/>
            <p:nvPr/>
          </p:nvSpPr>
          <p:spPr>
            <a:xfrm>
              <a:off x="432" y="3072"/>
              <a:ext cx="1296" cy="336"/>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Clr>
                  <a:schemeClr val="dk1"/>
                </a:buClr>
                <a:buSzPts val="2400"/>
              </a:pPr>
              <a:r>
                <a:rPr lang="en-US">
                  <a:solidFill>
                    <a:schemeClr val="dk1"/>
                  </a:solidFill>
                  <a:latin typeface="Times New Roman"/>
                  <a:ea typeface="Times New Roman"/>
                  <a:cs typeface="Times New Roman"/>
                  <a:sym typeface="Times New Roman"/>
                </a:rPr>
                <a:t>Product</a:t>
              </a:r>
              <a:endParaRPr sz="1350"/>
            </a:p>
          </p:txBody>
        </p:sp>
      </p:grpSp>
      <p:cxnSp>
        <p:nvCxnSpPr>
          <p:cNvPr id="495" name="Google Shape;495;p35"/>
          <p:cNvCxnSpPr/>
          <p:nvPr/>
        </p:nvCxnSpPr>
        <p:spPr>
          <a:xfrm>
            <a:off x="4514850" y="4114800"/>
            <a:ext cx="0" cy="914400"/>
          </a:xfrm>
          <a:prstGeom prst="straightConnector1">
            <a:avLst/>
          </a:prstGeom>
          <a:noFill/>
          <a:ln w="28575" cap="flat" cmpd="sng">
            <a:solidFill>
              <a:schemeClr val="dk1"/>
            </a:solidFill>
            <a:prstDash val="dash"/>
            <a:round/>
            <a:headEnd type="none" w="med" len="med"/>
            <a:tailEnd type="none" w="med" len="med"/>
          </a:ln>
        </p:spPr>
      </p:cxnSp>
      <p:grpSp>
        <p:nvGrpSpPr>
          <p:cNvPr id="496" name="Google Shape;496;p35"/>
          <p:cNvGrpSpPr/>
          <p:nvPr/>
        </p:nvGrpSpPr>
        <p:grpSpPr>
          <a:xfrm>
            <a:off x="3743325" y="2571750"/>
            <a:ext cx="1543050" cy="1485900"/>
            <a:chOff x="2256" y="1344"/>
            <a:chExt cx="1296" cy="1248"/>
          </a:xfrm>
        </p:grpSpPr>
        <p:sp>
          <p:nvSpPr>
            <p:cNvPr id="497" name="Google Shape;497;p35"/>
            <p:cNvSpPr/>
            <p:nvPr/>
          </p:nvSpPr>
          <p:spPr>
            <a:xfrm>
              <a:off x="2256" y="2400"/>
              <a:ext cx="1296" cy="192"/>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Clr>
                  <a:schemeClr val="dk1"/>
                </a:buClr>
                <a:buSzPts val="2400"/>
              </a:pPr>
              <a:endParaRPr>
                <a:solidFill>
                  <a:schemeClr val="dk1"/>
                </a:solidFill>
                <a:latin typeface="Times New Roman"/>
                <a:ea typeface="Times New Roman"/>
                <a:cs typeface="Times New Roman"/>
                <a:sym typeface="Times New Roman"/>
              </a:endParaRPr>
            </a:p>
          </p:txBody>
        </p:sp>
        <p:sp>
          <p:nvSpPr>
            <p:cNvPr id="498" name="Google Shape;498;p35"/>
            <p:cNvSpPr/>
            <p:nvPr/>
          </p:nvSpPr>
          <p:spPr>
            <a:xfrm>
              <a:off x="2256" y="1344"/>
              <a:ext cx="1296" cy="336"/>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Clr>
                  <a:schemeClr val="dk1"/>
                </a:buClr>
                <a:buSzPts val="2400"/>
              </a:pPr>
              <a:r>
                <a:rPr lang="en-US">
                  <a:solidFill>
                    <a:schemeClr val="dk1"/>
                  </a:solidFill>
                  <a:latin typeface="Times New Roman"/>
                  <a:ea typeface="Times New Roman"/>
                  <a:cs typeface="Times New Roman"/>
                  <a:sym typeface="Times New Roman"/>
                </a:rPr>
                <a:t>Registration</a:t>
              </a:r>
              <a:endParaRPr sz="1350"/>
            </a:p>
          </p:txBody>
        </p:sp>
        <p:sp>
          <p:nvSpPr>
            <p:cNvPr id="499" name="Google Shape;499;p35"/>
            <p:cNvSpPr/>
            <p:nvPr/>
          </p:nvSpPr>
          <p:spPr>
            <a:xfrm>
              <a:off x="2256" y="1680"/>
              <a:ext cx="1296" cy="720"/>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Clr>
                  <a:schemeClr val="dk1"/>
                </a:buClr>
                <a:buSzPts val="2400"/>
              </a:pPr>
              <a:r>
                <a:rPr lang="en-US">
                  <a:solidFill>
                    <a:schemeClr val="dk1"/>
                  </a:solidFill>
                  <a:latin typeface="Times New Roman"/>
                  <a:ea typeface="Times New Roman"/>
                  <a:cs typeface="Times New Roman"/>
                  <a:sym typeface="Times New Roman"/>
                </a:rPr>
                <a:t>modelNumber</a:t>
              </a:r>
              <a:endParaRPr sz="1350"/>
            </a:p>
            <a:p>
              <a:pPr algn="ctr">
                <a:buClr>
                  <a:schemeClr val="dk1"/>
                </a:buClr>
                <a:buSzPts val="2400"/>
              </a:pPr>
              <a:r>
                <a:rPr lang="en-US">
                  <a:solidFill>
                    <a:schemeClr val="dk1"/>
                  </a:solidFill>
                  <a:latin typeface="Times New Roman"/>
                  <a:ea typeface="Times New Roman"/>
                  <a:cs typeface="Times New Roman"/>
                  <a:sym typeface="Times New Roman"/>
                </a:rPr>
                <a:t>serialNumber</a:t>
              </a:r>
              <a:endParaRPr sz="1350"/>
            </a:p>
            <a:p>
              <a:pPr algn="ctr">
                <a:buClr>
                  <a:schemeClr val="dk1"/>
                </a:buClr>
                <a:buSzPts val="2400"/>
              </a:pPr>
              <a:r>
                <a:rPr lang="en-US">
                  <a:solidFill>
                    <a:schemeClr val="dk1"/>
                  </a:solidFill>
                  <a:latin typeface="Times New Roman"/>
                  <a:ea typeface="Times New Roman"/>
                  <a:cs typeface="Times New Roman"/>
                  <a:sym typeface="Times New Roman"/>
                </a:rPr>
                <a:t>warrentyCode</a:t>
              </a:r>
              <a:endParaRPr sz="1350"/>
            </a:p>
          </p:txBody>
        </p:sp>
      </p:grpSp>
      <p:sp>
        <p:nvSpPr>
          <p:cNvPr id="500" name="Google Shape;500;p35"/>
          <p:cNvSpPr txBox="1"/>
          <p:nvPr/>
        </p:nvSpPr>
        <p:spPr>
          <a:xfrm>
            <a:off x="3200400" y="4972051"/>
            <a:ext cx="285750" cy="276969"/>
          </a:xfrm>
          <a:prstGeom prst="rect">
            <a:avLst/>
          </a:prstGeom>
          <a:noFill/>
          <a:ln>
            <a:noFill/>
          </a:ln>
        </p:spPr>
        <p:txBody>
          <a:bodyPr spcFirstLastPara="1" wrap="square" lIns="68569" tIns="34275" rIns="68569" bIns="34275" anchor="t" anchorCtr="0">
            <a:spAutoFit/>
          </a:bodyPr>
          <a:lstStyle/>
          <a:p>
            <a:pPr>
              <a:buClr>
                <a:schemeClr val="dk1"/>
              </a:buClr>
              <a:buSzPts val="1800"/>
            </a:pPr>
            <a:endParaRPr sz="1350">
              <a:solidFill>
                <a:schemeClr val="dk1"/>
              </a:solidFill>
              <a:latin typeface="Times New Roman"/>
              <a:ea typeface="Times New Roman"/>
              <a:cs typeface="Times New Roman"/>
              <a:sym typeface="Times New Roman"/>
            </a:endParaRPr>
          </a:p>
        </p:txBody>
      </p:sp>
      <p:sp>
        <p:nvSpPr>
          <p:cNvPr id="15" name="CustomShape 2"/>
          <p:cNvSpPr/>
          <p:nvPr/>
        </p:nvSpPr>
        <p:spPr>
          <a:xfrm>
            <a:off x="1514841" y="1062304"/>
            <a:ext cx="6857730" cy="136890"/>
          </a:xfrm>
          <a:prstGeom prst="rect">
            <a:avLst/>
          </a:prstGeom>
          <a:gradFill rotWithShape="0">
            <a:gsLst>
              <a:gs pos="0">
                <a:srgbClr val="D0D0D0"/>
              </a:gs>
              <a:gs pos="100000">
                <a:srgbClr val="EDEDED"/>
              </a:gs>
            </a:gsLst>
            <a:lin ang="16200000"/>
          </a:gradFill>
          <a:ln>
            <a:noFill/>
          </a:ln>
          <a:effectLst>
            <a:outerShdw blurRad="40000" dist="20160" dir="5400000" rotWithShape="0">
              <a:srgbClr val="000000">
                <a:alpha val="38000"/>
              </a:srgbClr>
            </a:outerShdw>
          </a:effectLst>
        </p:spPr>
        <p:style>
          <a:lnRef idx="1">
            <a:schemeClr val="dk1"/>
          </a:lnRef>
          <a:fillRef idx="2">
            <a:schemeClr val="dk1"/>
          </a:fillRef>
          <a:effectRef idx="1">
            <a:schemeClr val="dk1"/>
          </a:effectRef>
          <a:fontRef idx="minor"/>
        </p:style>
      </p:sp>
      <p:sp>
        <p:nvSpPr>
          <p:cNvPr id="16" name="CustomShape 1"/>
          <p:cNvSpPr/>
          <p:nvPr/>
        </p:nvSpPr>
        <p:spPr>
          <a:xfrm>
            <a:off x="1514841" y="970774"/>
            <a:ext cx="6857730" cy="34020"/>
          </a:xfrm>
          <a:prstGeom prst="rect">
            <a:avLst/>
          </a:prstGeom>
          <a:solidFill>
            <a:srgbClr val="EED126"/>
          </a:solidFill>
          <a:ln>
            <a:solidFill>
              <a:srgbClr val="EED126"/>
            </a:solidFill>
            <a:round/>
          </a:ln>
        </p:spPr>
        <p:style>
          <a:lnRef idx="2">
            <a:schemeClr val="accent1">
              <a:shade val="50000"/>
            </a:schemeClr>
          </a:lnRef>
          <a:fillRef idx="1">
            <a:schemeClr val="accent1"/>
          </a:fillRef>
          <a:effectRef idx="0">
            <a:schemeClr val="accent1"/>
          </a:effectRef>
          <a:fontRef idx="minor"/>
        </p:style>
      </p:sp>
      <p:pic>
        <p:nvPicPr>
          <p:cNvPr id="17" name="Picture 5"/>
          <p:cNvPicPr/>
          <p:nvPr/>
        </p:nvPicPr>
        <p:blipFill>
          <a:blip r:embed="rId3"/>
          <a:stretch/>
        </p:blipFill>
        <p:spPr>
          <a:xfrm>
            <a:off x="5511285" y="878032"/>
            <a:ext cx="914220" cy="399870"/>
          </a:xfrm>
          <a:prstGeom prst="rect">
            <a:avLst/>
          </a:prstGeom>
          <a:ln>
            <a:noFill/>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6" name="Google Shape;506;p36"/>
          <p:cNvSpPr txBox="1">
            <a:spLocks noGrp="1"/>
          </p:cNvSpPr>
          <p:nvPr>
            <p:ph type="title"/>
          </p:nvPr>
        </p:nvSpPr>
        <p:spPr>
          <a:xfrm>
            <a:off x="1600200" y="1586456"/>
            <a:ext cx="6115050" cy="400050"/>
          </a:xfrm>
          <a:prstGeom prst="rect">
            <a:avLst/>
          </a:prstGeom>
          <a:noFill/>
          <a:ln>
            <a:noFill/>
          </a:ln>
        </p:spPr>
        <p:txBody>
          <a:bodyPr spcFirstLastPara="1" vert="horz" wrap="square" lIns="68569" tIns="34275" rIns="68569" bIns="34275" rtlCol="0" anchor="ctr" anchorCtr="0">
            <a:normAutofit fontScale="90000"/>
          </a:bodyPr>
          <a:lstStyle/>
          <a:p>
            <a:pPr algn="l">
              <a:lnSpc>
                <a:spcPct val="90000"/>
              </a:lnSpc>
              <a:spcBef>
                <a:spcPts val="0"/>
              </a:spcBef>
              <a:buClr>
                <a:schemeClr val="dk1"/>
              </a:buClr>
              <a:buSzPct val="100000"/>
            </a:pPr>
            <a:r>
              <a:rPr lang="en-US" dirty="0"/>
              <a:t>Association Relationships (Cont’d)</a:t>
            </a:r>
            <a:endParaRPr dirty="0"/>
          </a:p>
        </p:txBody>
      </p:sp>
      <p:sp>
        <p:nvSpPr>
          <p:cNvPr id="507" name="Google Shape;507;p36"/>
          <p:cNvSpPr txBox="1"/>
          <p:nvPr/>
        </p:nvSpPr>
        <p:spPr>
          <a:xfrm>
            <a:off x="1600200" y="2000251"/>
            <a:ext cx="5886450" cy="346218"/>
          </a:xfrm>
          <a:prstGeom prst="rect">
            <a:avLst/>
          </a:prstGeom>
          <a:noFill/>
          <a:ln>
            <a:noFill/>
          </a:ln>
        </p:spPr>
        <p:txBody>
          <a:bodyPr spcFirstLastPara="1" wrap="square" lIns="68569" tIns="34275" rIns="68569" bIns="34275" anchor="t" anchorCtr="0">
            <a:spAutoFit/>
          </a:bodyPr>
          <a:lstStyle/>
          <a:p>
            <a:pPr algn="ctr">
              <a:buClr>
                <a:schemeClr val="dk1"/>
              </a:buClr>
              <a:buSzPts val="2400"/>
            </a:pPr>
            <a:r>
              <a:rPr lang="en-US">
                <a:solidFill>
                  <a:schemeClr val="dk1"/>
                </a:solidFill>
                <a:latin typeface="Times New Roman"/>
                <a:ea typeface="Times New Roman"/>
                <a:cs typeface="Times New Roman"/>
                <a:sym typeface="Times New Roman"/>
              </a:rPr>
              <a:t>A class can have a </a:t>
            </a:r>
            <a:r>
              <a:rPr lang="en-US" i="1">
                <a:solidFill>
                  <a:schemeClr val="dk1"/>
                </a:solidFill>
                <a:latin typeface="Times New Roman"/>
                <a:ea typeface="Times New Roman"/>
                <a:cs typeface="Times New Roman"/>
                <a:sym typeface="Times New Roman"/>
              </a:rPr>
              <a:t>self association</a:t>
            </a:r>
            <a:r>
              <a:rPr lang="en-US">
                <a:solidFill>
                  <a:schemeClr val="dk1"/>
                </a:solidFill>
                <a:latin typeface="Times New Roman"/>
                <a:ea typeface="Times New Roman"/>
                <a:cs typeface="Times New Roman"/>
                <a:sym typeface="Times New Roman"/>
              </a:rPr>
              <a:t>.</a:t>
            </a:r>
            <a:endParaRPr sz="1350"/>
          </a:p>
        </p:txBody>
      </p:sp>
      <p:grpSp>
        <p:nvGrpSpPr>
          <p:cNvPr id="508" name="Google Shape;508;p36"/>
          <p:cNvGrpSpPr/>
          <p:nvPr/>
        </p:nvGrpSpPr>
        <p:grpSpPr>
          <a:xfrm>
            <a:off x="3143250" y="3543301"/>
            <a:ext cx="2628900" cy="1191816"/>
            <a:chOff x="1680" y="2256"/>
            <a:chExt cx="2208" cy="1001"/>
          </a:xfrm>
        </p:grpSpPr>
        <p:sp>
          <p:nvSpPr>
            <p:cNvPr id="509" name="Google Shape;509;p36"/>
            <p:cNvSpPr/>
            <p:nvPr/>
          </p:nvSpPr>
          <p:spPr>
            <a:xfrm>
              <a:off x="2544" y="2256"/>
              <a:ext cx="1296" cy="816"/>
            </a:xfrm>
            <a:prstGeom prst="rect">
              <a:avLst/>
            </a:prstGeom>
            <a:solidFill>
              <a:schemeClr val="lt1"/>
            </a:solidFill>
            <a:ln w="2857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buClr>
                  <a:schemeClr val="dk1"/>
                </a:buClr>
                <a:buSzPts val="2400"/>
              </a:pPr>
              <a:endParaRPr>
                <a:solidFill>
                  <a:schemeClr val="dk1"/>
                </a:solidFill>
                <a:latin typeface="Times New Roman"/>
                <a:ea typeface="Times New Roman"/>
                <a:cs typeface="Times New Roman"/>
                <a:sym typeface="Times New Roman"/>
              </a:endParaRPr>
            </a:p>
          </p:txBody>
        </p:sp>
        <p:sp>
          <p:nvSpPr>
            <p:cNvPr id="510" name="Google Shape;510;p36"/>
            <p:cNvSpPr/>
            <p:nvPr/>
          </p:nvSpPr>
          <p:spPr>
            <a:xfrm>
              <a:off x="1680" y="2784"/>
              <a:ext cx="1536" cy="432"/>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Clr>
                  <a:schemeClr val="dk1"/>
                </a:buClr>
                <a:buSzPts val="2400"/>
              </a:pPr>
              <a:r>
                <a:rPr lang="en-US">
                  <a:solidFill>
                    <a:schemeClr val="dk1"/>
                  </a:solidFill>
                  <a:latin typeface="Times New Roman"/>
                  <a:ea typeface="Times New Roman"/>
                  <a:cs typeface="Times New Roman"/>
                  <a:sym typeface="Times New Roman"/>
                </a:rPr>
                <a:t>LinkedListNode</a:t>
              </a:r>
              <a:endParaRPr>
                <a:solidFill>
                  <a:schemeClr val="dk1"/>
                </a:solidFill>
                <a:latin typeface="Times New Roman"/>
                <a:ea typeface="Times New Roman"/>
                <a:cs typeface="Times New Roman"/>
                <a:sym typeface="Times New Roman"/>
              </a:endParaRPr>
            </a:p>
          </p:txBody>
        </p:sp>
        <p:sp>
          <p:nvSpPr>
            <p:cNvPr id="511" name="Google Shape;511;p36"/>
            <p:cNvSpPr txBox="1"/>
            <p:nvPr/>
          </p:nvSpPr>
          <p:spPr>
            <a:xfrm>
              <a:off x="2208" y="2544"/>
              <a:ext cx="384" cy="233"/>
            </a:xfrm>
            <a:prstGeom prst="rect">
              <a:avLst/>
            </a:prstGeom>
            <a:noFill/>
            <a:ln>
              <a:noFill/>
            </a:ln>
          </p:spPr>
          <p:txBody>
            <a:bodyPr spcFirstLastPara="1" wrap="square" lIns="68569" tIns="34275" rIns="68569" bIns="34275" anchor="t" anchorCtr="0">
              <a:spAutoFit/>
            </a:bodyPr>
            <a:lstStyle/>
            <a:p>
              <a:pPr>
                <a:buClr>
                  <a:schemeClr val="dk1"/>
                </a:buClr>
                <a:buSzPts val="1800"/>
              </a:pPr>
              <a:r>
                <a:rPr lang="en-US" sz="1350">
                  <a:solidFill>
                    <a:schemeClr val="dk1"/>
                  </a:solidFill>
                  <a:latin typeface="Times New Roman"/>
                  <a:ea typeface="Times New Roman"/>
                  <a:cs typeface="Times New Roman"/>
                  <a:sym typeface="Times New Roman"/>
                </a:rPr>
                <a:t>next</a:t>
              </a:r>
              <a:endParaRPr sz="1350"/>
            </a:p>
          </p:txBody>
        </p:sp>
        <p:sp>
          <p:nvSpPr>
            <p:cNvPr id="512" name="Google Shape;512;p36"/>
            <p:cNvSpPr txBox="1"/>
            <p:nvPr/>
          </p:nvSpPr>
          <p:spPr>
            <a:xfrm>
              <a:off x="3216" y="3024"/>
              <a:ext cx="672" cy="233"/>
            </a:xfrm>
            <a:prstGeom prst="rect">
              <a:avLst/>
            </a:prstGeom>
            <a:noFill/>
            <a:ln>
              <a:noFill/>
            </a:ln>
          </p:spPr>
          <p:txBody>
            <a:bodyPr spcFirstLastPara="1" wrap="square" lIns="68569" tIns="34275" rIns="68569" bIns="34275" anchor="t" anchorCtr="0">
              <a:spAutoFit/>
            </a:bodyPr>
            <a:lstStyle/>
            <a:p>
              <a:pPr>
                <a:buClr>
                  <a:schemeClr val="dk1"/>
                </a:buClr>
                <a:buSzPts val="1800"/>
              </a:pPr>
              <a:r>
                <a:rPr lang="en-US" sz="1350">
                  <a:solidFill>
                    <a:schemeClr val="dk1"/>
                  </a:solidFill>
                  <a:latin typeface="Times New Roman"/>
                  <a:ea typeface="Times New Roman"/>
                  <a:cs typeface="Times New Roman"/>
                  <a:sym typeface="Times New Roman"/>
                </a:rPr>
                <a:t>previous</a:t>
              </a:r>
              <a:endParaRPr sz="1350"/>
            </a:p>
          </p:txBody>
        </p:sp>
      </p:grpSp>
      <p:sp>
        <p:nvSpPr>
          <p:cNvPr id="10" name="CustomShape 2"/>
          <p:cNvSpPr/>
          <p:nvPr/>
        </p:nvSpPr>
        <p:spPr>
          <a:xfrm>
            <a:off x="1514841" y="1062304"/>
            <a:ext cx="6857730" cy="136890"/>
          </a:xfrm>
          <a:prstGeom prst="rect">
            <a:avLst/>
          </a:prstGeom>
          <a:gradFill rotWithShape="0">
            <a:gsLst>
              <a:gs pos="0">
                <a:srgbClr val="D0D0D0"/>
              </a:gs>
              <a:gs pos="100000">
                <a:srgbClr val="EDEDED"/>
              </a:gs>
            </a:gsLst>
            <a:lin ang="16200000"/>
          </a:gradFill>
          <a:ln>
            <a:noFill/>
          </a:ln>
          <a:effectLst>
            <a:outerShdw blurRad="40000" dist="20160" dir="5400000" rotWithShape="0">
              <a:srgbClr val="000000">
                <a:alpha val="38000"/>
              </a:srgbClr>
            </a:outerShdw>
          </a:effectLst>
        </p:spPr>
        <p:style>
          <a:lnRef idx="1">
            <a:schemeClr val="dk1"/>
          </a:lnRef>
          <a:fillRef idx="2">
            <a:schemeClr val="dk1"/>
          </a:fillRef>
          <a:effectRef idx="1">
            <a:schemeClr val="dk1"/>
          </a:effectRef>
          <a:fontRef idx="minor"/>
        </p:style>
      </p:sp>
      <p:sp>
        <p:nvSpPr>
          <p:cNvPr id="11" name="CustomShape 1"/>
          <p:cNvSpPr/>
          <p:nvPr/>
        </p:nvSpPr>
        <p:spPr>
          <a:xfrm>
            <a:off x="1514841" y="970774"/>
            <a:ext cx="6857730" cy="34020"/>
          </a:xfrm>
          <a:prstGeom prst="rect">
            <a:avLst/>
          </a:prstGeom>
          <a:solidFill>
            <a:srgbClr val="EED126"/>
          </a:solidFill>
          <a:ln>
            <a:solidFill>
              <a:srgbClr val="EED126"/>
            </a:solidFill>
            <a:round/>
          </a:ln>
        </p:spPr>
        <p:style>
          <a:lnRef idx="2">
            <a:schemeClr val="accent1">
              <a:shade val="50000"/>
            </a:schemeClr>
          </a:lnRef>
          <a:fillRef idx="1">
            <a:schemeClr val="accent1"/>
          </a:fillRef>
          <a:effectRef idx="0">
            <a:schemeClr val="accent1"/>
          </a:effectRef>
          <a:fontRef idx="minor"/>
        </p:style>
      </p:sp>
      <p:pic>
        <p:nvPicPr>
          <p:cNvPr id="12" name="Picture 5"/>
          <p:cNvPicPr/>
          <p:nvPr/>
        </p:nvPicPr>
        <p:blipFill>
          <a:blip r:embed="rId3"/>
          <a:stretch/>
        </p:blipFill>
        <p:spPr>
          <a:xfrm>
            <a:off x="5511285" y="878032"/>
            <a:ext cx="914220" cy="399870"/>
          </a:xfrm>
          <a:prstGeom prst="rect">
            <a:avLst/>
          </a:prstGeom>
          <a:ln>
            <a:noFill/>
          </a:ln>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8" name="Google Shape;518;p37"/>
          <p:cNvSpPr txBox="1">
            <a:spLocks noGrp="1"/>
          </p:cNvSpPr>
          <p:nvPr>
            <p:ph type="title"/>
          </p:nvPr>
        </p:nvSpPr>
        <p:spPr>
          <a:xfrm>
            <a:off x="629562" y="1646802"/>
            <a:ext cx="7848600" cy="400050"/>
          </a:xfrm>
          <a:prstGeom prst="rect">
            <a:avLst/>
          </a:prstGeom>
          <a:noFill/>
          <a:ln>
            <a:noFill/>
          </a:ln>
        </p:spPr>
        <p:txBody>
          <a:bodyPr spcFirstLastPara="1" vert="horz" wrap="square" lIns="68569" tIns="34275" rIns="68569" bIns="34275" rtlCol="0" anchor="ctr" anchorCtr="0">
            <a:normAutofit fontScale="90000"/>
          </a:bodyPr>
          <a:lstStyle/>
          <a:p>
            <a:pPr algn="l">
              <a:lnSpc>
                <a:spcPct val="90000"/>
              </a:lnSpc>
              <a:spcBef>
                <a:spcPts val="0"/>
              </a:spcBef>
              <a:buClr>
                <a:schemeClr val="dk1"/>
              </a:buClr>
              <a:buSzPct val="100000"/>
            </a:pPr>
            <a:r>
              <a:rPr lang="en-US" dirty="0"/>
              <a:t>Interfaces</a:t>
            </a:r>
            <a:endParaRPr dirty="0"/>
          </a:p>
        </p:txBody>
      </p:sp>
      <p:sp>
        <p:nvSpPr>
          <p:cNvPr id="519" name="Google Shape;519;p37"/>
          <p:cNvSpPr txBox="1"/>
          <p:nvPr/>
        </p:nvSpPr>
        <p:spPr>
          <a:xfrm>
            <a:off x="4114800" y="2114551"/>
            <a:ext cx="3714750" cy="2285211"/>
          </a:xfrm>
          <a:prstGeom prst="rect">
            <a:avLst/>
          </a:prstGeom>
          <a:noFill/>
          <a:ln>
            <a:noFill/>
          </a:ln>
        </p:spPr>
        <p:txBody>
          <a:bodyPr spcFirstLastPara="1" wrap="square" lIns="68569" tIns="34275" rIns="68569" bIns="34275" anchor="t" anchorCtr="0">
            <a:spAutoFit/>
          </a:bodyPr>
          <a:lstStyle/>
          <a:p>
            <a:pPr>
              <a:buClr>
                <a:schemeClr val="dk1"/>
              </a:buClr>
              <a:buSzPts val="2400"/>
            </a:pPr>
            <a:r>
              <a:rPr lang="en-US">
                <a:solidFill>
                  <a:schemeClr val="dk1"/>
                </a:solidFill>
                <a:latin typeface="Times New Roman"/>
                <a:ea typeface="Times New Roman"/>
                <a:cs typeface="Times New Roman"/>
                <a:sym typeface="Times New Roman"/>
              </a:rPr>
              <a:t>An </a:t>
            </a:r>
            <a:r>
              <a:rPr lang="en-US" i="1">
                <a:solidFill>
                  <a:schemeClr val="dk1"/>
                </a:solidFill>
                <a:latin typeface="Times New Roman"/>
                <a:ea typeface="Times New Roman"/>
                <a:cs typeface="Times New Roman"/>
                <a:sym typeface="Times New Roman"/>
              </a:rPr>
              <a:t>interface</a:t>
            </a:r>
            <a:r>
              <a:rPr lang="en-US">
                <a:solidFill>
                  <a:schemeClr val="dk1"/>
                </a:solidFill>
                <a:latin typeface="Times New Roman"/>
                <a:ea typeface="Times New Roman"/>
                <a:cs typeface="Times New Roman"/>
                <a:sym typeface="Times New Roman"/>
              </a:rPr>
              <a:t> is a named set of operations that specifies the behavior of objects without showing their inner structure. It can be rendered in the model by a one- or two-compartment rectangle, with the </a:t>
            </a:r>
            <a:r>
              <a:rPr lang="en-US" i="1">
                <a:solidFill>
                  <a:schemeClr val="dk1"/>
                </a:solidFill>
                <a:latin typeface="Times New Roman"/>
                <a:ea typeface="Times New Roman"/>
                <a:cs typeface="Times New Roman"/>
                <a:sym typeface="Times New Roman"/>
              </a:rPr>
              <a:t>stereotype</a:t>
            </a:r>
            <a:r>
              <a:rPr lang="en-US">
                <a:solidFill>
                  <a:schemeClr val="dk1"/>
                </a:solidFill>
                <a:latin typeface="Times New Roman"/>
                <a:ea typeface="Times New Roman"/>
                <a:cs typeface="Times New Roman"/>
                <a:sym typeface="Times New Roman"/>
              </a:rPr>
              <a:t> &lt;&lt;interface&gt;&gt; above the interface name.</a:t>
            </a:r>
            <a:endParaRPr sz="1350"/>
          </a:p>
        </p:txBody>
      </p:sp>
      <p:sp>
        <p:nvSpPr>
          <p:cNvPr id="520" name="Google Shape;520;p37"/>
          <p:cNvSpPr/>
          <p:nvPr/>
        </p:nvSpPr>
        <p:spPr>
          <a:xfrm>
            <a:off x="1771650" y="2686050"/>
            <a:ext cx="1828800" cy="800100"/>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Clr>
                <a:schemeClr val="dk1"/>
              </a:buClr>
              <a:buSzPts val="2400"/>
            </a:pPr>
            <a:r>
              <a:rPr lang="en-US">
                <a:solidFill>
                  <a:schemeClr val="dk1"/>
                </a:solidFill>
                <a:latin typeface="Times New Roman"/>
                <a:ea typeface="Times New Roman"/>
                <a:cs typeface="Times New Roman"/>
                <a:sym typeface="Times New Roman"/>
              </a:rPr>
              <a:t>&lt;&lt;interface&gt;&gt;</a:t>
            </a:r>
            <a:endParaRPr sz="1350"/>
          </a:p>
          <a:p>
            <a:pPr algn="ctr">
              <a:buClr>
                <a:schemeClr val="dk1"/>
              </a:buClr>
              <a:buSzPts val="2400"/>
            </a:pPr>
            <a:r>
              <a:rPr lang="en-US">
                <a:solidFill>
                  <a:schemeClr val="dk1"/>
                </a:solidFill>
                <a:latin typeface="Times New Roman"/>
                <a:ea typeface="Times New Roman"/>
                <a:cs typeface="Times New Roman"/>
                <a:sym typeface="Times New Roman"/>
              </a:rPr>
              <a:t>ControlPanel</a:t>
            </a:r>
            <a:endParaRPr sz="1350"/>
          </a:p>
        </p:txBody>
      </p:sp>
      <p:sp>
        <p:nvSpPr>
          <p:cNvPr id="6" name="CustomShape 2"/>
          <p:cNvSpPr/>
          <p:nvPr/>
        </p:nvSpPr>
        <p:spPr>
          <a:xfrm>
            <a:off x="1514841" y="1062304"/>
            <a:ext cx="6857730" cy="136890"/>
          </a:xfrm>
          <a:prstGeom prst="rect">
            <a:avLst/>
          </a:prstGeom>
          <a:gradFill rotWithShape="0">
            <a:gsLst>
              <a:gs pos="0">
                <a:srgbClr val="D0D0D0"/>
              </a:gs>
              <a:gs pos="100000">
                <a:srgbClr val="EDEDED"/>
              </a:gs>
            </a:gsLst>
            <a:lin ang="16200000"/>
          </a:gradFill>
          <a:ln>
            <a:noFill/>
          </a:ln>
          <a:effectLst>
            <a:outerShdw blurRad="40000" dist="20160" dir="5400000" rotWithShape="0">
              <a:srgbClr val="000000">
                <a:alpha val="38000"/>
              </a:srgbClr>
            </a:outerShdw>
          </a:effectLst>
        </p:spPr>
        <p:style>
          <a:lnRef idx="1">
            <a:schemeClr val="dk1"/>
          </a:lnRef>
          <a:fillRef idx="2">
            <a:schemeClr val="dk1"/>
          </a:fillRef>
          <a:effectRef idx="1">
            <a:schemeClr val="dk1"/>
          </a:effectRef>
          <a:fontRef idx="minor"/>
        </p:style>
      </p:sp>
      <p:sp>
        <p:nvSpPr>
          <p:cNvPr id="7" name="CustomShape 1"/>
          <p:cNvSpPr/>
          <p:nvPr/>
        </p:nvSpPr>
        <p:spPr>
          <a:xfrm>
            <a:off x="1514841" y="970774"/>
            <a:ext cx="6857730" cy="34020"/>
          </a:xfrm>
          <a:prstGeom prst="rect">
            <a:avLst/>
          </a:prstGeom>
          <a:solidFill>
            <a:srgbClr val="EED126"/>
          </a:solidFill>
          <a:ln>
            <a:solidFill>
              <a:srgbClr val="EED126"/>
            </a:solidFill>
            <a:round/>
          </a:ln>
        </p:spPr>
        <p:style>
          <a:lnRef idx="2">
            <a:schemeClr val="accent1">
              <a:shade val="50000"/>
            </a:schemeClr>
          </a:lnRef>
          <a:fillRef idx="1">
            <a:schemeClr val="accent1"/>
          </a:fillRef>
          <a:effectRef idx="0">
            <a:schemeClr val="accent1"/>
          </a:effectRef>
          <a:fontRef idx="minor"/>
        </p:style>
      </p:sp>
      <p:pic>
        <p:nvPicPr>
          <p:cNvPr id="8" name="Picture 5"/>
          <p:cNvPicPr/>
          <p:nvPr/>
        </p:nvPicPr>
        <p:blipFill>
          <a:blip r:embed="rId3"/>
          <a:stretch/>
        </p:blipFill>
        <p:spPr>
          <a:xfrm>
            <a:off x="5511285" y="878032"/>
            <a:ext cx="914220" cy="399870"/>
          </a:xfrm>
          <a:prstGeom prst="rect">
            <a:avLst/>
          </a:prstGeom>
          <a:ln>
            <a:noFill/>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pic>
        <p:nvPicPr>
          <p:cNvPr id="525" name="Google Shape;525;p38"/>
          <p:cNvPicPr preferRelativeResize="0"/>
          <p:nvPr/>
        </p:nvPicPr>
        <p:blipFill rotWithShape="1">
          <a:blip r:embed="rId3">
            <a:alphaModFix/>
          </a:blip>
          <a:srcRect l="26592" t="24000" r="22408" b="8363"/>
          <a:stretch/>
        </p:blipFill>
        <p:spPr>
          <a:xfrm>
            <a:off x="2249130" y="1430778"/>
            <a:ext cx="6894871" cy="4569972"/>
          </a:xfrm>
          <a:prstGeom prst="rect">
            <a:avLst/>
          </a:prstGeom>
          <a:noFill/>
          <a:ln>
            <a:noFill/>
          </a:ln>
        </p:spPr>
      </p:pic>
      <p:sp>
        <p:nvSpPr>
          <p:cNvPr id="526" name="Google Shape;526;p38"/>
          <p:cNvSpPr txBox="1">
            <a:spLocks noGrp="1"/>
          </p:cNvSpPr>
          <p:nvPr>
            <p:ph type="title"/>
          </p:nvPr>
        </p:nvSpPr>
        <p:spPr>
          <a:xfrm>
            <a:off x="197514" y="1538790"/>
            <a:ext cx="3211830" cy="561585"/>
          </a:xfrm>
          <a:prstGeom prst="rect">
            <a:avLst/>
          </a:prstGeom>
          <a:noFill/>
          <a:ln>
            <a:noFill/>
          </a:ln>
        </p:spPr>
        <p:txBody>
          <a:bodyPr spcFirstLastPara="1" vert="horz" wrap="square" lIns="68569" tIns="34275" rIns="68569" bIns="34275" rtlCol="0" anchor="ctr" anchorCtr="0">
            <a:normAutofit/>
          </a:bodyPr>
          <a:lstStyle/>
          <a:p>
            <a:pPr algn="l">
              <a:lnSpc>
                <a:spcPct val="90000"/>
              </a:lnSpc>
              <a:spcBef>
                <a:spcPts val="0"/>
              </a:spcBef>
              <a:buClr>
                <a:schemeClr val="dk1"/>
              </a:buClr>
              <a:buSzPts val="3600"/>
            </a:pPr>
            <a:r>
              <a:rPr lang="en-US" sz="1500" dirty="0">
                <a:latin typeface="Arial"/>
                <a:ea typeface="Arial"/>
                <a:cs typeface="Arial"/>
                <a:sym typeface="Arial"/>
              </a:rPr>
              <a:t>A real world Example</a:t>
            </a:r>
            <a:endParaRPr sz="1500" dirty="0">
              <a:latin typeface="Arial"/>
              <a:ea typeface="Arial"/>
              <a:cs typeface="Arial"/>
              <a:sym typeface="Arial"/>
            </a:endParaRPr>
          </a:p>
        </p:txBody>
      </p:sp>
      <p:sp>
        <p:nvSpPr>
          <p:cNvPr id="4" name="CustomShape 2"/>
          <p:cNvSpPr/>
          <p:nvPr/>
        </p:nvSpPr>
        <p:spPr>
          <a:xfrm>
            <a:off x="1514841" y="1062304"/>
            <a:ext cx="6857730" cy="136890"/>
          </a:xfrm>
          <a:prstGeom prst="rect">
            <a:avLst/>
          </a:prstGeom>
          <a:gradFill rotWithShape="0">
            <a:gsLst>
              <a:gs pos="0">
                <a:srgbClr val="D0D0D0"/>
              </a:gs>
              <a:gs pos="100000">
                <a:srgbClr val="EDEDED"/>
              </a:gs>
            </a:gsLst>
            <a:lin ang="16200000"/>
          </a:gradFill>
          <a:ln>
            <a:noFill/>
          </a:ln>
          <a:effectLst>
            <a:outerShdw blurRad="40000" dist="20160" dir="5400000" rotWithShape="0">
              <a:srgbClr val="000000">
                <a:alpha val="38000"/>
              </a:srgbClr>
            </a:outerShdw>
          </a:effectLst>
        </p:spPr>
        <p:style>
          <a:lnRef idx="1">
            <a:schemeClr val="dk1"/>
          </a:lnRef>
          <a:fillRef idx="2">
            <a:schemeClr val="dk1"/>
          </a:fillRef>
          <a:effectRef idx="1">
            <a:schemeClr val="dk1"/>
          </a:effectRef>
          <a:fontRef idx="minor"/>
        </p:style>
      </p:sp>
      <p:sp>
        <p:nvSpPr>
          <p:cNvPr id="5" name="CustomShape 1"/>
          <p:cNvSpPr/>
          <p:nvPr/>
        </p:nvSpPr>
        <p:spPr>
          <a:xfrm>
            <a:off x="1514841" y="970774"/>
            <a:ext cx="6857730" cy="34020"/>
          </a:xfrm>
          <a:prstGeom prst="rect">
            <a:avLst/>
          </a:prstGeom>
          <a:solidFill>
            <a:srgbClr val="EED126"/>
          </a:solidFill>
          <a:ln>
            <a:solidFill>
              <a:srgbClr val="EED126"/>
            </a:solidFill>
            <a:round/>
          </a:ln>
        </p:spPr>
        <p:style>
          <a:lnRef idx="2">
            <a:schemeClr val="accent1">
              <a:shade val="50000"/>
            </a:schemeClr>
          </a:lnRef>
          <a:fillRef idx="1">
            <a:schemeClr val="accent1"/>
          </a:fillRef>
          <a:effectRef idx="0">
            <a:schemeClr val="accent1"/>
          </a:effectRef>
          <a:fontRef idx="minor"/>
        </p:style>
      </p:sp>
      <p:pic>
        <p:nvPicPr>
          <p:cNvPr id="6" name="Picture 5"/>
          <p:cNvPicPr/>
          <p:nvPr/>
        </p:nvPicPr>
        <p:blipFill>
          <a:blip r:embed="rId4"/>
          <a:stretch/>
        </p:blipFill>
        <p:spPr>
          <a:xfrm>
            <a:off x="5511285" y="878032"/>
            <a:ext cx="914220" cy="399870"/>
          </a:xfrm>
          <a:prstGeom prst="rect">
            <a:avLst/>
          </a:prstGeom>
          <a:ln>
            <a:noFill/>
          </a:ln>
        </p:spPr>
      </p:pic>
      <p:sp>
        <p:nvSpPr>
          <p:cNvPr id="2" name="Date Placeholder 1"/>
          <p:cNvSpPr>
            <a:spLocks noGrp="1"/>
          </p:cNvSpPr>
          <p:nvPr>
            <p:ph type="dt" idx="10"/>
          </p:nvPr>
        </p:nvSpPr>
        <p:spPr/>
        <p:txBody>
          <a:bodyPr/>
          <a:lstStyle/>
          <a:p>
            <a:fld id="{BB02CDBB-F774-4B1F-8EDF-DD6E7E2BFD14}" type="datetime1">
              <a:rPr lang="en-US" smtClean="0"/>
              <a:t>9/5/2022</a:t>
            </a:fld>
            <a:endParaRPr lang="en-US"/>
          </a:p>
        </p:txBody>
      </p:sp>
      <p:sp>
        <p:nvSpPr>
          <p:cNvPr id="8" name="Slide Number Placeholder 7"/>
          <p:cNvSpPr>
            <a:spLocks noGrp="1"/>
          </p:cNvSpPr>
          <p:nvPr>
            <p:ph type="sldNum" idx="12"/>
          </p:nvPr>
        </p:nvSpPr>
        <p:spPr/>
        <p:txBody>
          <a:bodyPr/>
          <a:lstStyle/>
          <a:p>
            <a:fld id="{00000000-1234-1234-1234-123412341234}" type="slidenum">
              <a:rPr lang="en-US" smtClean="0"/>
              <a:pPr/>
              <a:t>146</a:t>
            </a:fld>
            <a:endParaRPr lang="en-US"/>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39"/>
          <p:cNvSpPr txBox="1">
            <a:spLocks noGrp="1"/>
          </p:cNvSpPr>
          <p:nvPr>
            <p:ph type="title"/>
          </p:nvPr>
        </p:nvSpPr>
        <p:spPr>
          <a:xfrm>
            <a:off x="204921" y="1249793"/>
            <a:ext cx="4907627" cy="561585"/>
          </a:xfrm>
          <a:prstGeom prst="rect">
            <a:avLst/>
          </a:prstGeom>
          <a:noFill/>
          <a:ln>
            <a:noFill/>
          </a:ln>
        </p:spPr>
        <p:txBody>
          <a:bodyPr spcFirstLastPara="1" vert="horz" wrap="square" lIns="68569" tIns="34275" rIns="68569" bIns="34275" rtlCol="0" anchor="ctr" anchorCtr="0">
            <a:normAutofit fontScale="90000"/>
          </a:bodyPr>
          <a:lstStyle/>
          <a:p>
            <a:pPr algn="l">
              <a:lnSpc>
                <a:spcPct val="90000"/>
              </a:lnSpc>
              <a:spcBef>
                <a:spcPts val="0"/>
              </a:spcBef>
              <a:buClr>
                <a:schemeClr val="dk1"/>
              </a:buClr>
              <a:buSzPts val="3600"/>
            </a:pPr>
            <a:r>
              <a:rPr lang="en-US" sz="2700" dirty="0">
                <a:latin typeface="Arial"/>
                <a:ea typeface="Arial"/>
                <a:cs typeface="Arial"/>
                <a:sym typeface="Arial"/>
              </a:rPr>
              <a:t>A Simple C++ Program with class</a:t>
            </a:r>
            <a:endParaRPr sz="2700" dirty="0">
              <a:latin typeface="Arial"/>
              <a:ea typeface="Arial"/>
              <a:cs typeface="Arial"/>
              <a:sym typeface="Arial"/>
            </a:endParaRPr>
          </a:p>
        </p:txBody>
      </p:sp>
      <p:pic>
        <p:nvPicPr>
          <p:cNvPr id="532" name="Google Shape;532;p39"/>
          <p:cNvPicPr preferRelativeResize="0"/>
          <p:nvPr/>
        </p:nvPicPr>
        <p:blipFill rotWithShape="1">
          <a:blip r:embed="rId3">
            <a:alphaModFix/>
          </a:blip>
          <a:srcRect r="10757"/>
          <a:stretch/>
        </p:blipFill>
        <p:spPr>
          <a:xfrm>
            <a:off x="368010" y="1879716"/>
            <a:ext cx="4382714" cy="3840956"/>
          </a:xfrm>
          <a:prstGeom prst="rect">
            <a:avLst/>
          </a:prstGeom>
          <a:noFill/>
          <a:ln w="38100" cap="sq" cmpd="sng">
            <a:solidFill>
              <a:srgbClr val="548135"/>
            </a:solidFill>
            <a:prstDash val="solid"/>
            <a:miter lim="800000"/>
            <a:headEnd type="none" w="sm" len="sm"/>
            <a:tailEnd type="none" w="sm" len="sm"/>
          </a:ln>
          <a:effectLst>
            <a:outerShdw blurRad="50800" dist="38100" dir="2700000" algn="tl" rotWithShape="0">
              <a:srgbClr val="000000">
                <a:alpha val="42745"/>
              </a:srgbClr>
            </a:outerShdw>
          </a:effectLst>
        </p:spPr>
      </p:pic>
      <p:pic>
        <p:nvPicPr>
          <p:cNvPr id="533" name="Google Shape;533;p39"/>
          <p:cNvPicPr preferRelativeResize="0"/>
          <p:nvPr/>
        </p:nvPicPr>
        <p:blipFill rotWithShape="1">
          <a:blip r:embed="rId4">
            <a:alphaModFix/>
          </a:blip>
          <a:srcRect/>
          <a:stretch/>
        </p:blipFill>
        <p:spPr>
          <a:xfrm>
            <a:off x="5133539" y="1530585"/>
            <a:ext cx="3707802" cy="4190086"/>
          </a:xfrm>
          <a:prstGeom prst="rect">
            <a:avLst/>
          </a:prstGeom>
          <a:noFill/>
          <a:ln w="38100" cap="sq" cmpd="sng">
            <a:solidFill>
              <a:srgbClr val="548135"/>
            </a:solidFill>
            <a:prstDash val="solid"/>
            <a:miter lim="800000"/>
            <a:headEnd type="none" w="sm" len="sm"/>
            <a:tailEnd type="none" w="sm" len="sm"/>
          </a:ln>
          <a:effectLst>
            <a:outerShdw blurRad="50800" dist="38100" dir="2700000" algn="tl" rotWithShape="0">
              <a:srgbClr val="000000">
                <a:alpha val="42745"/>
              </a:srgbClr>
            </a:outerShdw>
          </a:effectLst>
        </p:spPr>
      </p:pic>
      <p:sp>
        <p:nvSpPr>
          <p:cNvPr id="5" name="CustomShape 2"/>
          <p:cNvSpPr/>
          <p:nvPr/>
        </p:nvSpPr>
        <p:spPr>
          <a:xfrm>
            <a:off x="1514841" y="1062304"/>
            <a:ext cx="6857730" cy="136890"/>
          </a:xfrm>
          <a:prstGeom prst="rect">
            <a:avLst/>
          </a:prstGeom>
          <a:gradFill rotWithShape="0">
            <a:gsLst>
              <a:gs pos="0">
                <a:srgbClr val="D0D0D0"/>
              </a:gs>
              <a:gs pos="100000">
                <a:srgbClr val="EDEDED"/>
              </a:gs>
            </a:gsLst>
            <a:lin ang="16200000"/>
          </a:gradFill>
          <a:ln>
            <a:noFill/>
          </a:ln>
          <a:effectLst>
            <a:outerShdw blurRad="40000" dist="20160" dir="5400000" rotWithShape="0">
              <a:srgbClr val="000000">
                <a:alpha val="38000"/>
              </a:srgbClr>
            </a:outerShdw>
          </a:effectLst>
        </p:spPr>
        <p:style>
          <a:lnRef idx="1">
            <a:schemeClr val="dk1"/>
          </a:lnRef>
          <a:fillRef idx="2">
            <a:schemeClr val="dk1"/>
          </a:fillRef>
          <a:effectRef idx="1">
            <a:schemeClr val="dk1"/>
          </a:effectRef>
          <a:fontRef idx="minor"/>
        </p:style>
      </p:sp>
      <p:sp>
        <p:nvSpPr>
          <p:cNvPr id="6" name="CustomShape 1"/>
          <p:cNvSpPr/>
          <p:nvPr/>
        </p:nvSpPr>
        <p:spPr>
          <a:xfrm>
            <a:off x="1514841" y="970774"/>
            <a:ext cx="6857730" cy="34020"/>
          </a:xfrm>
          <a:prstGeom prst="rect">
            <a:avLst/>
          </a:prstGeom>
          <a:solidFill>
            <a:srgbClr val="EED126"/>
          </a:solidFill>
          <a:ln>
            <a:solidFill>
              <a:srgbClr val="EED126"/>
            </a:solidFill>
            <a:round/>
          </a:ln>
        </p:spPr>
        <p:style>
          <a:lnRef idx="2">
            <a:schemeClr val="accent1">
              <a:shade val="50000"/>
            </a:schemeClr>
          </a:lnRef>
          <a:fillRef idx="1">
            <a:schemeClr val="accent1"/>
          </a:fillRef>
          <a:effectRef idx="0">
            <a:schemeClr val="accent1"/>
          </a:effectRef>
          <a:fontRef idx="minor"/>
        </p:style>
      </p:sp>
      <p:pic>
        <p:nvPicPr>
          <p:cNvPr id="7" name="Picture 5"/>
          <p:cNvPicPr/>
          <p:nvPr/>
        </p:nvPicPr>
        <p:blipFill>
          <a:blip r:embed="rId5"/>
          <a:stretch/>
        </p:blipFill>
        <p:spPr>
          <a:xfrm>
            <a:off x="5511285" y="878032"/>
            <a:ext cx="914220" cy="399870"/>
          </a:xfrm>
          <a:prstGeom prst="rect">
            <a:avLst/>
          </a:prstGeom>
          <a:ln>
            <a:noFill/>
          </a:ln>
        </p:spPr>
      </p:pic>
      <p:sp>
        <p:nvSpPr>
          <p:cNvPr id="2" name="Date Placeholder 1"/>
          <p:cNvSpPr>
            <a:spLocks noGrp="1"/>
          </p:cNvSpPr>
          <p:nvPr>
            <p:ph type="dt" idx="10"/>
          </p:nvPr>
        </p:nvSpPr>
        <p:spPr/>
        <p:txBody>
          <a:bodyPr/>
          <a:lstStyle/>
          <a:p>
            <a:fld id="{187ECD80-D898-43C2-85A1-2B7D82DD523D}" type="datetime1">
              <a:rPr lang="en-US" smtClean="0"/>
              <a:t>9/5/2022</a:t>
            </a:fld>
            <a:endParaRPr lang="en-US"/>
          </a:p>
        </p:txBody>
      </p:sp>
      <p:sp>
        <p:nvSpPr>
          <p:cNvPr id="8" name="Slide Number Placeholder 7"/>
          <p:cNvSpPr>
            <a:spLocks noGrp="1"/>
          </p:cNvSpPr>
          <p:nvPr>
            <p:ph type="sldNum" idx="12"/>
          </p:nvPr>
        </p:nvSpPr>
        <p:spPr/>
        <p:txBody>
          <a:bodyPr/>
          <a:lstStyle/>
          <a:p>
            <a:fld id="{00000000-1234-1234-1234-123412341234}" type="slidenum">
              <a:rPr lang="en-US" smtClean="0"/>
              <a:pPr/>
              <a:t>147</a:t>
            </a:fld>
            <a:endParaRPr lang="en-US"/>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40"/>
          <p:cNvSpPr txBox="1">
            <a:spLocks noGrp="1"/>
          </p:cNvSpPr>
          <p:nvPr>
            <p:ph type="title"/>
          </p:nvPr>
        </p:nvSpPr>
        <p:spPr>
          <a:xfrm>
            <a:off x="629562" y="1322766"/>
            <a:ext cx="4907627" cy="561585"/>
          </a:xfrm>
          <a:prstGeom prst="rect">
            <a:avLst/>
          </a:prstGeom>
          <a:noFill/>
          <a:ln>
            <a:noFill/>
          </a:ln>
        </p:spPr>
        <p:txBody>
          <a:bodyPr spcFirstLastPara="1" vert="horz" wrap="square" lIns="68569" tIns="34275" rIns="68569" bIns="34275" rtlCol="0" anchor="ctr" anchorCtr="0">
            <a:normAutofit/>
          </a:bodyPr>
          <a:lstStyle/>
          <a:p>
            <a:pPr algn="l">
              <a:lnSpc>
                <a:spcPct val="90000"/>
              </a:lnSpc>
              <a:spcBef>
                <a:spcPts val="0"/>
              </a:spcBef>
              <a:buClr>
                <a:schemeClr val="dk1"/>
              </a:buClr>
              <a:buSzPts val="3600"/>
            </a:pPr>
            <a:r>
              <a:rPr lang="en-US" sz="2700" dirty="0">
                <a:latin typeface="Arial"/>
                <a:ea typeface="Arial"/>
                <a:cs typeface="Arial"/>
                <a:sym typeface="Arial"/>
              </a:rPr>
              <a:t>Output</a:t>
            </a:r>
            <a:endParaRPr sz="2700" dirty="0">
              <a:latin typeface="Arial"/>
              <a:ea typeface="Arial"/>
              <a:cs typeface="Arial"/>
              <a:sym typeface="Arial"/>
            </a:endParaRPr>
          </a:p>
        </p:txBody>
      </p:sp>
      <p:pic>
        <p:nvPicPr>
          <p:cNvPr id="539" name="Google Shape;539;p40"/>
          <p:cNvPicPr preferRelativeResize="0"/>
          <p:nvPr/>
        </p:nvPicPr>
        <p:blipFill rotWithShape="1">
          <a:blip r:embed="rId3">
            <a:alphaModFix/>
          </a:blip>
          <a:srcRect/>
          <a:stretch/>
        </p:blipFill>
        <p:spPr>
          <a:xfrm>
            <a:off x="1731818" y="1837190"/>
            <a:ext cx="4913565" cy="2753860"/>
          </a:xfrm>
          <a:prstGeom prst="rect">
            <a:avLst/>
          </a:prstGeom>
          <a:noFill/>
          <a:ln>
            <a:noFill/>
          </a:ln>
        </p:spPr>
      </p:pic>
      <p:sp>
        <p:nvSpPr>
          <p:cNvPr id="4" name="CustomShape 2"/>
          <p:cNvSpPr/>
          <p:nvPr/>
        </p:nvSpPr>
        <p:spPr>
          <a:xfrm>
            <a:off x="1514841" y="1062304"/>
            <a:ext cx="6857730" cy="136890"/>
          </a:xfrm>
          <a:prstGeom prst="rect">
            <a:avLst/>
          </a:prstGeom>
          <a:gradFill rotWithShape="0">
            <a:gsLst>
              <a:gs pos="0">
                <a:srgbClr val="D0D0D0"/>
              </a:gs>
              <a:gs pos="100000">
                <a:srgbClr val="EDEDED"/>
              </a:gs>
            </a:gsLst>
            <a:lin ang="16200000"/>
          </a:gradFill>
          <a:ln>
            <a:noFill/>
          </a:ln>
          <a:effectLst>
            <a:outerShdw blurRad="40000" dist="20160" dir="5400000" rotWithShape="0">
              <a:srgbClr val="000000">
                <a:alpha val="38000"/>
              </a:srgbClr>
            </a:outerShdw>
          </a:effectLst>
        </p:spPr>
        <p:style>
          <a:lnRef idx="1">
            <a:schemeClr val="dk1"/>
          </a:lnRef>
          <a:fillRef idx="2">
            <a:schemeClr val="dk1"/>
          </a:fillRef>
          <a:effectRef idx="1">
            <a:schemeClr val="dk1"/>
          </a:effectRef>
          <a:fontRef idx="minor"/>
        </p:style>
      </p:sp>
      <p:sp>
        <p:nvSpPr>
          <p:cNvPr id="5" name="CustomShape 1"/>
          <p:cNvSpPr/>
          <p:nvPr/>
        </p:nvSpPr>
        <p:spPr>
          <a:xfrm>
            <a:off x="1514841" y="970774"/>
            <a:ext cx="6857730" cy="34020"/>
          </a:xfrm>
          <a:prstGeom prst="rect">
            <a:avLst/>
          </a:prstGeom>
          <a:solidFill>
            <a:srgbClr val="EED126"/>
          </a:solidFill>
          <a:ln>
            <a:solidFill>
              <a:srgbClr val="EED126"/>
            </a:solidFill>
            <a:round/>
          </a:ln>
        </p:spPr>
        <p:style>
          <a:lnRef idx="2">
            <a:schemeClr val="accent1">
              <a:shade val="50000"/>
            </a:schemeClr>
          </a:lnRef>
          <a:fillRef idx="1">
            <a:schemeClr val="accent1"/>
          </a:fillRef>
          <a:effectRef idx="0">
            <a:schemeClr val="accent1"/>
          </a:effectRef>
          <a:fontRef idx="minor"/>
        </p:style>
      </p:sp>
      <p:pic>
        <p:nvPicPr>
          <p:cNvPr id="6" name="Picture 5"/>
          <p:cNvPicPr/>
          <p:nvPr/>
        </p:nvPicPr>
        <p:blipFill>
          <a:blip r:embed="rId4"/>
          <a:stretch/>
        </p:blipFill>
        <p:spPr>
          <a:xfrm>
            <a:off x="5511285" y="878032"/>
            <a:ext cx="914220" cy="399870"/>
          </a:xfrm>
          <a:prstGeom prst="rect">
            <a:avLst/>
          </a:prstGeom>
          <a:ln>
            <a:noFill/>
          </a:ln>
        </p:spPr>
      </p:pic>
      <p:sp>
        <p:nvSpPr>
          <p:cNvPr id="2" name="Date Placeholder 1"/>
          <p:cNvSpPr>
            <a:spLocks noGrp="1"/>
          </p:cNvSpPr>
          <p:nvPr>
            <p:ph type="dt" idx="10"/>
          </p:nvPr>
        </p:nvSpPr>
        <p:spPr/>
        <p:txBody>
          <a:bodyPr/>
          <a:lstStyle/>
          <a:p>
            <a:fld id="{7BADBC37-482E-40C0-9B17-915B7C676B3F}" type="datetime1">
              <a:rPr lang="en-US" smtClean="0"/>
              <a:t>9/5/2022</a:t>
            </a:fld>
            <a:endParaRPr lang="en-US"/>
          </a:p>
        </p:txBody>
      </p:sp>
      <p:sp>
        <p:nvSpPr>
          <p:cNvPr id="8" name="Slide Number Placeholder 7"/>
          <p:cNvSpPr>
            <a:spLocks noGrp="1"/>
          </p:cNvSpPr>
          <p:nvPr>
            <p:ph type="sldNum" idx="12"/>
          </p:nvPr>
        </p:nvSpPr>
        <p:spPr/>
        <p:txBody>
          <a:bodyPr/>
          <a:lstStyle/>
          <a:p>
            <a:fld id="{00000000-1234-1234-1234-123412341234}" type="slidenum">
              <a:rPr lang="en-US" smtClean="0"/>
              <a:pPr/>
              <a:t>148</a:t>
            </a:fld>
            <a:endParaRPr lang="en-US"/>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731520"/>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5029200" y="457200"/>
            <a:ext cx="1066800" cy="6096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ngfind.com-kingpin-png-4152286 (1).png"/>
          <p:cNvPicPr>
            <a:picLocks noChangeAspect="1"/>
          </p:cNvPicPr>
          <p:nvPr/>
        </p:nvPicPr>
        <p:blipFill>
          <a:blip r:embed="rId2" cstate="print"/>
          <a:stretch>
            <a:fillRect/>
          </a:stretch>
        </p:blipFill>
        <p:spPr>
          <a:xfrm>
            <a:off x="4953000" y="457200"/>
            <a:ext cx="1219200" cy="533400"/>
          </a:xfrm>
          <a:prstGeom prst="rect">
            <a:avLst/>
          </a:prstGeom>
        </p:spPr>
      </p:pic>
      <p:sp>
        <p:nvSpPr>
          <p:cNvPr id="8" name="Rectangle 7"/>
          <p:cNvSpPr/>
          <p:nvPr/>
        </p:nvSpPr>
        <p:spPr>
          <a:xfrm>
            <a:off x="1524000" y="1905000"/>
            <a:ext cx="6096000" cy="3046988"/>
          </a:xfrm>
          <a:prstGeom prst="rect">
            <a:avLst/>
          </a:prstGeom>
        </p:spPr>
        <p:txBody>
          <a:bodyPr wrap="square">
            <a:spAutoFit/>
          </a:bodyPr>
          <a:lstStyle/>
          <a:p>
            <a:pPr lvl="0" algn="ctr" fontAlgn="base">
              <a:spcBef>
                <a:spcPct val="0"/>
              </a:spcBef>
              <a:spcAft>
                <a:spcPct val="0"/>
              </a:spcAft>
            </a:pPr>
            <a:r>
              <a:rPr lang="en-US" sz="2400" b="1" dirty="0">
                <a:latin typeface="Times New Roman" pitchFamily="18" charset="0"/>
                <a:cs typeface="Times New Roman" pitchFamily="18" charset="0"/>
              </a:rPr>
              <a:t>18CSC202J - OBJECT ORIENTED DESIGN AND PROGRAMMING</a:t>
            </a:r>
            <a:br>
              <a:rPr lang="en-US" sz="2400" b="1" dirty="0">
                <a:latin typeface="Times New Roman" pitchFamily="18" charset="0"/>
                <a:cs typeface="Times New Roman" pitchFamily="18" charset="0"/>
              </a:rPr>
            </a:br>
            <a:br>
              <a:rPr lang="en-US" sz="2400" b="1" dirty="0">
                <a:latin typeface="Times New Roman" pitchFamily="18" charset="0"/>
                <a:cs typeface="Times New Roman" pitchFamily="18" charset="0"/>
              </a:rPr>
            </a:br>
            <a:r>
              <a:rPr lang="en-US" sz="2400" b="1" dirty="0">
                <a:latin typeface="Times New Roman" pitchFamily="18" charset="0"/>
                <a:cs typeface="Times New Roman" pitchFamily="18" charset="0"/>
              </a:rPr>
              <a:t>Session 8</a:t>
            </a:r>
            <a:br>
              <a:rPr lang="en-US" sz="2400" b="1" dirty="0">
                <a:latin typeface="Times New Roman" pitchFamily="18" charset="0"/>
                <a:cs typeface="Times New Roman" pitchFamily="18" charset="0"/>
              </a:rPr>
            </a:br>
            <a:br>
              <a:rPr lang="en-US" sz="2400" b="1" dirty="0">
                <a:latin typeface="Times New Roman" pitchFamily="18" charset="0"/>
                <a:cs typeface="Times New Roman" pitchFamily="18" charset="0"/>
              </a:rPr>
            </a:br>
            <a:r>
              <a:rPr lang="en-US" sz="2400" b="1" dirty="0">
                <a:latin typeface="Times New Roman" pitchFamily="18" charset="0"/>
                <a:cs typeface="Times New Roman" pitchFamily="18" charset="0"/>
              </a:rPr>
              <a:t>Topic : </a:t>
            </a:r>
            <a:r>
              <a:rPr lang="en-US" sz="2400" b="1" dirty="0"/>
              <a:t>Feature Abstraction and Encapsulation, Application of Abstraction and Encapsulation</a:t>
            </a:r>
            <a:endParaRPr lang="en-US" sz="2400" b="1" dirty="0">
              <a:latin typeface="Arial" pitchFamily="34" charset="0"/>
              <a:cs typeface="Arial" pitchFamily="34" charset="0"/>
            </a:endParaRPr>
          </a:p>
        </p:txBody>
      </p:sp>
    </p:spTree>
    <p:extLst>
      <p:ext uri="{BB962C8B-B14F-4D97-AF65-F5344CB8AC3E}">
        <p14:creationId xmlns:p14="http://schemas.microsoft.com/office/powerpoint/2010/main" val="3595696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401" y="2133600"/>
            <a:ext cx="8253875" cy="358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895600" y="1240396"/>
            <a:ext cx="3710246" cy="584775"/>
          </a:xfrm>
          <a:prstGeom prst="rect">
            <a:avLst/>
          </a:prstGeom>
          <a:noFill/>
        </p:spPr>
        <p:txBody>
          <a:bodyPr wrap="none" rtlCol="0">
            <a:spAutoFit/>
          </a:bodyPr>
          <a:lstStyle/>
          <a:p>
            <a:r>
              <a:rPr lang="en-US" sz="3200" b="1" dirty="0">
                <a:latin typeface="Times New Roman" panose="02020603050405020304" pitchFamily="18" charset="0"/>
                <a:cs typeface="Times New Roman" panose="02020603050405020304" pitchFamily="18" charset="0"/>
              </a:rPr>
              <a:t>The main difference</a:t>
            </a:r>
          </a:p>
        </p:txBody>
      </p:sp>
      <p:sp>
        <p:nvSpPr>
          <p:cNvPr id="4" name="Date Placeholder 3">
            <a:extLst>
              <a:ext uri="{FF2B5EF4-FFF2-40B4-BE49-F238E27FC236}">
                <a16:creationId xmlns:a16="http://schemas.microsoft.com/office/drawing/2014/main" id="{7FAB1224-C3D1-AB5D-750D-9E04B069220F}"/>
              </a:ext>
            </a:extLst>
          </p:cNvPr>
          <p:cNvSpPr>
            <a:spLocks noGrp="1"/>
          </p:cNvSpPr>
          <p:nvPr>
            <p:ph type="dt" sz="half" idx="10"/>
          </p:nvPr>
        </p:nvSpPr>
        <p:spPr/>
        <p:txBody>
          <a:bodyPr/>
          <a:lstStyle/>
          <a:p>
            <a:fld id="{3EB876B9-B022-48D7-82DC-B10E9886B0AD}" type="datetime1">
              <a:rPr lang="en-US" smtClean="0"/>
              <a:t>9/5/2022</a:t>
            </a:fld>
            <a:endParaRPr lang="en-US"/>
          </a:p>
        </p:txBody>
      </p:sp>
      <p:sp>
        <p:nvSpPr>
          <p:cNvPr id="5" name="Footer Placeholder 4">
            <a:extLst>
              <a:ext uri="{FF2B5EF4-FFF2-40B4-BE49-F238E27FC236}">
                <a16:creationId xmlns:a16="http://schemas.microsoft.com/office/drawing/2014/main" id="{6E74C620-420D-807C-CE16-8B7695619853}"/>
              </a:ext>
            </a:extLst>
          </p:cNvPr>
          <p:cNvSpPr>
            <a:spLocks noGrp="1"/>
          </p:cNvSpPr>
          <p:nvPr>
            <p:ph type="ftr" sz="quarter" idx="11"/>
          </p:nvPr>
        </p:nvSpPr>
        <p:spPr/>
        <p:txBody>
          <a:bodyPr/>
          <a:lstStyle/>
          <a:p>
            <a:r>
              <a:rPr lang="en-US"/>
              <a:t>C ,C++ and UML Basics</a:t>
            </a:r>
          </a:p>
        </p:txBody>
      </p:sp>
      <p:sp>
        <p:nvSpPr>
          <p:cNvPr id="6" name="Slide Number Placeholder 5">
            <a:extLst>
              <a:ext uri="{FF2B5EF4-FFF2-40B4-BE49-F238E27FC236}">
                <a16:creationId xmlns:a16="http://schemas.microsoft.com/office/drawing/2014/main" id="{B9A7CFBD-43EB-3F0F-0D30-0F0BEE473318}"/>
              </a:ext>
            </a:extLst>
          </p:cNvPr>
          <p:cNvSpPr>
            <a:spLocks noGrp="1"/>
          </p:cNvSpPr>
          <p:nvPr>
            <p:ph type="sldNum" sz="quarter" idx="12"/>
          </p:nvPr>
        </p:nvSpPr>
        <p:spPr/>
        <p:txBody>
          <a:bodyPr/>
          <a:lstStyle/>
          <a:p>
            <a:fld id="{A1A6BA4E-CDAE-4DEF-A7CA-99055C502B84}" type="slidenum">
              <a:rPr lang="en-US" smtClean="0"/>
              <a:pPr/>
              <a:t>15</a:t>
            </a:fld>
            <a:endParaRPr lang="en-US"/>
          </a:p>
        </p:txBody>
      </p:sp>
    </p:spTree>
    <p:extLst>
      <p:ext uri="{BB962C8B-B14F-4D97-AF65-F5344CB8AC3E}">
        <p14:creationId xmlns:p14="http://schemas.microsoft.com/office/powerpoint/2010/main" val="296574136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598696" y="932096"/>
            <a:ext cx="8153400" cy="500066"/>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Abstraction</a:t>
            </a:r>
          </a:p>
        </p:txBody>
      </p:sp>
      <p:sp>
        <p:nvSpPr>
          <p:cNvPr id="10" name="Content Placeholder 2"/>
          <p:cNvSpPr txBox="1">
            <a:spLocks/>
          </p:cNvSpPr>
          <p:nvPr/>
        </p:nvSpPr>
        <p:spPr>
          <a:xfrm>
            <a:off x="612648" y="1600200"/>
            <a:ext cx="8153400" cy="4829196"/>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2400" b="0" i="0" dirty="0">
                <a:solidFill>
                  <a:srgbClr val="212529"/>
                </a:solidFill>
                <a:effectLst/>
              </a:rPr>
              <a:t>Data abstraction allows a program to ignore the details of how a data type is represented. </a:t>
            </a:r>
          </a:p>
          <a:p>
            <a:pPr algn="just"/>
            <a:endParaRPr lang="en-US" sz="2400" b="0" i="0" dirty="0">
              <a:solidFill>
                <a:srgbClr val="212529"/>
              </a:solidFill>
              <a:effectLst/>
            </a:endParaRPr>
          </a:p>
          <a:p>
            <a:pPr algn="just"/>
            <a:r>
              <a:rPr lang="en-US" sz="2400" b="0" i="0" dirty="0">
                <a:solidFill>
                  <a:srgbClr val="212529"/>
                </a:solidFill>
                <a:effectLst/>
              </a:rPr>
              <a:t>Abstraction (derived from a Latin word </a:t>
            </a:r>
            <a:r>
              <a:rPr lang="en-US" sz="2400" b="1" i="0" dirty="0">
                <a:solidFill>
                  <a:srgbClr val="212529"/>
                </a:solidFill>
                <a:effectLst/>
              </a:rPr>
              <a:t>abs</a:t>
            </a:r>
            <a:r>
              <a:rPr lang="en-US" sz="2400" b="0" i="0" dirty="0">
                <a:solidFill>
                  <a:srgbClr val="212529"/>
                </a:solidFill>
                <a:effectLst/>
              </a:rPr>
              <a:t>, meaning away from and </a:t>
            </a:r>
            <a:r>
              <a:rPr lang="en-US" sz="2400" b="1" i="0" dirty="0" err="1">
                <a:solidFill>
                  <a:srgbClr val="212529"/>
                </a:solidFill>
                <a:effectLst/>
              </a:rPr>
              <a:t>trahere</a:t>
            </a:r>
            <a:r>
              <a:rPr lang="en-US" sz="2400" b="0" i="0" dirty="0">
                <a:solidFill>
                  <a:srgbClr val="212529"/>
                </a:solidFill>
                <a:effectLst/>
              </a:rPr>
              <a:t>, meaning to draw) refers to the act of representing essential features without including the background details or explanations. </a:t>
            </a:r>
          </a:p>
          <a:p>
            <a:pPr algn="just"/>
            <a:endParaRPr lang="en-US" sz="2400" b="0" i="0" dirty="0">
              <a:solidFill>
                <a:srgbClr val="212529"/>
              </a:solidFill>
              <a:effectLst/>
            </a:endParaRPr>
          </a:p>
          <a:p>
            <a:pPr algn="just"/>
            <a:r>
              <a:rPr lang="en-US" sz="2400" b="0" i="0" dirty="0">
                <a:solidFill>
                  <a:srgbClr val="212529"/>
                </a:solidFill>
                <a:effectLst/>
              </a:rPr>
              <a:t>C++ classes use the technique of abstraction and are defined as a list of abstract attributes such as width, cost, size </a:t>
            </a:r>
            <a:r>
              <a:rPr lang="en-US" sz="2400" b="0" i="0" dirty="0" err="1">
                <a:solidFill>
                  <a:srgbClr val="212529"/>
                </a:solidFill>
                <a:effectLst/>
              </a:rPr>
              <a:t>etc</a:t>
            </a:r>
            <a:r>
              <a:rPr lang="en-US" sz="2400" b="0" i="0" dirty="0">
                <a:solidFill>
                  <a:srgbClr val="212529"/>
                </a:solidFill>
                <a:effectLst/>
              </a:rPr>
              <a:t> and functions to operate on these attributes. </a:t>
            </a:r>
            <a:endParaRPr lang="en-US" sz="2400" dirty="0"/>
          </a:p>
          <a:p>
            <a:endParaRPr lang="en-US" sz="2000" dirty="0"/>
          </a:p>
          <a:p>
            <a:endParaRPr lang="en-US" sz="2000" dirty="0"/>
          </a:p>
        </p:txBody>
      </p:sp>
    </p:spTree>
  </p:cSld>
  <p:clrMapOvr>
    <a:masterClrMapping/>
  </p:clrMapOvr>
  <p:transition spd="med">
    <p:pull dir="d"/>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598696" y="932096"/>
            <a:ext cx="8153400" cy="500066"/>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Abstraction</a:t>
            </a:r>
          </a:p>
        </p:txBody>
      </p:sp>
      <p:sp>
        <p:nvSpPr>
          <p:cNvPr id="10" name="Content Placeholder 2"/>
          <p:cNvSpPr txBox="1">
            <a:spLocks/>
          </p:cNvSpPr>
          <p:nvPr/>
        </p:nvSpPr>
        <p:spPr>
          <a:xfrm>
            <a:off x="612648" y="1600200"/>
            <a:ext cx="8153400" cy="4829196"/>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2400" b="0" i="0" dirty="0">
                <a:solidFill>
                  <a:srgbClr val="212529"/>
                </a:solidFill>
                <a:effectLst/>
              </a:rPr>
              <a:t>While classifying a class, both data members and member functions are expressed in the code. But, while using an object (that is an instance of a class) the built-in data types and the members in the class get ignored which is known as data abstraction.  </a:t>
            </a:r>
          </a:p>
          <a:p>
            <a:pPr algn="just"/>
            <a:endParaRPr lang="en-US" sz="2400" b="0" i="0" dirty="0">
              <a:solidFill>
                <a:srgbClr val="212529"/>
              </a:solidFill>
              <a:effectLst/>
            </a:endParaRPr>
          </a:p>
          <a:p>
            <a:pPr algn="just"/>
            <a:r>
              <a:rPr lang="en-US" sz="2400" b="0" i="0" dirty="0">
                <a:solidFill>
                  <a:srgbClr val="212529"/>
                </a:solidFill>
                <a:effectLst/>
              </a:rPr>
              <a:t>C++ provides a great level of data abstraction. In C++, we use classes to define our own abstract data types (ADT). Programmers can use the "</a:t>
            </a:r>
            <a:r>
              <a:rPr lang="en-US" sz="2400" b="0" i="0" dirty="0" err="1">
                <a:solidFill>
                  <a:srgbClr val="212529"/>
                </a:solidFill>
                <a:effectLst/>
              </a:rPr>
              <a:t>cout</a:t>
            </a:r>
            <a:r>
              <a:rPr lang="en-US" sz="2400" b="0" i="0" dirty="0">
                <a:solidFill>
                  <a:srgbClr val="212529"/>
                </a:solidFill>
                <a:effectLst/>
              </a:rPr>
              <a:t>" object of class </a:t>
            </a:r>
            <a:r>
              <a:rPr lang="en-US" sz="2400" b="0" i="0" dirty="0" err="1">
                <a:solidFill>
                  <a:srgbClr val="212529"/>
                </a:solidFill>
                <a:effectLst/>
              </a:rPr>
              <a:t>ostream</a:t>
            </a:r>
            <a:r>
              <a:rPr lang="en-US" sz="2400" b="0" i="0" dirty="0">
                <a:solidFill>
                  <a:srgbClr val="212529"/>
                </a:solidFill>
                <a:effectLst/>
              </a:rPr>
              <a:t> for data streaming to standard output like this:</a:t>
            </a:r>
            <a:endParaRPr lang="en-US" sz="2000" dirty="0"/>
          </a:p>
          <a:p>
            <a:endParaRPr lang="en-US" sz="2000" dirty="0"/>
          </a:p>
        </p:txBody>
      </p:sp>
    </p:spTree>
    <p:extLst>
      <p:ext uri="{BB962C8B-B14F-4D97-AF65-F5344CB8AC3E}">
        <p14:creationId xmlns:p14="http://schemas.microsoft.com/office/powerpoint/2010/main" val="3932623555"/>
      </p:ext>
    </p:extLst>
  </p:cSld>
  <p:clrMapOvr>
    <a:masterClrMapping/>
  </p:clrMapOvr>
  <p:transition spd="med">
    <p:pull dir="d"/>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587810" y="951029"/>
            <a:ext cx="8153400" cy="500066"/>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Abstraction - Example</a:t>
            </a:r>
          </a:p>
        </p:txBody>
      </p:sp>
      <p:pic>
        <p:nvPicPr>
          <p:cNvPr id="7" name="Picture 6">
            <a:extLst>
              <a:ext uri="{FF2B5EF4-FFF2-40B4-BE49-F238E27FC236}">
                <a16:creationId xmlns:a16="http://schemas.microsoft.com/office/drawing/2014/main" id="{B10E0546-BB68-4F0D-F919-34CC644C6BC9}"/>
              </a:ext>
            </a:extLst>
          </p:cNvPr>
          <p:cNvPicPr>
            <a:picLocks noChangeAspect="1"/>
          </p:cNvPicPr>
          <p:nvPr/>
        </p:nvPicPr>
        <p:blipFill>
          <a:blip r:embed="rId2"/>
          <a:stretch>
            <a:fillRect/>
          </a:stretch>
        </p:blipFill>
        <p:spPr>
          <a:xfrm>
            <a:off x="598696" y="1600200"/>
            <a:ext cx="7326104" cy="4956968"/>
          </a:xfrm>
          <a:prstGeom prst="rect">
            <a:avLst/>
          </a:prstGeom>
        </p:spPr>
      </p:pic>
    </p:spTree>
    <p:extLst>
      <p:ext uri="{BB962C8B-B14F-4D97-AF65-F5344CB8AC3E}">
        <p14:creationId xmlns:p14="http://schemas.microsoft.com/office/powerpoint/2010/main" val="2891532036"/>
      </p:ext>
    </p:extLst>
  </p:cSld>
  <p:clrMapOvr>
    <a:masterClrMapping/>
  </p:clrMapOvr>
  <p:transition spd="med">
    <p:pull dir="d"/>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228600" y="711536"/>
            <a:ext cx="8153400" cy="500066"/>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What is abstraction</a:t>
            </a:r>
          </a:p>
        </p:txBody>
      </p:sp>
      <p:sp>
        <p:nvSpPr>
          <p:cNvPr id="10" name="Content Placeholder 2"/>
          <p:cNvSpPr txBox="1">
            <a:spLocks/>
          </p:cNvSpPr>
          <p:nvPr/>
        </p:nvSpPr>
        <p:spPr>
          <a:xfrm>
            <a:off x="612648" y="1600200"/>
            <a:ext cx="8153400" cy="4829196"/>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2400" b="0" i="0" dirty="0">
                <a:solidFill>
                  <a:srgbClr val="212529"/>
                </a:solidFill>
                <a:effectLst/>
              </a:rPr>
              <a:t>Abstract class in C++ is the one which is not used to create objects. </a:t>
            </a:r>
          </a:p>
          <a:p>
            <a:pPr algn="just"/>
            <a:endParaRPr lang="en-US" sz="2400" b="0" i="0" dirty="0">
              <a:solidFill>
                <a:srgbClr val="212529"/>
              </a:solidFill>
              <a:effectLst/>
            </a:endParaRPr>
          </a:p>
          <a:p>
            <a:pPr algn="just"/>
            <a:r>
              <a:rPr lang="en-US" sz="2400" b="0" i="0" dirty="0">
                <a:solidFill>
                  <a:srgbClr val="212529"/>
                </a:solidFill>
                <a:effectLst/>
              </a:rPr>
              <a:t>These type of classes are designed only to treat like a base class (to be inherited by other classes). </a:t>
            </a:r>
          </a:p>
          <a:p>
            <a:pPr algn="just"/>
            <a:endParaRPr lang="en-US" sz="2400" dirty="0">
              <a:solidFill>
                <a:srgbClr val="212529"/>
              </a:solidFill>
            </a:endParaRPr>
          </a:p>
          <a:p>
            <a:pPr algn="just"/>
            <a:r>
              <a:rPr lang="en-US" sz="2400" b="0" i="0" dirty="0">
                <a:solidFill>
                  <a:srgbClr val="212529"/>
                </a:solidFill>
                <a:effectLst/>
              </a:rPr>
              <a:t>It is a designed technique for program development which allows making a base upon which other classes may be built.</a:t>
            </a:r>
            <a:endParaRPr lang="en-US" sz="2000" dirty="0"/>
          </a:p>
        </p:txBody>
      </p:sp>
    </p:spTree>
    <p:extLst>
      <p:ext uri="{BB962C8B-B14F-4D97-AF65-F5344CB8AC3E}">
        <p14:creationId xmlns:p14="http://schemas.microsoft.com/office/powerpoint/2010/main" val="1430275149"/>
      </p:ext>
    </p:extLst>
  </p:cSld>
  <p:clrMapOvr>
    <a:masterClrMapping/>
  </p:clrMapOvr>
  <p:transition spd="med">
    <p:pull dir="d"/>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228600" y="461503"/>
            <a:ext cx="8153400" cy="500066"/>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sz="2400" dirty="0"/>
          </a:p>
          <a:p>
            <a:r>
              <a:rPr lang="en-US" sz="2400" dirty="0"/>
              <a:t>Here is an example of declaring Public members of C++ class</a:t>
            </a:r>
          </a:p>
        </p:txBody>
      </p:sp>
      <p:sp>
        <p:nvSpPr>
          <p:cNvPr id="10" name="Content Placeholder 2"/>
          <p:cNvSpPr txBox="1">
            <a:spLocks/>
          </p:cNvSpPr>
          <p:nvPr/>
        </p:nvSpPr>
        <p:spPr>
          <a:xfrm>
            <a:off x="228600" y="961568"/>
            <a:ext cx="8308848" cy="5591631"/>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endParaRPr lang="en-US" sz="1600" b="0" i="0" dirty="0">
              <a:solidFill>
                <a:srgbClr val="212529"/>
              </a:solidFill>
              <a:effectLst/>
            </a:endParaRPr>
          </a:p>
          <a:p>
            <a:pPr marL="0" indent="0" algn="just">
              <a:buNone/>
            </a:pPr>
            <a:r>
              <a:rPr lang="en-US" sz="1600" b="0" i="0" dirty="0">
                <a:solidFill>
                  <a:srgbClr val="212529"/>
                </a:solidFill>
                <a:effectLst/>
              </a:rPr>
              <a:t>#include &lt;iostream&gt;</a:t>
            </a:r>
          </a:p>
          <a:p>
            <a:pPr marL="0" indent="0" algn="just">
              <a:buNone/>
            </a:pPr>
            <a:r>
              <a:rPr lang="en-US" sz="1600" b="0" i="0" dirty="0">
                <a:solidFill>
                  <a:srgbClr val="212529"/>
                </a:solidFill>
                <a:effectLst/>
              </a:rPr>
              <a:t>using namespace std;</a:t>
            </a:r>
          </a:p>
          <a:p>
            <a:pPr marL="0" indent="0" algn="just">
              <a:buNone/>
            </a:pPr>
            <a:r>
              <a:rPr lang="en-US" sz="1600" b="0" i="0" dirty="0">
                <a:solidFill>
                  <a:srgbClr val="212529"/>
                </a:solidFill>
                <a:effectLst/>
              </a:rPr>
              <a:t>class sample {</a:t>
            </a:r>
          </a:p>
          <a:p>
            <a:pPr marL="0" indent="0" algn="just">
              <a:buNone/>
            </a:pPr>
            <a:r>
              <a:rPr lang="en-US" sz="1600" b="0" i="0" dirty="0">
                <a:solidFill>
                  <a:srgbClr val="212529"/>
                </a:solidFill>
                <a:effectLst/>
              </a:rPr>
              <a:t>public:</a:t>
            </a:r>
          </a:p>
          <a:p>
            <a:pPr marL="0" indent="0" algn="just">
              <a:buNone/>
            </a:pPr>
            <a:r>
              <a:rPr lang="en-US" sz="1600" b="0" i="0" dirty="0">
                <a:solidFill>
                  <a:srgbClr val="212529"/>
                </a:solidFill>
                <a:effectLst/>
              </a:rPr>
              <a:t>    int </a:t>
            </a:r>
            <a:r>
              <a:rPr lang="en-US" sz="1600" b="0" i="0" dirty="0" err="1">
                <a:solidFill>
                  <a:srgbClr val="212529"/>
                </a:solidFill>
                <a:effectLst/>
              </a:rPr>
              <a:t>gl</a:t>
            </a:r>
            <a:r>
              <a:rPr lang="en-US" sz="1600" b="0" i="0" dirty="0">
                <a:solidFill>
                  <a:srgbClr val="212529"/>
                </a:solidFill>
                <a:effectLst/>
              </a:rPr>
              <a:t>, g2;</a:t>
            </a:r>
          </a:p>
          <a:p>
            <a:pPr marL="0" indent="0" algn="just">
              <a:buNone/>
            </a:pPr>
            <a:r>
              <a:rPr lang="en-US" sz="1600" b="0" i="0" dirty="0">
                <a:solidFill>
                  <a:srgbClr val="212529"/>
                </a:solidFill>
                <a:effectLst/>
              </a:rPr>
              <a:t>public:</a:t>
            </a:r>
          </a:p>
          <a:p>
            <a:pPr marL="0" indent="0" algn="just">
              <a:buNone/>
            </a:pPr>
            <a:r>
              <a:rPr lang="en-US" sz="1600" b="0" i="0" dirty="0">
                <a:solidFill>
                  <a:srgbClr val="212529"/>
                </a:solidFill>
                <a:effectLst/>
              </a:rPr>
              <a:t>    void </a:t>
            </a:r>
            <a:r>
              <a:rPr lang="en-US" sz="1600" b="0" i="0" dirty="0" err="1">
                <a:solidFill>
                  <a:srgbClr val="212529"/>
                </a:solidFill>
                <a:effectLst/>
              </a:rPr>
              <a:t>val</a:t>
            </a:r>
            <a:r>
              <a:rPr lang="en-US" sz="1600" b="0" i="0" dirty="0">
                <a:solidFill>
                  <a:srgbClr val="212529"/>
                </a:solidFill>
                <a:effectLst/>
              </a:rPr>
              <a:t>()</a:t>
            </a:r>
          </a:p>
          <a:p>
            <a:pPr marL="0" indent="0" algn="just">
              <a:buNone/>
            </a:pPr>
            <a:r>
              <a:rPr lang="en-US" sz="1600" b="0" i="0" dirty="0">
                <a:solidFill>
                  <a:srgbClr val="212529"/>
                </a:solidFill>
                <a:effectLst/>
              </a:rPr>
              <a:t>    {         </a:t>
            </a:r>
            <a:r>
              <a:rPr lang="en-US" sz="1600" b="0" i="0" dirty="0" err="1">
                <a:solidFill>
                  <a:srgbClr val="212529"/>
                </a:solidFill>
                <a:effectLst/>
              </a:rPr>
              <a:t>cout</a:t>
            </a:r>
            <a:r>
              <a:rPr lang="en-US" sz="1600" b="0" i="0" dirty="0">
                <a:solidFill>
                  <a:srgbClr val="212529"/>
                </a:solidFill>
                <a:effectLst/>
              </a:rPr>
              <a:t> &lt;&lt; "Enter Two values : "; </a:t>
            </a:r>
            <a:r>
              <a:rPr lang="en-US" sz="1600" b="0" i="0" dirty="0" err="1">
                <a:solidFill>
                  <a:srgbClr val="212529"/>
                </a:solidFill>
                <a:effectLst/>
              </a:rPr>
              <a:t>cin</a:t>
            </a:r>
            <a:r>
              <a:rPr lang="en-US" sz="1600" b="0" i="0" dirty="0">
                <a:solidFill>
                  <a:srgbClr val="212529"/>
                </a:solidFill>
                <a:effectLst/>
              </a:rPr>
              <a:t> &gt;&gt; </a:t>
            </a:r>
            <a:r>
              <a:rPr lang="en-US" sz="1600" b="0" i="0" dirty="0" err="1">
                <a:solidFill>
                  <a:srgbClr val="212529"/>
                </a:solidFill>
                <a:effectLst/>
              </a:rPr>
              <a:t>gl</a:t>
            </a:r>
            <a:r>
              <a:rPr lang="en-US" sz="1600" b="0" i="0" dirty="0">
                <a:solidFill>
                  <a:srgbClr val="212529"/>
                </a:solidFill>
                <a:effectLst/>
              </a:rPr>
              <a:t> &gt;&gt; g2;</a:t>
            </a:r>
          </a:p>
          <a:p>
            <a:pPr marL="0" indent="0" algn="just">
              <a:buNone/>
            </a:pPr>
            <a:r>
              <a:rPr lang="en-US" sz="1600" b="0" i="0" dirty="0">
                <a:solidFill>
                  <a:srgbClr val="212529"/>
                </a:solidFill>
                <a:effectLst/>
              </a:rPr>
              <a:t>    }</a:t>
            </a:r>
          </a:p>
          <a:p>
            <a:pPr marL="0" indent="0" algn="just">
              <a:buNone/>
            </a:pPr>
            <a:r>
              <a:rPr lang="en-US" sz="1600" b="0" i="0" dirty="0">
                <a:solidFill>
                  <a:srgbClr val="212529"/>
                </a:solidFill>
                <a:effectLst/>
              </a:rPr>
              <a:t>    void display()</a:t>
            </a:r>
          </a:p>
          <a:p>
            <a:pPr marL="0" indent="0" algn="just">
              <a:buNone/>
            </a:pPr>
            <a:r>
              <a:rPr lang="en-US" sz="1600" b="0" i="0" dirty="0">
                <a:solidFill>
                  <a:srgbClr val="212529"/>
                </a:solidFill>
                <a:effectLst/>
              </a:rPr>
              <a:t>    {</a:t>
            </a:r>
          </a:p>
          <a:p>
            <a:pPr marL="0" indent="0" algn="just">
              <a:buNone/>
            </a:pPr>
            <a:r>
              <a:rPr lang="en-US" sz="1600" b="0" i="0" dirty="0">
                <a:solidFill>
                  <a:srgbClr val="212529"/>
                </a:solidFill>
                <a:effectLst/>
              </a:rPr>
              <a:t>        </a:t>
            </a:r>
            <a:r>
              <a:rPr lang="en-US" sz="1600" b="0" i="0" dirty="0" err="1">
                <a:solidFill>
                  <a:srgbClr val="212529"/>
                </a:solidFill>
                <a:effectLst/>
              </a:rPr>
              <a:t>cout</a:t>
            </a:r>
            <a:r>
              <a:rPr lang="en-US" sz="1600" b="0" i="0" dirty="0">
                <a:solidFill>
                  <a:srgbClr val="212529"/>
                </a:solidFill>
                <a:effectLst/>
              </a:rPr>
              <a:t> &lt;&lt; </a:t>
            </a:r>
            <a:r>
              <a:rPr lang="en-US" sz="1600" b="0" i="0" dirty="0" err="1">
                <a:solidFill>
                  <a:srgbClr val="212529"/>
                </a:solidFill>
                <a:effectLst/>
              </a:rPr>
              <a:t>gl</a:t>
            </a:r>
            <a:r>
              <a:rPr lang="en-US" sz="1600" b="0" i="0" dirty="0">
                <a:solidFill>
                  <a:srgbClr val="212529"/>
                </a:solidFill>
                <a:effectLst/>
              </a:rPr>
              <a:t> &lt;&lt; " " &lt;&lt; g2;</a:t>
            </a:r>
          </a:p>
          <a:p>
            <a:pPr marL="0" indent="0" algn="just">
              <a:buNone/>
            </a:pPr>
            <a:r>
              <a:rPr lang="en-US" sz="1600" b="0" i="0" dirty="0">
                <a:solidFill>
                  <a:srgbClr val="212529"/>
                </a:solidFill>
                <a:effectLst/>
              </a:rPr>
              <a:t>        </a:t>
            </a:r>
            <a:r>
              <a:rPr lang="en-US" sz="1600" b="0" i="0" dirty="0" err="1">
                <a:solidFill>
                  <a:srgbClr val="212529"/>
                </a:solidFill>
                <a:effectLst/>
              </a:rPr>
              <a:t>cout</a:t>
            </a:r>
            <a:r>
              <a:rPr lang="en-US" sz="1600" b="0" i="0" dirty="0">
                <a:solidFill>
                  <a:srgbClr val="212529"/>
                </a:solidFill>
                <a:effectLst/>
              </a:rPr>
              <a:t> &lt;&lt; </a:t>
            </a:r>
            <a:r>
              <a:rPr lang="en-US" sz="1600" b="0" i="0" dirty="0" err="1">
                <a:solidFill>
                  <a:srgbClr val="212529"/>
                </a:solidFill>
                <a:effectLst/>
              </a:rPr>
              <a:t>endl</a:t>
            </a:r>
            <a:r>
              <a:rPr lang="en-US" sz="1600" b="0" i="0" dirty="0">
                <a:solidFill>
                  <a:srgbClr val="212529"/>
                </a:solidFill>
                <a:effectLst/>
              </a:rPr>
              <a:t>;</a:t>
            </a:r>
          </a:p>
          <a:p>
            <a:pPr marL="0" indent="0" algn="just">
              <a:buNone/>
            </a:pPr>
            <a:r>
              <a:rPr lang="en-US" sz="1600" b="0" i="0" dirty="0">
                <a:solidFill>
                  <a:srgbClr val="212529"/>
                </a:solidFill>
                <a:effectLst/>
              </a:rPr>
              <a:t>    }    };</a:t>
            </a:r>
          </a:p>
          <a:p>
            <a:pPr marL="0" indent="0" algn="just">
              <a:buNone/>
            </a:pPr>
            <a:r>
              <a:rPr lang="en-US" sz="1600" b="0" i="0" dirty="0">
                <a:solidFill>
                  <a:srgbClr val="212529"/>
                </a:solidFill>
                <a:effectLst/>
              </a:rPr>
              <a:t>int main() {</a:t>
            </a:r>
          </a:p>
          <a:p>
            <a:pPr marL="0" indent="0" algn="just">
              <a:buNone/>
            </a:pPr>
            <a:r>
              <a:rPr lang="en-US" sz="1600" b="0" i="0" dirty="0">
                <a:solidFill>
                  <a:srgbClr val="212529"/>
                </a:solidFill>
                <a:effectLst/>
              </a:rPr>
              <a:t>    sample S;</a:t>
            </a:r>
          </a:p>
          <a:p>
            <a:pPr marL="0" indent="0" algn="just">
              <a:buNone/>
            </a:pPr>
            <a:r>
              <a:rPr lang="en-US" sz="1600" b="0" i="0" dirty="0">
                <a:solidFill>
                  <a:srgbClr val="212529"/>
                </a:solidFill>
                <a:effectLst/>
              </a:rPr>
              <a:t>    </a:t>
            </a:r>
            <a:r>
              <a:rPr lang="en-US" sz="1600" b="0" i="0" dirty="0" err="1">
                <a:solidFill>
                  <a:srgbClr val="212529"/>
                </a:solidFill>
                <a:effectLst/>
              </a:rPr>
              <a:t>S.val</a:t>
            </a:r>
            <a:r>
              <a:rPr lang="en-US" sz="1600" b="0" i="0" dirty="0">
                <a:solidFill>
                  <a:srgbClr val="212529"/>
                </a:solidFill>
                <a:effectLst/>
              </a:rPr>
              <a:t>();</a:t>
            </a:r>
          </a:p>
          <a:p>
            <a:pPr marL="0" indent="0" algn="just">
              <a:buNone/>
            </a:pPr>
            <a:r>
              <a:rPr lang="en-US" sz="1600" b="0" i="0" dirty="0">
                <a:solidFill>
                  <a:srgbClr val="212529"/>
                </a:solidFill>
                <a:effectLst/>
              </a:rPr>
              <a:t>    </a:t>
            </a:r>
            <a:r>
              <a:rPr lang="en-US" sz="1600" b="0" i="0" dirty="0" err="1">
                <a:solidFill>
                  <a:srgbClr val="212529"/>
                </a:solidFill>
                <a:effectLst/>
              </a:rPr>
              <a:t>S.display</a:t>
            </a:r>
            <a:r>
              <a:rPr lang="en-US" sz="1600" b="0" i="0" dirty="0">
                <a:solidFill>
                  <a:srgbClr val="212529"/>
                </a:solidFill>
                <a:effectLst/>
              </a:rPr>
              <a:t>();</a:t>
            </a:r>
          </a:p>
          <a:p>
            <a:pPr marL="0" indent="0" algn="just">
              <a:buNone/>
            </a:pPr>
            <a:r>
              <a:rPr lang="en-US" sz="1600" b="0" i="0" dirty="0">
                <a:solidFill>
                  <a:srgbClr val="212529"/>
                </a:solidFill>
                <a:effectLst/>
              </a:rPr>
              <a:t>}</a:t>
            </a:r>
            <a:endParaRPr lang="en-US" sz="1600" dirty="0"/>
          </a:p>
        </p:txBody>
      </p:sp>
      <p:pic>
        <p:nvPicPr>
          <p:cNvPr id="4" name="Picture 3">
            <a:extLst>
              <a:ext uri="{FF2B5EF4-FFF2-40B4-BE49-F238E27FC236}">
                <a16:creationId xmlns:a16="http://schemas.microsoft.com/office/drawing/2014/main" id="{6EDA0987-0CCC-F5FA-0CFA-1B2BD2602AF2}"/>
              </a:ext>
            </a:extLst>
          </p:cNvPr>
          <p:cNvPicPr>
            <a:picLocks noChangeAspect="1"/>
          </p:cNvPicPr>
          <p:nvPr/>
        </p:nvPicPr>
        <p:blipFill>
          <a:blip r:embed="rId2"/>
          <a:stretch>
            <a:fillRect/>
          </a:stretch>
        </p:blipFill>
        <p:spPr>
          <a:xfrm>
            <a:off x="4876800" y="1524000"/>
            <a:ext cx="3326419" cy="2173700"/>
          </a:xfrm>
          <a:prstGeom prst="rect">
            <a:avLst/>
          </a:prstGeom>
        </p:spPr>
      </p:pic>
    </p:spTree>
    <p:extLst>
      <p:ext uri="{BB962C8B-B14F-4D97-AF65-F5344CB8AC3E}">
        <p14:creationId xmlns:p14="http://schemas.microsoft.com/office/powerpoint/2010/main" val="2324876160"/>
      </p:ext>
    </p:extLst>
  </p:cSld>
  <p:clrMapOvr>
    <a:masterClrMapping/>
  </p:clrMapOvr>
  <p:transition spd="med">
    <p:pull dir="d"/>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25784" y="905059"/>
            <a:ext cx="8965816" cy="500066"/>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t>Here is a Private member example in which member data cannot be accessed outside the class</a:t>
            </a:r>
          </a:p>
        </p:txBody>
      </p:sp>
      <p:sp>
        <p:nvSpPr>
          <p:cNvPr id="10" name="Content Placeholder 2"/>
          <p:cNvSpPr txBox="1">
            <a:spLocks/>
          </p:cNvSpPr>
          <p:nvPr/>
        </p:nvSpPr>
        <p:spPr>
          <a:xfrm>
            <a:off x="395058" y="1215058"/>
            <a:ext cx="8153400" cy="5502884"/>
          </a:xfrm>
          <a:prstGeom prst="rect">
            <a:avLst/>
          </a:prstGeom>
        </p:spPr>
        <p:txBody>
          <a:bodyPr>
            <a:normAutofit fontScale="2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2400" b="0" i="0" dirty="0">
                <a:solidFill>
                  <a:srgbClr val="212529"/>
                </a:solidFill>
                <a:effectLst/>
              </a:rPr>
              <a:t>:</a:t>
            </a:r>
          </a:p>
          <a:p>
            <a:pPr marL="0" indent="0" algn="just">
              <a:buNone/>
            </a:pPr>
            <a:r>
              <a:rPr lang="en-US" sz="6400" b="0" i="0" dirty="0">
                <a:solidFill>
                  <a:srgbClr val="212529"/>
                </a:solidFill>
                <a:effectLst/>
              </a:rPr>
              <a:t>#include &lt;iostream&gt;</a:t>
            </a:r>
          </a:p>
          <a:p>
            <a:pPr marL="0" indent="0" algn="just">
              <a:buNone/>
            </a:pPr>
            <a:r>
              <a:rPr lang="en-US" sz="6400" b="0" i="0" dirty="0">
                <a:solidFill>
                  <a:srgbClr val="212529"/>
                </a:solidFill>
                <a:effectLst/>
              </a:rPr>
              <a:t>using namespace std;</a:t>
            </a:r>
          </a:p>
          <a:p>
            <a:pPr marL="0" indent="0" algn="just">
              <a:buNone/>
            </a:pPr>
            <a:r>
              <a:rPr lang="en-US" sz="6400" b="0" i="0" dirty="0">
                <a:solidFill>
                  <a:srgbClr val="212529"/>
                </a:solidFill>
                <a:effectLst/>
              </a:rPr>
              <a:t>class sample {</a:t>
            </a:r>
          </a:p>
          <a:p>
            <a:pPr marL="0" indent="0" algn="just">
              <a:buNone/>
            </a:pPr>
            <a:r>
              <a:rPr lang="en-US" sz="6400" b="0" i="0" dirty="0">
                <a:solidFill>
                  <a:srgbClr val="212529"/>
                </a:solidFill>
                <a:effectLst/>
              </a:rPr>
              <a:t>public:</a:t>
            </a:r>
          </a:p>
          <a:p>
            <a:pPr marL="0" indent="0" algn="just">
              <a:buNone/>
            </a:pPr>
            <a:r>
              <a:rPr lang="en-US" sz="6400" b="0" i="0" dirty="0">
                <a:solidFill>
                  <a:srgbClr val="212529"/>
                </a:solidFill>
                <a:effectLst/>
              </a:rPr>
              <a:t>    int </a:t>
            </a:r>
            <a:r>
              <a:rPr lang="en-US" sz="6400" b="0" i="0" dirty="0" err="1">
                <a:solidFill>
                  <a:srgbClr val="212529"/>
                </a:solidFill>
                <a:effectLst/>
              </a:rPr>
              <a:t>gl</a:t>
            </a:r>
            <a:r>
              <a:rPr lang="en-US" sz="6400" b="0" i="0" dirty="0">
                <a:solidFill>
                  <a:srgbClr val="212529"/>
                </a:solidFill>
                <a:effectLst/>
              </a:rPr>
              <a:t>, g2;</a:t>
            </a:r>
          </a:p>
          <a:p>
            <a:pPr marL="0" indent="0" algn="just">
              <a:buNone/>
            </a:pPr>
            <a:r>
              <a:rPr lang="en-US" sz="6400" b="0" i="0" dirty="0">
                <a:solidFill>
                  <a:srgbClr val="212529"/>
                </a:solidFill>
                <a:effectLst/>
              </a:rPr>
              <a:t>public:</a:t>
            </a:r>
          </a:p>
          <a:p>
            <a:pPr marL="0" indent="0" algn="just">
              <a:buNone/>
            </a:pPr>
            <a:r>
              <a:rPr lang="en-US" sz="6400" b="0" i="0" dirty="0">
                <a:solidFill>
                  <a:srgbClr val="212529"/>
                </a:solidFill>
                <a:effectLst/>
              </a:rPr>
              <a:t>    void </a:t>
            </a:r>
            <a:r>
              <a:rPr lang="en-US" sz="6400" b="0" i="0" dirty="0" err="1">
                <a:solidFill>
                  <a:srgbClr val="212529"/>
                </a:solidFill>
                <a:effectLst/>
              </a:rPr>
              <a:t>val</a:t>
            </a:r>
            <a:r>
              <a:rPr lang="en-US" sz="6400" b="0" i="0" dirty="0">
                <a:solidFill>
                  <a:srgbClr val="212529"/>
                </a:solidFill>
                <a:effectLst/>
              </a:rPr>
              <a:t>()</a:t>
            </a:r>
          </a:p>
          <a:p>
            <a:pPr marL="0" indent="0" algn="just">
              <a:buNone/>
            </a:pPr>
            <a:r>
              <a:rPr lang="en-US" sz="6400" b="0" i="0" dirty="0">
                <a:solidFill>
                  <a:srgbClr val="212529"/>
                </a:solidFill>
                <a:effectLst/>
              </a:rPr>
              <a:t>    {        </a:t>
            </a:r>
            <a:r>
              <a:rPr lang="en-US" sz="6400" b="0" i="0" dirty="0" err="1">
                <a:solidFill>
                  <a:srgbClr val="212529"/>
                </a:solidFill>
                <a:effectLst/>
              </a:rPr>
              <a:t>cout</a:t>
            </a:r>
            <a:r>
              <a:rPr lang="en-US" sz="6400" b="0" i="0" dirty="0">
                <a:solidFill>
                  <a:srgbClr val="212529"/>
                </a:solidFill>
                <a:effectLst/>
              </a:rPr>
              <a:t> &lt;&lt; "Enter Two values : "; </a:t>
            </a:r>
            <a:r>
              <a:rPr lang="en-US" sz="6400" b="0" i="0" dirty="0" err="1">
                <a:solidFill>
                  <a:srgbClr val="212529"/>
                </a:solidFill>
                <a:effectLst/>
              </a:rPr>
              <a:t>cin</a:t>
            </a:r>
            <a:r>
              <a:rPr lang="en-US" sz="6400" b="0" i="0" dirty="0">
                <a:solidFill>
                  <a:srgbClr val="212529"/>
                </a:solidFill>
                <a:effectLst/>
              </a:rPr>
              <a:t> &gt;&gt; </a:t>
            </a:r>
            <a:r>
              <a:rPr lang="en-US" sz="6400" b="0" i="0" dirty="0" err="1">
                <a:solidFill>
                  <a:srgbClr val="212529"/>
                </a:solidFill>
                <a:effectLst/>
              </a:rPr>
              <a:t>gl</a:t>
            </a:r>
            <a:r>
              <a:rPr lang="en-US" sz="6400" b="0" i="0" dirty="0">
                <a:solidFill>
                  <a:srgbClr val="212529"/>
                </a:solidFill>
                <a:effectLst/>
              </a:rPr>
              <a:t> &gt;&gt; g2;</a:t>
            </a:r>
          </a:p>
          <a:p>
            <a:pPr marL="0" indent="0" algn="just">
              <a:buNone/>
            </a:pPr>
            <a:r>
              <a:rPr lang="en-US" sz="6400" b="0" i="0" dirty="0">
                <a:solidFill>
                  <a:srgbClr val="212529"/>
                </a:solidFill>
                <a:effectLst/>
              </a:rPr>
              <a:t>    }</a:t>
            </a:r>
          </a:p>
          <a:p>
            <a:pPr marL="0" indent="0" algn="just">
              <a:buNone/>
            </a:pPr>
            <a:r>
              <a:rPr lang="en-US" sz="6400" b="0" i="0" dirty="0">
                <a:solidFill>
                  <a:srgbClr val="212529"/>
                </a:solidFill>
                <a:effectLst/>
              </a:rPr>
              <a:t>private:</a:t>
            </a:r>
          </a:p>
          <a:p>
            <a:pPr marL="0" indent="0" algn="just">
              <a:buNone/>
            </a:pPr>
            <a:r>
              <a:rPr lang="en-US" sz="6400" b="0" i="0" dirty="0">
                <a:solidFill>
                  <a:srgbClr val="212529"/>
                </a:solidFill>
                <a:effectLst/>
              </a:rPr>
              <a:t>    void display()</a:t>
            </a:r>
          </a:p>
          <a:p>
            <a:pPr marL="0" indent="0" algn="just">
              <a:buNone/>
            </a:pPr>
            <a:r>
              <a:rPr lang="en-US" sz="6400" b="0" i="0" dirty="0">
                <a:solidFill>
                  <a:srgbClr val="212529"/>
                </a:solidFill>
                <a:effectLst/>
              </a:rPr>
              <a:t>    {        </a:t>
            </a:r>
            <a:r>
              <a:rPr lang="en-US" sz="6400" b="0" i="0" dirty="0" err="1">
                <a:solidFill>
                  <a:srgbClr val="212529"/>
                </a:solidFill>
                <a:effectLst/>
              </a:rPr>
              <a:t>cout</a:t>
            </a:r>
            <a:r>
              <a:rPr lang="en-US" sz="6400" b="0" i="0" dirty="0">
                <a:solidFill>
                  <a:srgbClr val="212529"/>
                </a:solidFill>
                <a:effectLst/>
              </a:rPr>
              <a:t> &lt;&lt; </a:t>
            </a:r>
            <a:r>
              <a:rPr lang="en-US" sz="6400" b="0" i="0" dirty="0" err="1">
                <a:solidFill>
                  <a:srgbClr val="212529"/>
                </a:solidFill>
                <a:effectLst/>
              </a:rPr>
              <a:t>gl</a:t>
            </a:r>
            <a:r>
              <a:rPr lang="en-US" sz="6400" b="0" i="0" dirty="0">
                <a:solidFill>
                  <a:srgbClr val="212529"/>
                </a:solidFill>
                <a:effectLst/>
              </a:rPr>
              <a:t> &lt;&lt; " " &lt;&lt; g2;</a:t>
            </a:r>
          </a:p>
          <a:p>
            <a:pPr marL="0" indent="0" algn="just">
              <a:buNone/>
            </a:pPr>
            <a:r>
              <a:rPr lang="en-US" sz="6400" b="0" i="0" dirty="0">
                <a:solidFill>
                  <a:srgbClr val="212529"/>
                </a:solidFill>
                <a:effectLst/>
              </a:rPr>
              <a:t>        </a:t>
            </a:r>
            <a:r>
              <a:rPr lang="en-US" sz="6400" b="0" i="0" dirty="0" err="1">
                <a:solidFill>
                  <a:srgbClr val="212529"/>
                </a:solidFill>
                <a:effectLst/>
              </a:rPr>
              <a:t>cout</a:t>
            </a:r>
            <a:r>
              <a:rPr lang="en-US" sz="6400" b="0" i="0" dirty="0">
                <a:solidFill>
                  <a:srgbClr val="212529"/>
                </a:solidFill>
                <a:effectLst/>
              </a:rPr>
              <a:t> &lt;&lt; </a:t>
            </a:r>
            <a:r>
              <a:rPr lang="en-US" sz="6400" b="0" i="0" dirty="0" err="1">
                <a:solidFill>
                  <a:srgbClr val="212529"/>
                </a:solidFill>
                <a:effectLst/>
              </a:rPr>
              <a:t>endl</a:t>
            </a:r>
            <a:r>
              <a:rPr lang="en-US" sz="6400" b="0" i="0" dirty="0">
                <a:solidFill>
                  <a:srgbClr val="212529"/>
                </a:solidFill>
                <a:effectLst/>
              </a:rPr>
              <a:t>;</a:t>
            </a:r>
          </a:p>
          <a:p>
            <a:pPr marL="0" indent="0" algn="just">
              <a:buNone/>
            </a:pPr>
            <a:r>
              <a:rPr lang="en-US" sz="6400" b="0" i="0" dirty="0">
                <a:solidFill>
                  <a:srgbClr val="212529"/>
                </a:solidFill>
                <a:effectLst/>
              </a:rPr>
              <a:t>    }</a:t>
            </a:r>
          </a:p>
          <a:p>
            <a:pPr marL="0" indent="0" algn="just">
              <a:buNone/>
            </a:pPr>
            <a:r>
              <a:rPr lang="en-US" sz="6400" b="0" i="0" dirty="0">
                <a:solidFill>
                  <a:srgbClr val="212529"/>
                </a:solidFill>
                <a:effectLst/>
              </a:rPr>
              <a:t>};</a:t>
            </a:r>
          </a:p>
          <a:p>
            <a:pPr marL="0" indent="0" algn="just">
              <a:buNone/>
            </a:pPr>
            <a:r>
              <a:rPr lang="en-US" sz="6400" b="0" i="0" dirty="0">
                <a:solidFill>
                  <a:srgbClr val="212529"/>
                </a:solidFill>
                <a:effectLst/>
              </a:rPr>
              <a:t>int main()</a:t>
            </a:r>
          </a:p>
          <a:p>
            <a:pPr marL="0" indent="0" algn="just">
              <a:buNone/>
            </a:pPr>
            <a:r>
              <a:rPr lang="en-US" sz="6400" b="0" i="0" dirty="0">
                <a:solidFill>
                  <a:srgbClr val="212529"/>
                </a:solidFill>
                <a:effectLst/>
              </a:rPr>
              <a:t>{</a:t>
            </a:r>
          </a:p>
          <a:p>
            <a:pPr marL="0" indent="0" algn="just">
              <a:buNone/>
            </a:pPr>
            <a:r>
              <a:rPr lang="en-US" sz="6400" b="0" i="0" dirty="0">
                <a:solidFill>
                  <a:srgbClr val="212529"/>
                </a:solidFill>
                <a:effectLst/>
              </a:rPr>
              <a:t>    sample S;</a:t>
            </a:r>
          </a:p>
          <a:p>
            <a:pPr marL="0" indent="0" algn="just">
              <a:buNone/>
            </a:pPr>
            <a:r>
              <a:rPr lang="en-US" sz="6400" b="0" i="0" dirty="0">
                <a:solidFill>
                  <a:srgbClr val="212529"/>
                </a:solidFill>
                <a:effectLst/>
              </a:rPr>
              <a:t>    </a:t>
            </a:r>
            <a:r>
              <a:rPr lang="en-US" sz="6400" b="0" i="0" dirty="0" err="1">
                <a:solidFill>
                  <a:srgbClr val="212529"/>
                </a:solidFill>
                <a:effectLst/>
              </a:rPr>
              <a:t>S.val</a:t>
            </a:r>
            <a:r>
              <a:rPr lang="en-US" sz="6400" b="0" i="0" dirty="0">
                <a:solidFill>
                  <a:srgbClr val="212529"/>
                </a:solidFill>
                <a:effectLst/>
              </a:rPr>
              <a:t>();</a:t>
            </a:r>
          </a:p>
          <a:p>
            <a:pPr marL="0" indent="0" algn="just">
              <a:buNone/>
            </a:pPr>
            <a:r>
              <a:rPr lang="en-US" sz="6400" b="0" i="0" dirty="0">
                <a:solidFill>
                  <a:srgbClr val="212529"/>
                </a:solidFill>
                <a:effectLst/>
              </a:rPr>
              <a:t>    </a:t>
            </a:r>
            <a:r>
              <a:rPr lang="en-US" sz="6400" b="0" i="0" dirty="0" err="1">
                <a:solidFill>
                  <a:srgbClr val="212529"/>
                </a:solidFill>
                <a:effectLst/>
              </a:rPr>
              <a:t>S.display</a:t>
            </a:r>
            <a:r>
              <a:rPr lang="en-US" sz="6400" b="0" i="0" dirty="0">
                <a:solidFill>
                  <a:srgbClr val="212529"/>
                </a:solidFill>
                <a:effectLst/>
              </a:rPr>
              <a:t>();</a:t>
            </a:r>
          </a:p>
          <a:p>
            <a:pPr marL="0" indent="0" algn="just">
              <a:buNone/>
            </a:pPr>
            <a:r>
              <a:rPr lang="en-US" sz="6400" b="0" i="0" dirty="0">
                <a:solidFill>
                  <a:srgbClr val="212529"/>
                </a:solidFill>
                <a:effectLst/>
              </a:rPr>
              <a:t>}</a:t>
            </a:r>
            <a:endParaRPr lang="en-US" sz="6400" dirty="0"/>
          </a:p>
        </p:txBody>
      </p:sp>
      <p:sp>
        <p:nvSpPr>
          <p:cNvPr id="12" name="TextBox 11">
            <a:extLst>
              <a:ext uri="{FF2B5EF4-FFF2-40B4-BE49-F238E27FC236}">
                <a16:creationId xmlns:a16="http://schemas.microsoft.com/office/drawing/2014/main" id="{58E3EABE-4749-068D-6C0B-2579CCA6893D}"/>
              </a:ext>
            </a:extLst>
          </p:cNvPr>
          <p:cNvSpPr txBox="1"/>
          <p:nvPr/>
        </p:nvSpPr>
        <p:spPr>
          <a:xfrm>
            <a:off x="4299080" y="1595191"/>
            <a:ext cx="4618652" cy="1200329"/>
          </a:xfrm>
          <a:prstGeom prst="rect">
            <a:avLst/>
          </a:prstGeom>
          <a:noFill/>
        </p:spPr>
        <p:txBody>
          <a:bodyPr wrap="square">
            <a:spAutoFit/>
          </a:bodyPr>
          <a:lstStyle/>
          <a:p>
            <a:r>
              <a:rPr lang="en-US" b="0" i="0" dirty="0">
                <a:solidFill>
                  <a:srgbClr val="212529"/>
                </a:solidFill>
                <a:effectLst/>
                <a:latin typeface="Inter"/>
              </a:rPr>
              <a:t>If you execute the above program, the private member function will not be accessible and hence the following error message will appear like this in some compiler:</a:t>
            </a:r>
            <a:endParaRPr lang="en-IN" dirty="0"/>
          </a:p>
        </p:txBody>
      </p:sp>
      <p:pic>
        <p:nvPicPr>
          <p:cNvPr id="14" name="Picture 13">
            <a:extLst>
              <a:ext uri="{FF2B5EF4-FFF2-40B4-BE49-F238E27FC236}">
                <a16:creationId xmlns:a16="http://schemas.microsoft.com/office/drawing/2014/main" id="{DCEA9C44-B89A-A429-B783-71E64AF6ABC2}"/>
              </a:ext>
            </a:extLst>
          </p:cNvPr>
          <p:cNvPicPr>
            <a:picLocks noChangeAspect="1"/>
          </p:cNvPicPr>
          <p:nvPr/>
        </p:nvPicPr>
        <p:blipFill>
          <a:blip r:embed="rId2"/>
          <a:stretch>
            <a:fillRect/>
          </a:stretch>
        </p:blipFill>
        <p:spPr>
          <a:xfrm>
            <a:off x="4044534" y="3814764"/>
            <a:ext cx="4020147" cy="1976435"/>
          </a:xfrm>
          <a:prstGeom prst="rect">
            <a:avLst/>
          </a:prstGeom>
        </p:spPr>
      </p:pic>
    </p:spTree>
    <p:extLst>
      <p:ext uri="{BB962C8B-B14F-4D97-AF65-F5344CB8AC3E}">
        <p14:creationId xmlns:p14="http://schemas.microsoft.com/office/powerpoint/2010/main" val="332161855"/>
      </p:ext>
    </p:extLst>
  </p:cSld>
  <p:clrMapOvr>
    <a:masterClrMapping/>
  </p:clrMapOvr>
  <p:transition spd="med">
    <p:pull dir="d"/>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598696" y="932096"/>
            <a:ext cx="8153400" cy="500066"/>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Advantages of Data Abstraction</a:t>
            </a:r>
          </a:p>
        </p:txBody>
      </p:sp>
      <p:sp>
        <p:nvSpPr>
          <p:cNvPr id="10" name="Content Placeholder 2"/>
          <p:cNvSpPr txBox="1">
            <a:spLocks/>
          </p:cNvSpPr>
          <p:nvPr/>
        </p:nvSpPr>
        <p:spPr>
          <a:xfrm>
            <a:off x="152400" y="1600200"/>
            <a:ext cx="8613648" cy="4829196"/>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2000" dirty="0"/>
              <a:t>Class internals get protected from user-level errors</a:t>
            </a:r>
          </a:p>
          <a:p>
            <a:pPr algn="just"/>
            <a:r>
              <a:rPr lang="en-US" sz="2000" dirty="0"/>
              <a:t>Programmer does not have to write the low-level code</a:t>
            </a:r>
          </a:p>
          <a:p>
            <a:pPr algn="just"/>
            <a:r>
              <a:rPr lang="en-US" sz="2000" dirty="0"/>
              <a:t>Code duplication is avoided and so programmer does not have to go over again and again fairly common tasks every time to perform similar operation</a:t>
            </a:r>
          </a:p>
          <a:p>
            <a:pPr algn="just"/>
            <a:r>
              <a:rPr lang="en-US" sz="2000" dirty="0"/>
              <a:t>The main idea of abstraction is code reuse and proper partitioning across classes</a:t>
            </a:r>
          </a:p>
          <a:p>
            <a:pPr algn="just"/>
            <a:r>
              <a:rPr lang="en-US" sz="2000" dirty="0"/>
              <a:t>For small projects, this may not seem useful but for large projects, it provides conformity and structure as it provides documentation through the abstract class contract</a:t>
            </a:r>
          </a:p>
          <a:p>
            <a:pPr algn="just"/>
            <a:r>
              <a:rPr lang="en-US" sz="2000" dirty="0"/>
              <a:t>It allows internal implementation details to be changed without affecting the users of the abstraction</a:t>
            </a:r>
          </a:p>
          <a:p>
            <a:pPr lvl="1" algn="just">
              <a:buFont typeface="Arial" pitchFamily="34" charset="0"/>
              <a:buNone/>
            </a:pPr>
            <a:endParaRPr lang="en-US" sz="2000" dirty="0"/>
          </a:p>
          <a:p>
            <a:endParaRPr lang="en-US" sz="2000" dirty="0"/>
          </a:p>
          <a:p>
            <a:endParaRPr lang="en-US" sz="2000" dirty="0"/>
          </a:p>
        </p:txBody>
      </p:sp>
    </p:spTree>
    <p:extLst>
      <p:ext uri="{BB962C8B-B14F-4D97-AF65-F5344CB8AC3E}">
        <p14:creationId xmlns:p14="http://schemas.microsoft.com/office/powerpoint/2010/main" val="578463917"/>
      </p:ext>
    </p:extLst>
  </p:cSld>
  <p:clrMapOvr>
    <a:masterClrMapping/>
  </p:clrMapOvr>
  <p:transition spd="med">
    <p:pull dir="d"/>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25784" y="905059"/>
            <a:ext cx="8965816" cy="500066"/>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en-US" sz="3200" b="1" dirty="0">
                <a:latin typeface="Times New Roman" panose="02020603050405020304" pitchFamily="18" charset="0"/>
                <a:cs typeface="Times New Roman" panose="02020603050405020304" pitchFamily="18" charset="0"/>
              </a:rPr>
              <a:t>Data Encapsulation</a:t>
            </a:r>
            <a:endParaRPr lang="en-US" sz="3200" b="1" dirty="0">
              <a:latin typeface="Times New Roman" panose="02020603050405020304" pitchFamily="18" charset="0"/>
              <a:cs typeface="Times New Roman" panose="02020603050405020304" pitchFamily="18" charset="0"/>
            </a:endParaRPr>
          </a:p>
        </p:txBody>
      </p:sp>
      <p:sp>
        <p:nvSpPr>
          <p:cNvPr id="10" name="Content Placeholder 2"/>
          <p:cNvSpPr txBox="1">
            <a:spLocks/>
          </p:cNvSpPr>
          <p:nvPr/>
        </p:nvSpPr>
        <p:spPr>
          <a:xfrm>
            <a:off x="228600" y="1524000"/>
            <a:ext cx="8686800" cy="5193942"/>
          </a:xfrm>
          <a:prstGeom prst="rect">
            <a:avLst/>
          </a:prstGeom>
        </p:spPr>
        <p:txBody>
          <a:bodyPr>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altLang="en-US" sz="2400" dirty="0">
                <a:latin typeface="Times New Roman" panose="02020603050405020304" pitchFamily="18" charset="0"/>
                <a:cs typeface="Times New Roman" panose="02020603050405020304" pitchFamily="18" charset="0"/>
              </a:rPr>
              <a:t>Unable to deal with the complexity of an object, human chooses to ignore its non-essential details and concentrate on the details which are essential to our understanding. </a:t>
            </a:r>
          </a:p>
          <a:p>
            <a:pPr algn="just"/>
            <a:r>
              <a:rPr lang="en-US" altLang="en-US" sz="2400" dirty="0">
                <a:latin typeface="Times New Roman" panose="02020603050405020304" pitchFamily="18" charset="0"/>
                <a:cs typeface="Times New Roman" panose="02020603050405020304" pitchFamily="18" charset="0"/>
              </a:rPr>
              <a:t>Abstraction is "looking for what you want" within an object or class. </a:t>
            </a:r>
          </a:p>
          <a:p>
            <a:pPr algn="just"/>
            <a:r>
              <a:rPr lang="en-US" altLang="en-US" sz="2400" dirty="0">
                <a:latin typeface="Times New Roman" panose="02020603050405020304" pitchFamily="18" charset="0"/>
                <a:cs typeface="Times New Roman" panose="02020603050405020304" pitchFamily="18" charset="0"/>
              </a:rPr>
              <a:t>But there is another major concept connected to abstraction which is called encapsulation.</a:t>
            </a:r>
          </a:p>
          <a:p>
            <a:pPr algn="just"/>
            <a:r>
              <a:rPr lang="en-US" altLang="en-US" sz="2400" dirty="0">
                <a:latin typeface="Times New Roman" panose="02020603050405020304" pitchFamily="18" charset="0"/>
                <a:cs typeface="Times New Roman" panose="02020603050405020304" pitchFamily="18" charset="0"/>
              </a:rPr>
              <a:t>So basically, encapsulation can be defined as the process of hiding all of the details of an object that do not throw in or dealt with its essential characteristics. </a:t>
            </a:r>
          </a:p>
          <a:p>
            <a:pPr algn="just"/>
            <a:r>
              <a:rPr lang="en-US" altLang="en-US" sz="2400" dirty="0">
                <a:latin typeface="Times New Roman" panose="02020603050405020304" pitchFamily="18" charset="0"/>
                <a:cs typeface="Times New Roman" panose="02020603050405020304" pitchFamily="18" charset="0"/>
              </a:rPr>
              <a:t>Encapsulation can also be defined as preventing access to non-essential details of classes or its objects. </a:t>
            </a:r>
          </a:p>
          <a:p>
            <a:pPr algn="just"/>
            <a:r>
              <a:rPr lang="en-US" altLang="en-US" sz="2400" dirty="0">
                <a:latin typeface="Times New Roman" panose="02020603050405020304" pitchFamily="18" charset="0"/>
                <a:cs typeface="Times New Roman" panose="02020603050405020304" pitchFamily="18" charset="0"/>
              </a:rPr>
              <a:t>Abstraction and encapsulation have close bonding among each other.</a:t>
            </a:r>
          </a:p>
          <a:p>
            <a:pPr algn="just"/>
            <a:r>
              <a:rPr lang="en-US" altLang="en-US" sz="2400" dirty="0">
                <a:latin typeface="Times New Roman" panose="02020603050405020304" pitchFamily="18" charset="0"/>
                <a:cs typeface="Times New Roman" panose="02020603050405020304" pitchFamily="18" charset="0"/>
              </a:rPr>
              <a:t> Encapsulation assists abstraction by providing a means of suppressing the non-essential details.</a:t>
            </a:r>
          </a:p>
          <a:p>
            <a:pPr algn="just"/>
            <a:endParaRPr lang="en-US" sz="2400" b="0" i="0" dirty="0">
              <a:solidFill>
                <a:srgbClr val="212529"/>
              </a:solidFill>
              <a:effectLst/>
            </a:endParaRPr>
          </a:p>
          <a:p>
            <a:pPr marL="0" indent="0" algn="just">
              <a:buNone/>
            </a:pPr>
            <a:endParaRPr lang="en-US" sz="6400" dirty="0"/>
          </a:p>
        </p:txBody>
      </p:sp>
    </p:spTree>
    <p:extLst>
      <p:ext uri="{BB962C8B-B14F-4D97-AF65-F5344CB8AC3E}">
        <p14:creationId xmlns:p14="http://schemas.microsoft.com/office/powerpoint/2010/main" val="1757045563"/>
      </p:ext>
    </p:extLst>
  </p:cSld>
  <p:clrMapOvr>
    <a:masterClrMapping/>
  </p:clrMapOvr>
  <p:transition spd="med">
    <p:pull dir="d"/>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ENCAPSULATION</a:t>
            </a:r>
          </a:p>
        </p:txBody>
      </p:sp>
      <p:sp>
        <p:nvSpPr>
          <p:cNvPr id="3" name="Content Placeholder 2"/>
          <p:cNvSpPr>
            <a:spLocks noGrp="1"/>
          </p:cNvSpPr>
          <p:nvPr>
            <p:ph idx="1"/>
          </p:nvPr>
        </p:nvSpPr>
        <p:spPr/>
        <p:txBody>
          <a:bodyPr/>
          <a:lstStyle/>
          <a:p>
            <a:pPr marL="0" indent="0">
              <a:buNone/>
            </a:pPr>
            <a:r>
              <a:rPr lang="en-US" dirty="0"/>
              <a:t>ADVANTAGES</a:t>
            </a:r>
          </a:p>
          <a:p>
            <a:r>
              <a:rPr lang="en-IN" sz="1800" b="1" dirty="0"/>
              <a:t>Encapsulated classes reduce complexity.</a:t>
            </a:r>
            <a:endParaRPr lang="en-IN" sz="1800" dirty="0"/>
          </a:p>
          <a:p>
            <a:r>
              <a:rPr lang="en-IN" sz="1800" b="1" dirty="0"/>
              <a:t>Help protect our data.</a:t>
            </a:r>
            <a:r>
              <a:rPr lang="en-IN" sz="1800" dirty="0"/>
              <a:t> A client cannot change an Account's balance if we encapsulate it.</a:t>
            </a:r>
          </a:p>
          <a:p>
            <a:r>
              <a:rPr lang="en-IN" sz="1800" b="1" dirty="0"/>
              <a:t>Encapsulated classes are easier to change.</a:t>
            </a:r>
            <a:endParaRPr lang="en-IN" sz="1800" dirty="0"/>
          </a:p>
          <a:p>
            <a:pPr marL="0" indent="0">
              <a:buNone/>
            </a:pPr>
            <a:endParaRPr lang="en-US" sz="1800" dirty="0"/>
          </a:p>
        </p:txBody>
      </p:sp>
      <p:sp>
        <p:nvSpPr>
          <p:cNvPr id="4" name="Rectangle 3"/>
          <p:cNvSpPr/>
          <p:nvPr/>
        </p:nvSpPr>
        <p:spPr>
          <a:xfrm>
            <a:off x="0" y="50347"/>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8417" y="140058"/>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6" name="Picture 5" descr="pngfind.com-kingpin-png-4152286 (1).png"/>
          <p:cNvPicPr>
            <a:picLocks noChangeAspect="1"/>
          </p:cNvPicPr>
          <p:nvPr/>
        </p:nvPicPr>
        <p:blipFill>
          <a:blip r:embed="rId2" cstate="print"/>
          <a:stretch>
            <a:fillRect/>
          </a:stretch>
        </p:blipFill>
        <p:spPr>
          <a:xfrm>
            <a:off x="5029200" y="24129"/>
            <a:ext cx="1219200" cy="533400"/>
          </a:xfrm>
          <a:prstGeom prst="rect">
            <a:avLst/>
          </a:prstGeom>
        </p:spPr>
      </p:pic>
    </p:spTree>
    <p:extLst>
      <p:ext uri="{BB962C8B-B14F-4D97-AF65-F5344CB8AC3E}">
        <p14:creationId xmlns:p14="http://schemas.microsoft.com/office/powerpoint/2010/main" val="90878373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a:extLst>
              <a:ext uri="{FF2B5EF4-FFF2-40B4-BE49-F238E27FC236}">
                <a16:creationId xmlns:a16="http://schemas.microsoft.com/office/drawing/2014/main" id="{CF98B412-3E2B-C8BA-5E04-09ECACD2C399}"/>
              </a:ext>
            </a:extLst>
          </p:cNvPr>
          <p:cNvSpPr>
            <a:spLocks noGrp="1" noChangeArrowheads="1"/>
          </p:cNvSpPr>
          <p:nvPr>
            <p:ph type="title"/>
          </p:nvPr>
        </p:nvSpPr>
        <p:spPr/>
        <p:txBody>
          <a:bodyPr/>
          <a:lstStyle/>
          <a:p>
            <a:r>
              <a:rPr lang="en-US" altLang="en-US"/>
              <a:t>Data Encapsulation</a:t>
            </a:r>
          </a:p>
        </p:txBody>
      </p:sp>
      <p:sp>
        <p:nvSpPr>
          <p:cNvPr id="130051" name="Rectangle 3">
            <a:extLst>
              <a:ext uri="{FF2B5EF4-FFF2-40B4-BE49-F238E27FC236}">
                <a16:creationId xmlns:a16="http://schemas.microsoft.com/office/drawing/2014/main" id="{CA197F76-E5FC-0211-236C-F0943C12AF08}"/>
              </a:ext>
            </a:extLst>
          </p:cNvPr>
          <p:cNvSpPr>
            <a:spLocks noGrp="1" noChangeArrowheads="1"/>
          </p:cNvSpPr>
          <p:nvPr>
            <p:ph type="body" idx="1"/>
          </p:nvPr>
        </p:nvSpPr>
        <p:spPr/>
        <p:txBody>
          <a:bodyPr/>
          <a:lstStyle/>
          <a:p>
            <a:r>
              <a:rPr lang="en-US" altLang="en-US"/>
              <a:t>Wrapping of data and functions into a single unit is known as data encapsulation.</a:t>
            </a:r>
          </a:p>
          <a:p>
            <a:r>
              <a:rPr lang="en-US" altLang="en-US"/>
              <a:t>Data is not accessible to the outside world, only those functions which are wrapped in the class can access it.</a:t>
            </a:r>
          </a:p>
        </p:txBody>
      </p:sp>
      <p:pic>
        <p:nvPicPr>
          <p:cNvPr id="3" name="Picture 2">
            <a:extLst>
              <a:ext uri="{FF2B5EF4-FFF2-40B4-BE49-F238E27FC236}">
                <a16:creationId xmlns:a16="http://schemas.microsoft.com/office/drawing/2014/main" id="{728DB2C1-6B37-8FAC-1CB7-13E03D7565D4}"/>
              </a:ext>
            </a:extLst>
          </p:cNvPr>
          <p:cNvPicPr>
            <a:picLocks noChangeAspect="1"/>
          </p:cNvPicPr>
          <p:nvPr/>
        </p:nvPicPr>
        <p:blipFill>
          <a:blip r:embed="rId2"/>
          <a:stretch>
            <a:fillRect/>
          </a:stretch>
        </p:blipFill>
        <p:spPr>
          <a:xfrm>
            <a:off x="502567" y="171167"/>
            <a:ext cx="8138865" cy="6515665"/>
          </a:xfrm>
          <a:prstGeom prst="rect">
            <a:avLst/>
          </a:prstGeom>
        </p:spPr>
      </p:pic>
    </p:spTree>
    <p:extLst>
      <p:ext uri="{BB962C8B-B14F-4D97-AF65-F5344CB8AC3E}">
        <p14:creationId xmlns:p14="http://schemas.microsoft.com/office/powerpoint/2010/main" val="1518408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731520"/>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5029200" y="457200"/>
            <a:ext cx="1066800" cy="6096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ngfind.com-kingpin-png-4152286 (1).png"/>
          <p:cNvPicPr>
            <a:picLocks noChangeAspect="1"/>
          </p:cNvPicPr>
          <p:nvPr/>
        </p:nvPicPr>
        <p:blipFill>
          <a:blip r:embed="rId2" cstate="print"/>
          <a:stretch>
            <a:fillRect/>
          </a:stretch>
        </p:blipFill>
        <p:spPr>
          <a:xfrm>
            <a:off x="4953000" y="457200"/>
            <a:ext cx="1219200" cy="533400"/>
          </a:xfrm>
          <a:prstGeom prst="rect">
            <a:avLst/>
          </a:prstGeom>
        </p:spPr>
      </p:pic>
      <p:sp>
        <p:nvSpPr>
          <p:cNvPr id="7" name="object 2"/>
          <p:cNvSpPr txBox="1">
            <a:spLocks/>
          </p:cNvSpPr>
          <p:nvPr/>
        </p:nvSpPr>
        <p:spPr>
          <a:xfrm>
            <a:off x="279952" y="1072072"/>
            <a:ext cx="8259988" cy="686125"/>
          </a:xfrm>
          <a:prstGeom prst="rect">
            <a:avLst/>
          </a:prstGeom>
        </p:spPr>
        <p:txBody>
          <a:bodyPr vert="horz" wrap="square" lIns="0" tIns="8929" rIns="0" bIns="0" rtlCol="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8929">
              <a:spcBef>
                <a:spcPts val="70"/>
              </a:spcBef>
            </a:pPr>
            <a:r>
              <a:rPr lang="en-US" spc="18" dirty="0">
                <a:latin typeface="Times New Roman" panose="02020603050405020304" pitchFamily="18" charset="0"/>
                <a:cs typeface="Times New Roman" panose="02020603050405020304" pitchFamily="18" charset="0"/>
              </a:rPr>
              <a:t>Comparison</a:t>
            </a:r>
          </a:p>
        </p:txBody>
      </p:sp>
      <p:sp>
        <p:nvSpPr>
          <p:cNvPr id="8" name="object 13"/>
          <p:cNvSpPr txBox="1">
            <a:spLocks noGrp="1"/>
          </p:cNvSpPr>
          <p:nvPr>
            <p:ph type="sldNum" sz="quarter" idx="12"/>
          </p:nvPr>
        </p:nvSpPr>
        <p:spPr>
          <a:xfrm>
            <a:off x="4448174" y="7534334"/>
            <a:ext cx="214758" cy="166712"/>
          </a:xfrm>
          <a:prstGeom prst="rect">
            <a:avLst/>
          </a:prstGeom>
        </p:spPr>
        <p:txBody>
          <a:bodyPr vert="horz" wrap="square" lIns="0" tIns="0" rIns="0" bIns="0" rtlCol="0">
            <a:spAutoFit/>
          </a:bodyPr>
          <a:lstStyle/>
          <a:p>
            <a:pPr marL="17859">
              <a:lnSpc>
                <a:spcPts val="1297"/>
              </a:lnSpc>
            </a:pPr>
            <a:fld id="{81D60167-4931-47E6-BA6A-407CBD079E47}" type="slidenum">
              <a:rPr spc="-4" dirty="0"/>
              <a:pPr marL="17859">
                <a:lnSpc>
                  <a:spcPts val="1297"/>
                </a:lnSpc>
              </a:pPr>
              <a:t>16</a:t>
            </a:fld>
            <a:endParaRPr spc="-4" dirty="0"/>
          </a:p>
        </p:txBody>
      </p:sp>
      <p:sp>
        <p:nvSpPr>
          <p:cNvPr id="9" name="object 3"/>
          <p:cNvSpPr/>
          <p:nvPr/>
        </p:nvSpPr>
        <p:spPr>
          <a:xfrm>
            <a:off x="358377" y="4089287"/>
            <a:ext cx="4051846" cy="903684"/>
          </a:xfrm>
          <a:custGeom>
            <a:avLst/>
            <a:gdLst/>
            <a:ahLst/>
            <a:cxnLst/>
            <a:rect l="l" t="t" r="r" b="b"/>
            <a:pathLst>
              <a:path w="5762625" h="1285239">
                <a:moveTo>
                  <a:pt x="0" y="0"/>
                </a:moveTo>
                <a:lnTo>
                  <a:pt x="5762231" y="0"/>
                </a:lnTo>
                <a:lnTo>
                  <a:pt x="5762231" y="1284871"/>
                </a:lnTo>
                <a:lnTo>
                  <a:pt x="0" y="1284871"/>
                </a:lnTo>
                <a:lnTo>
                  <a:pt x="0" y="0"/>
                </a:lnTo>
                <a:close/>
              </a:path>
            </a:pathLst>
          </a:custGeom>
          <a:solidFill>
            <a:srgbClr val="E3E5E8"/>
          </a:solidFill>
        </p:spPr>
        <p:txBody>
          <a:bodyPr wrap="square" lIns="0" tIns="0" rIns="0" bIns="0" rtlCol="0"/>
          <a:lstStyle/>
          <a:p>
            <a:endParaRPr/>
          </a:p>
        </p:txBody>
      </p:sp>
      <p:sp>
        <p:nvSpPr>
          <p:cNvPr id="10" name="object 4"/>
          <p:cNvSpPr/>
          <p:nvPr/>
        </p:nvSpPr>
        <p:spPr>
          <a:xfrm>
            <a:off x="4409946" y="4089287"/>
            <a:ext cx="4051846" cy="903684"/>
          </a:xfrm>
          <a:custGeom>
            <a:avLst/>
            <a:gdLst/>
            <a:ahLst/>
            <a:cxnLst/>
            <a:rect l="l" t="t" r="r" b="b"/>
            <a:pathLst>
              <a:path w="5762625" h="1285239">
                <a:moveTo>
                  <a:pt x="0" y="0"/>
                </a:moveTo>
                <a:lnTo>
                  <a:pt x="5762218" y="0"/>
                </a:lnTo>
                <a:lnTo>
                  <a:pt x="5762218" y="1284871"/>
                </a:lnTo>
                <a:lnTo>
                  <a:pt x="0" y="1284871"/>
                </a:lnTo>
                <a:lnTo>
                  <a:pt x="0" y="0"/>
                </a:lnTo>
                <a:close/>
              </a:path>
            </a:pathLst>
          </a:custGeom>
          <a:solidFill>
            <a:srgbClr val="E3E5E8"/>
          </a:solidFill>
        </p:spPr>
        <p:txBody>
          <a:bodyPr wrap="square" lIns="0" tIns="0" rIns="0" bIns="0" rtlCol="0"/>
          <a:lstStyle/>
          <a:p>
            <a:endParaRPr/>
          </a:p>
        </p:txBody>
      </p:sp>
      <p:sp>
        <p:nvSpPr>
          <p:cNvPr id="11" name="object 5"/>
          <p:cNvSpPr txBox="1"/>
          <p:nvPr/>
        </p:nvSpPr>
        <p:spPr>
          <a:xfrm>
            <a:off x="349418" y="2541376"/>
            <a:ext cx="8103245" cy="603320"/>
          </a:xfrm>
          <a:prstGeom prst="rect">
            <a:avLst/>
          </a:prstGeom>
          <a:solidFill>
            <a:srgbClr val="0365C0"/>
          </a:solidFill>
        </p:spPr>
        <p:txBody>
          <a:bodyPr vert="horz" wrap="square" lIns="0" tIns="3125" rIns="0" bIns="0" rtlCol="0">
            <a:spAutoFit/>
          </a:bodyPr>
          <a:lstStyle/>
          <a:p>
            <a:pPr>
              <a:spcBef>
                <a:spcPts val="25"/>
              </a:spcBef>
            </a:pPr>
            <a:endParaRPr sz="1900" dirty="0">
              <a:latin typeface="Times New Roman"/>
              <a:cs typeface="Times New Roman"/>
            </a:endParaRPr>
          </a:p>
          <a:p>
            <a:pPr marL="776855">
              <a:tabLst>
                <a:tab pos="5107153" algn="l"/>
              </a:tabLst>
            </a:pPr>
            <a:r>
              <a:rPr sz="2000" b="1" spc="-4" dirty="0">
                <a:solidFill>
                  <a:srgbClr val="FFFFFF"/>
                </a:solidFill>
                <a:latin typeface="Arial"/>
                <a:cs typeface="Arial"/>
              </a:rPr>
              <a:t>Procedural</a:t>
            </a:r>
            <a:r>
              <a:rPr sz="2000" b="1" spc="7" dirty="0">
                <a:solidFill>
                  <a:srgbClr val="FFFFFF"/>
                </a:solidFill>
                <a:latin typeface="Arial"/>
                <a:cs typeface="Arial"/>
              </a:rPr>
              <a:t> </a:t>
            </a:r>
            <a:r>
              <a:rPr sz="2000" b="1" spc="-4" dirty="0">
                <a:solidFill>
                  <a:srgbClr val="FFFFFF"/>
                </a:solidFill>
                <a:latin typeface="Arial"/>
                <a:cs typeface="Arial"/>
              </a:rPr>
              <a:t>Oriented	Object Oriented</a:t>
            </a:r>
            <a:endParaRPr sz="2000" dirty="0">
              <a:latin typeface="Arial"/>
              <a:cs typeface="Arial"/>
            </a:endParaRPr>
          </a:p>
        </p:txBody>
      </p:sp>
      <p:sp>
        <p:nvSpPr>
          <p:cNvPr id="12" name="object 6"/>
          <p:cNvSpPr txBox="1"/>
          <p:nvPr/>
        </p:nvSpPr>
        <p:spPr>
          <a:xfrm>
            <a:off x="572690" y="3353991"/>
            <a:ext cx="3616970" cy="584093"/>
          </a:xfrm>
          <a:prstGeom prst="rect">
            <a:avLst/>
          </a:prstGeom>
        </p:spPr>
        <p:txBody>
          <a:bodyPr vert="horz" wrap="square" lIns="0" tIns="19644" rIns="0" bIns="0" rtlCol="0">
            <a:spAutoFit/>
          </a:bodyPr>
          <a:lstStyle/>
          <a:p>
            <a:pPr marL="910796" marR="3572" indent="-901866">
              <a:lnSpc>
                <a:spcPts val="2180"/>
              </a:lnSpc>
              <a:spcBef>
                <a:spcPts val="154"/>
              </a:spcBef>
            </a:pPr>
            <a:r>
              <a:rPr spc="-7" dirty="0">
                <a:latin typeface="Arial"/>
                <a:cs typeface="Arial"/>
              </a:rPr>
              <a:t>Program </a:t>
            </a:r>
            <a:r>
              <a:rPr spc="-4" dirty="0">
                <a:latin typeface="Arial"/>
                <a:cs typeface="Arial"/>
              </a:rPr>
              <a:t>is </a:t>
            </a:r>
            <a:r>
              <a:rPr spc="42" dirty="0">
                <a:latin typeface="Arial"/>
                <a:cs typeface="Arial"/>
              </a:rPr>
              <a:t>divided </a:t>
            </a:r>
            <a:r>
              <a:rPr spc="-4" dirty="0">
                <a:latin typeface="Arial"/>
                <a:cs typeface="Arial"/>
              </a:rPr>
              <a:t>into small</a:t>
            </a:r>
            <a:r>
              <a:rPr spc="-39" dirty="0">
                <a:latin typeface="Arial"/>
                <a:cs typeface="Arial"/>
              </a:rPr>
              <a:t> </a:t>
            </a:r>
            <a:r>
              <a:rPr spc="25" dirty="0">
                <a:latin typeface="Arial"/>
                <a:cs typeface="Arial"/>
              </a:rPr>
              <a:t>parts  </a:t>
            </a:r>
            <a:r>
              <a:rPr spc="32" dirty="0">
                <a:latin typeface="Arial"/>
                <a:cs typeface="Arial"/>
              </a:rPr>
              <a:t>called</a:t>
            </a:r>
            <a:r>
              <a:rPr spc="-7" dirty="0">
                <a:latin typeface="Arial"/>
                <a:cs typeface="Arial"/>
              </a:rPr>
              <a:t> </a:t>
            </a:r>
            <a:r>
              <a:rPr dirty="0">
                <a:latin typeface="Arial"/>
                <a:cs typeface="Arial"/>
              </a:rPr>
              <a:t>‘Functions’</a:t>
            </a:r>
            <a:endParaRPr>
              <a:latin typeface="Arial"/>
              <a:cs typeface="Arial"/>
            </a:endParaRPr>
          </a:p>
        </p:txBody>
      </p:sp>
      <p:sp>
        <p:nvSpPr>
          <p:cNvPr id="13" name="object 7"/>
          <p:cNvSpPr txBox="1"/>
          <p:nvPr/>
        </p:nvSpPr>
        <p:spPr>
          <a:xfrm>
            <a:off x="4626768" y="3353991"/>
            <a:ext cx="3616970" cy="584093"/>
          </a:xfrm>
          <a:prstGeom prst="rect">
            <a:avLst/>
          </a:prstGeom>
        </p:spPr>
        <p:txBody>
          <a:bodyPr vert="horz" wrap="square" lIns="0" tIns="19644" rIns="0" bIns="0" rtlCol="0">
            <a:spAutoFit/>
          </a:bodyPr>
          <a:lstStyle/>
          <a:p>
            <a:pPr marL="1000089" marR="3572" indent="-991160">
              <a:lnSpc>
                <a:spcPts val="2180"/>
              </a:lnSpc>
              <a:spcBef>
                <a:spcPts val="154"/>
              </a:spcBef>
            </a:pPr>
            <a:r>
              <a:rPr spc="-7" dirty="0">
                <a:latin typeface="Arial"/>
                <a:cs typeface="Arial"/>
              </a:rPr>
              <a:t>Program </a:t>
            </a:r>
            <a:r>
              <a:rPr spc="-4" dirty="0">
                <a:latin typeface="Arial"/>
                <a:cs typeface="Arial"/>
              </a:rPr>
              <a:t>is </a:t>
            </a:r>
            <a:r>
              <a:rPr spc="42" dirty="0">
                <a:latin typeface="Arial"/>
                <a:cs typeface="Arial"/>
              </a:rPr>
              <a:t>divided </a:t>
            </a:r>
            <a:r>
              <a:rPr spc="-4" dirty="0">
                <a:latin typeface="Arial"/>
                <a:cs typeface="Arial"/>
              </a:rPr>
              <a:t>into small</a:t>
            </a:r>
            <a:r>
              <a:rPr spc="-39" dirty="0">
                <a:latin typeface="Arial"/>
                <a:cs typeface="Arial"/>
              </a:rPr>
              <a:t> </a:t>
            </a:r>
            <a:r>
              <a:rPr spc="25" dirty="0">
                <a:latin typeface="Arial"/>
                <a:cs typeface="Arial"/>
              </a:rPr>
              <a:t>parts  </a:t>
            </a:r>
            <a:r>
              <a:rPr spc="32" dirty="0">
                <a:latin typeface="Arial"/>
                <a:cs typeface="Arial"/>
              </a:rPr>
              <a:t>called</a:t>
            </a:r>
            <a:r>
              <a:rPr spc="-4" dirty="0">
                <a:latin typeface="Arial"/>
                <a:cs typeface="Arial"/>
              </a:rPr>
              <a:t> </a:t>
            </a:r>
            <a:r>
              <a:rPr spc="21" dirty="0">
                <a:latin typeface="Arial"/>
                <a:cs typeface="Arial"/>
              </a:rPr>
              <a:t>‘Objects’</a:t>
            </a:r>
            <a:endParaRPr dirty="0">
              <a:latin typeface="Arial"/>
              <a:cs typeface="Arial"/>
            </a:endParaRPr>
          </a:p>
        </p:txBody>
      </p:sp>
      <p:sp>
        <p:nvSpPr>
          <p:cNvPr id="14" name="object 8"/>
          <p:cNvSpPr txBox="1"/>
          <p:nvPr/>
        </p:nvSpPr>
        <p:spPr>
          <a:xfrm>
            <a:off x="1233486" y="4380904"/>
            <a:ext cx="2319040" cy="286015"/>
          </a:xfrm>
          <a:prstGeom prst="rect">
            <a:avLst/>
          </a:prstGeom>
        </p:spPr>
        <p:txBody>
          <a:bodyPr vert="horz" wrap="square" lIns="0" tIns="8929" rIns="0" bIns="0" rtlCol="0">
            <a:spAutoFit/>
          </a:bodyPr>
          <a:lstStyle/>
          <a:p>
            <a:pPr>
              <a:spcBef>
                <a:spcPts val="70"/>
              </a:spcBef>
            </a:pPr>
            <a:r>
              <a:rPr spc="14" dirty="0">
                <a:latin typeface="Arial"/>
                <a:cs typeface="Arial"/>
              </a:rPr>
              <a:t>Global </a:t>
            </a:r>
            <a:r>
              <a:rPr spc="32" dirty="0">
                <a:latin typeface="Arial"/>
                <a:cs typeface="Arial"/>
              </a:rPr>
              <a:t>and </a:t>
            </a:r>
            <a:r>
              <a:rPr spc="18" dirty="0">
                <a:latin typeface="Arial"/>
                <a:cs typeface="Arial"/>
              </a:rPr>
              <a:t>Local</a:t>
            </a:r>
            <a:r>
              <a:rPr spc="-80" dirty="0">
                <a:latin typeface="Arial"/>
                <a:cs typeface="Arial"/>
              </a:rPr>
              <a:t> </a:t>
            </a:r>
            <a:r>
              <a:rPr spc="25" dirty="0">
                <a:latin typeface="Arial"/>
                <a:cs typeface="Arial"/>
              </a:rPr>
              <a:t>data</a:t>
            </a:r>
            <a:endParaRPr>
              <a:latin typeface="Arial"/>
              <a:cs typeface="Arial"/>
            </a:endParaRPr>
          </a:p>
        </p:txBody>
      </p:sp>
      <p:sp>
        <p:nvSpPr>
          <p:cNvPr id="15" name="object 9"/>
          <p:cNvSpPr txBox="1"/>
          <p:nvPr/>
        </p:nvSpPr>
        <p:spPr>
          <a:xfrm>
            <a:off x="4832151" y="4246959"/>
            <a:ext cx="3208883" cy="584093"/>
          </a:xfrm>
          <a:prstGeom prst="rect">
            <a:avLst/>
          </a:prstGeom>
        </p:spPr>
        <p:txBody>
          <a:bodyPr vert="horz" wrap="square" lIns="0" tIns="19644" rIns="0" bIns="0" rtlCol="0">
            <a:spAutoFit/>
          </a:bodyPr>
          <a:lstStyle/>
          <a:p>
            <a:pPr marL="687561" marR="3572" indent="-687561">
              <a:lnSpc>
                <a:spcPts val="2180"/>
              </a:lnSpc>
              <a:spcBef>
                <a:spcPts val="154"/>
              </a:spcBef>
            </a:pPr>
            <a:r>
              <a:rPr spc="-4" dirty="0">
                <a:latin typeface="Arial"/>
                <a:cs typeface="Arial"/>
              </a:rPr>
              <a:t>Has </a:t>
            </a:r>
            <a:r>
              <a:rPr spc="32" dirty="0">
                <a:latin typeface="Arial"/>
                <a:cs typeface="Arial"/>
              </a:rPr>
              <a:t>access </a:t>
            </a:r>
            <a:r>
              <a:rPr spc="18" dirty="0">
                <a:latin typeface="Arial"/>
                <a:cs typeface="Arial"/>
              </a:rPr>
              <a:t>specifiers </a:t>
            </a:r>
            <a:r>
              <a:rPr dirty="0">
                <a:latin typeface="Arial"/>
                <a:cs typeface="Arial"/>
              </a:rPr>
              <a:t>:</a:t>
            </a:r>
            <a:r>
              <a:rPr spc="-67" dirty="0">
                <a:latin typeface="Arial"/>
                <a:cs typeface="Arial"/>
              </a:rPr>
              <a:t> </a:t>
            </a:r>
            <a:r>
              <a:rPr spc="14" dirty="0">
                <a:latin typeface="Arial"/>
                <a:cs typeface="Arial"/>
              </a:rPr>
              <a:t>Public,  </a:t>
            </a:r>
            <a:r>
              <a:rPr spc="-14" dirty="0">
                <a:latin typeface="Arial"/>
                <a:cs typeface="Arial"/>
              </a:rPr>
              <a:t>Private,</a:t>
            </a:r>
            <a:r>
              <a:rPr spc="-7" dirty="0">
                <a:latin typeface="Arial"/>
                <a:cs typeface="Arial"/>
              </a:rPr>
              <a:t> </a:t>
            </a:r>
            <a:r>
              <a:rPr spc="7" dirty="0">
                <a:latin typeface="Arial"/>
                <a:cs typeface="Arial"/>
              </a:rPr>
              <a:t>Protected</a:t>
            </a:r>
            <a:endParaRPr>
              <a:latin typeface="Arial"/>
              <a:cs typeface="Arial"/>
            </a:endParaRPr>
          </a:p>
        </p:txBody>
      </p:sp>
      <p:sp>
        <p:nvSpPr>
          <p:cNvPr id="16" name="object 10"/>
          <p:cNvSpPr txBox="1"/>
          <p:nvPr/>
        </p:nvSpPr>
        <p:spPr>
          <a:xfrm>
            <a:off x="697705" y="5157787"/>
            <a:ext cx="3377208" cy="584093"/>
          </a:xfrm>
          <a:prstGeom prst="rect">
            <a:avLst/>
          </a:prstGeom>
        </p:spPr>
        <p:txBody>
          <a:bodyPr vert="horz" wrap="square" lIns="0" tIns="19644" rIns="0" bIns="0" rtlCol="0">
            <a:spAutoFit/>
          </a:bodyPr>
          <a:lstStyle/>
          <a:p>
            <a:pPr marL="1098313" marR="3572" indent="-1089383">
              <a:lnSpc>
                <a:spcPts val="2180"/>
              </a:lnSpc>
              <a:spcBef>
                <a:spcPts val="154"/>
              </a:spcBef>
            </a:pPr>
            <a:r>
              <a:rPr spc="-7" dirty="0">
                <a:latin typeface="Arial"/>
                <a:cs typeface="Arial"/>
              </a:rPr>
              <a:t>Doesn’t </a:t>
            </a:r>
            <a:r>
              <a:rPr spc="-4" dirty="0">
                <a:latin typeface="Arial"/>
                <a:cs typeface="Arial"/>
              </a:rPr>
              <a:t>have any </a:t>
            </a:r>
            <a:r>
              <a:rPr spc="25" dirty="0">
                <a:latin typeface="Arial"/>
                <a:cs typeface="Arial"/>
              </a:rPr>
              <a:t>proper </a:t>
            </a:r>
            <a:r>
              <a:rPr spc="-4" dirty="0">
                <a:latin typeface="Arial"/>
                <a:cs typeface="Arial"/>
              </a:rPr>
              <a:t>way</a:t>
            </a:r>
            <a:r>
              <a:rPr spc="-18" dirty="0">
                <a:latin typeface="Arial"/>
                <a:cs typeface="Arial"/>
              </a:rPr>
              <a:t> </a:t>
            </a:r>
            <a:r>
              <a:rPr dirty="0">
                <a:latin typeface="Arial"/>
                <a:cs typeface="Arial"/>
              </a:rPr>
              <a:t>for  </a:t>
            </a:r>
            <a:r>
              <a:rPr spc="32" dirty="0">
                <a:latin typeface="Arial"/>
                <a:cs typeface="Arial"/>
              </a:rPr>
              <a:t>hiding</a:t>
            </a:r>
            <a:r>
              <a:rPr spc="-4" dirty="0">
                <a:latin typeface="Arial"/>
                <a:cs typeface="Arial"/>
              </a:rPr>
              <a:t> </a:t>
            </a:r>
            <a:r>
              <a:rPr spc="25" dirty="0">
                <a:latin typeface="Arial"/>
                <a:cs typeface="Arial"/>
              </a:rPr>
              <a:t>data</a:t>
            </a:r>
            <a:endParaRPr>
              <a:latin typeface="Arial"/>
              <a:cs typeface="Arial"/>
            </a:endParaRPr>
          </a:p>
        </p:txBody>
      </p:sp>
      <p:sp>
        <p:nvSpPr>
          <p:cNvPr id="17" name="object 11"/>
          <p:cNvSpPr txBox="1"/>
          <p:nvPr/>
        </p:nvSpPr>
        <p:spPr>
          <a:xfrm>
            <a:off x="4689276" y="5291733"/>
            <a:ext cx="3497312" cy="286015"/>
          </a:xfrm>
          <a:prstGeom prst="rect">
            <a:avLst/>
          </a:prstGeom>
        </p:spPr>
        <p:txBody>
          <a:bodyPr vert="horz" wrap="square" lIns="0" tIns="8929" rIns="0" bIns="0" rtlCol="0">
            <a:spAutoFit/>
          </a:bodyPr>
          <a:lstStyle/>
          <a:p>
            <a:pPr marL="8929">
              <a:spcBef>
                <a:spcPts val="70"/>
              </a:spcBef>
            </a:pPr>
            <a:r>
              <a:rPr spc="-7" dirty="0">
                <a:latin typeface="Arial"/>
                <a:cs typeface="Arial"/>
              </a:rPr>
              <a:t>Provides </a:t>
            </a:r>
            <a:r>
              <a:rPr spc="25" dirty="0">
                <a:latin typeface="Arial"/>
                <a:cs typeface="Arial"/>
              </a:rPr>
              <a:t>data </a:t>
            </a:r>
            <a:r>
              <a:rPr spc="32" dirty="0">
                <a:latin typeface="Arial"/>
                <a:cs typeface="Arial"/>
              </a:rPr>
              <a:t>hiding and</a:t>
            </a:r>
            <a:r>
              <a:rPr spc="-70" dirty="0">
                <a:latin typeface="Arial"/>
                <a:cs typeface="Arial"/>
              </a:rPr>
              <a:t> </a:t>
            </a:r>
            <a:r>
              <a:rPr spc="11" dirty="0">
                <a:latin typeface="Arial"/>
                <a:cs typeface="Arial"/>
              </a:rPr>
              <a:t>security</a:t>
            </a:r>
            <a:endParaRPr>
              <a:latin typeface="Arial"/>
              <a:cs typeface="Arial"/>
            </a:endParaRPr>
          </a:p>
        </p:txBody>
      </p:sp>
      <p:sp>
        <p:nvSpPr>
          <p:cNvPr id="18" name="object 12"/>
          <p:cNvSpPr txBox="1"/>
          <p:nvPr/>
        </p:nvSpPr>
        <p:spPr>
          <a:xfrm>
            <a:off x="358378" y="5896138"/>
            <a:ext cx="8103245" cy="603320"/>
          </a:xfrm>
          <a:prstGeom prst="rect">
            <a:avLst/>
          </a:prstGeom>
          <a:solidFill>
            <a:srgbClr val="E3E5E8"/>
          </a:solidFill>
        </p:spPr>
        <p:txBody>
          <a:bodyPr vert="horz" wrap="square" lIns="0" tIns="3125" rIns="0" bIns="0" rtlCol="0">
            <a:spAutoFit/>
          </a:bodyPr>
          <a:lstStyle/>
          <a:p>
            <a:pPr>
              <a:spcBef>
                <a:spcPts val="25"/>
              </a:spcBef>
            </a:pPr>
            <a:endParaRPr sz="2100" dirty="0">
              <a:latin typeface="Times New Roman"/>
              <a:cs typeface="Times New Roman"/>
            </a:endParaRPr>
          </a:p>
          <a:p>
            <a:pPr marL="1009019">
              <a:spcBef>
                <a:spcPts val="4"/>
              </a:spcBef>
              <a:tabLst>
                <a:tab pos="4839272" algn="l"/>
              </a:tabLst>
            </a:pPr>
            <a:r>
              <a:rPr spc="-4" dirty="0">
                <a:latin typeface="Arial"/>
                <a:cs typeface="Arial"/>
              </a:rPr>
              <a:t>Eg: </a:t>
            </a:r>
            <a:r>
              <a:rPr dirty="0">
                <a:latin typeface="Arial"/>
                <a:cs typeface="Arial"/>
              </a:rPr>
              <a:t>C,</a:t>
            </a:r>
            <a:r>
              <a:rPr spc="7" dirty="0">
                <a:latin typeface="Arial"/>
                <a:cs typeface="Arial"/>
              </a:rPr>
              <a:t> </a:t>
            </a:r>
            <a:r>
              <a:rPr spc="-35" dirty="0">
                <a:latin typeface="Arial"/>
                <a:cs typeface="Arial"/>
              </a:rPr>
              <a:t>VB,</a:t>
            </a:r>
            <a:r>
              <a:rPr spc="4" dirty="0">
                <a:latin typeface="Arial"/>
                <a:cs typeface="Arial"/>
              </a:rPr>
              <a:t> </a:t>
            </a:r>
            <a:r>
              <a:rPr spc="-84" dirty="0">
                <a:latin typeface="Arial"/>
                <a:cs typeface="Arial"/>
              </a:rPr>
              <a:t>FORTAN	</a:t>
            </a:r>
            <a:r>
              <a:rPr spc="-4" dirty="0">
                <a:latin typeface="Arial"/>
                <a:cs typeface="Arial"/>
              </a:rPr>
              <a:t>Eg: </a:t>
            </a:r>
            <a:r>
              <a:rPr spc="67" dirty="0">
                <a:latin typeface="Arial"/>
                <a:cs typeface="Arial"/>
              </a:rPr>
              <a:t>C++, </a:t>
            </a:r>
            <a:r>
              <a:rPr spc="-77" dirty="0">
                <a:latin typeface="Arial"/>
                <a:cs typeface="Arial"/>
              </a:rPr>
              <a:t>JAVA,</a:t>
            </a:r>
            <a:r>
              <a:rPr spc="-70" dirty="0">
                <a:latin typeface="Arial"/>
                <a:cs typeface="Arial"/>
              </a:rPr>
              <a:t> </a:t>
            </a:r>
            <a:r>
              <a:rPr spc="-53" dirty="0">
                <a:latin typeface="Arial"/>
                <a:cs typeface="Arial"/>
                <a:hlinkClick r:id="rId3"/>
              </a:rPr>
              <a:t>VB.NET</a:t>
            </a:r>
            <a:endParaRPr dirty="0">
              <a:latin typeface="Arial"/>
              <a:cs typeface="Arial"/>
            </a:endParaRPr>
          </a:p>
        </p:txBody>
      </p:sp>
      <p:sp>
        <p:nvSpPr>
          <p:cNvPr id="4" name="Date Placeholder 3">
            <a:extLst>
              <a:ext uri="{FF2B5EF4-FFF2-40B4-BE49-F238E27FC236}">
                <a16:creationId xmlns:a16="http://schemas.microsoft.com/office/drawing/2014/main" id="{A2E9EEB6-5879-A2F5-277A-2E31708E6F70}"/>
              </a:ext>
            </a:extLst>
          </p:cNvPr>
          <p:cNvSpPr>
            <a:spLocks noGrp="1"/>
          </p:cNvSpPr>
          <p:nvPr>
            <p:ph type="dt" sz="half" idx="10"/>
          </p:nvPr>
        </p:nvSpPr>
        <p:spPr/>
        <p:txBody>
          <a:bodyPr/>
          <a:lstStyle/>
          <a:p>
            <a:fld id="{520B88BB-777F-498A-959B-66A050F14BA1}" type="datetime1">
              <a:rPr lang="en-US" smtClean="0"/>
              <a:t>9/5/2022</a:t>
            </a:fld>
            <a:endParaRPr lang="en-US"/>
          </a:p>
        </p:txBody>
      </p:sp>
      <p:sp>
        <p:nvSpPr>
          <p:cNvPr id="19" name="Footer Placeholder 18">
            <a:extLst>
              <a:ext uri="{FF2B5EF4-FFF2-40B4-BE49-F238E27FC236}">
                <a16:creationId xmlns:a16="http://schemas.microsoft.com/office/drawing/2014/main" id="{C988A148-FA8A-5AA4-4B09-DB27D2FE2347}"/>
              </a:ext>
            </a:extLst>
          </p:cNvPr>
          <p:cNvSpPr>
            <a:spLocks noGrp="1"/>
          </p:cNvSpPr>
          <p:nvPr>
            <p:ph type="ftr" sz="quarter" idx="11"/>
          </p:nvPr>
        </p:nvSpPr>
        <p:spPr/>
        <p:txBody>
          <a:bodyPr/>
          <a:lstStyle/>
          <a:p>
            <a:r>
              <a:rPr lang="en-US"/>
              <a:t>C ,C++ and UML Basics</a:t>
            </a:r>
          </a:p>
        </p:txBody>
      </p:sp>
    </p:spTree>
    <p:extLst>
      <p:ext uri="{BB962C8B-B14F-4D97-AF65-F5344CB8AC3E}">
        <p14:creationId xmlns:p14="http://schemas.microsoft.com/office/powerpoint/2010/main" val="253238994"/>
      </p:ext>
    </p:extLst>
  </p:cSld>
  <p:clrMapOvr>
    <a:masterClrMapping/>
  </p:clrMapOvr>
  <p:transition spd="med">
    <p:pull dir="d"/>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of Abstraction </a:t>
            </a:r>
          </a:p>
        </p:txBody>
      </p:sp>
      <p:sp>
        <p:nvSpPr>
          <p:cNvPr id="3" name="Content Placeholder 2"/>
          <p:cNvSpPr>
            <a:spLocks noGrp="1"/>
          </p:cNvSpPr>
          <p:nvPr>
            <p:ph idx="1"/>
          </p:nvPr>
        </p:nvSpPr>
        <p:spPr/>
        <p:txBody>
          <a:bodyPr/>
          <a:lstStyle/>
          <a:p>
            <a:pPr algn="just"/>
            <a:r>
              <a:rPr lang="en-IN" dirty="0"/>
              <a:t>For example, when you send an email to someone you just click send and you get the success message, what actually happens when you click send, how data is transmitted over network to the recipient is hidden from you</a:t>
            </a:r>
            <a:endParaRPr lang="en-US" dirty="0"/>
          </a:p>
        </p:txBody>
      </p:sp>
      <p:sp>
        <p:nvSpPr>
          <p:cNvPr id="4" name="Rectangle 3"/>
          <p:cNvSpPr/>
          <p:nvPr/>
        </p:nvSpPr>
        <p:spPr>
          <a:xfrm>
            <a:off x="0" y="50347"/>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8417" y="140058"/>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6" name="Picture 5" descr="pngfind.com-kingpin-png-4152286 (1).png"/>
          <p:cNvPicPr>
            <a:picLocks noChangeAspect="1"/>
          </p:cNvPicPr>
          <p:nvPr/>
        </p:nvPicPr>
        <p:blipFill>
          <a:blip r:embed="rId2" cstate="print"/>
          <a:stretch>
            <a:fillRect/>
          </a:stretch>
        </p:blipFill>
        <p:spPr>
          <a:xfrm>
            <a:off x="5029200" y="24129"/>
            <a:ext cx="1219200" cy="533400"/>
          </a:xfrm>
          <a:prstGeom prst="rect">
            <a:avLst/>
          </a:prstGeom>
        </p:spPr>
      </p:pic>
    </p:spTree>
    <p:extLst>
      <p:ext uri="{BB962C8B-B14F-4D97-AF65-F5344CB8AC3E}">
        <p14:creationId xmlns:p14="http://schemas.microsoft.com/office/powerpoint/2010/main" val="372713285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a:t>
            </a:r>
          </a:p>
        </p:txBody>
      </p:sp>
      <p:sp>
        <p:nvSpPr>
          <p:cNvPr id="3" name="Content Placeholder 2"/>
          <p:cNvSpPr>
            <a:spLocks noGrp="1"/>
          </p:cNvSpPr>
          <p:nvPr>
            <p:ph idx="1"/>
          </p:nvPr>
        </p:nvSpPr>
        <p:spPr/>
        <p:txBody>
          <a:bodyPr/>
          <a:lstStyle/>
          <a:p>
            <a:pPr marL="0" indent="0" algn="just">
              <a:buNone/>
            </a:pPr>
            <a:endParaRPr lang="en-US" dirty="0"/>
          </a:p>
          <a:p>
            <a:pPr algn="just"/>
            <a:r>
              <a:rPr lang="en-IN" sz="2000" dirty="0"/>
              <a:t>The common example of encapsulation is </a:t>
            </a:r>
            <a:r>
              <a:rPr lang="en-IN" sz="2000" b="1" dirty="0"/>
              <a:t>Capsule</a:t>
            </a:r>
            <a:r>
              <a:rPr lang="en-IN" sz="2000" dirty="0"/>
              <a:t>. In capsule all medicine are encapsulated in side capsule.</a:t>
            </a:r>
          </a:p>
          <a:p>
            <a:pPr algn="just"/>
            <a:endParaRPr lang="en-IN" sz="2000" dirty="0"/>
          </a:p>
          <a:p>
            <a:pPr algn="just"/>
            <a:r>
              <a:rPr lang="en-IN" sz="2000" b="1" dirty="0"/>
              <a:t>Automatic Cola Vending Machine :</a:t>
            </a:r>
            <a:r>
              <a:rPr lang="en-IN" sz="2000" dirty="0"/>
              <a:t>Suppose you go to an automatic cola vending machine and request for a cola. The machine processes your request and gives the cola.</a:t>
            </a:r>
            <a:endParaRPr lang="en-US" sz="2000" dirty="0"/>
          </a:p>
        </p:txBody>
      </p:sp>
      <p:sp>
        <p:nvSpPr>
          <p:cNvPr id="5" name="Rectangle 4"/>
          <p:cNvSpPr/>
          <p:nvPr/>
        </p:nvSpPr>
        <p:spPr>
          <a:xfrm>
            <a:off x="0" y="50347"/>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8417" y="140058"/>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7" name="Picture 6" descr="pngfind.com-kingpin-png-4152286 (1).png"/>
          <p:cNvPicPr>
            <a:picLocks noChangeAspect="1"/>
          </p:cNvPicPr>
          <p:nvPr/>
        </p:nvPicPr>
        <p:blipFill>
          <a:blip r:embed="rId2" cstate="print"/>
          <a:stretch>
            <a:fillRect/>
          </a:stretch>
        </p:blipFill>
        <p:spPr>
          <a:xfrm>
            <a:off x="5029200" y="24129"/>
            <a:ext cx="1219200" cy="533400"/>
          </a:xfrm>
          <a:prstGeom prst="rect">
            <a:avLst/>
          </a:prstGeom>
        </p:spPr>
      </p:pic>
      <p:sp>
        <p:nvSpPr>
          <p:cNvPr id="9" name="AutoShape 3" descr="real life example of encapsulation in 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5" descr="https://www.sitesbay.com/cpp/images/encapsulation.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3468288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29600" cy="639762"/>
          </a:xfrm>
        </p:spPr>
        <p:txBody>
          <a:bodyPr>
            <a:normAutofit fontScale="90000"/>
          </a:bodyPr>
          <a:lstStyle/>
          <a:p>
            <a:r>
              <a:rPr lang="en-US" dirty="0"/>
              <a:t>Examples</a:t>
            </a:r>
          </a:p>
        </p:txBody>
      </p:sp>
      <p:sp>
        <p:nvSpPr>
          <p:cNvPr id="3" name="Content Placeholder 2"/>
          <p:cNvSpPr>
            <a:spLocks noGrp="1"/>
          </p:cNvSpPr>
          <p:nvPr>
            <p:ph idx="1"/>
          </p:nvPr>
        </p:nvSpPr>
        <p:spPr>
          <a:xfrm>
            <a:off x="228600" y="457200"/>
            <a:ext cx="8305800" cy="6096000"/>
          </a:xfrm>
        </p:spPr>
        <p:txBody>
          <a:bodyPr>
            <a:normAutofit fontScale="25000" lnSpcReduction="20000"/>
          </a:bodyPr>
          <a:lstStyle/>
          <a:p>
            <a:endParaRPr lang="en-US" dirty="0"/>
          </a:p>
          <a:p>
            <a:pPr marL="0" indent="0">
              <a:buNone/>
            </a:pPr>
            <a:r>
              <a:rPr lang="en-US" sz="7400" b="1" dirty="0"/>
              <a:t>Data Abstraction and Encapsulation</a:t>
            </a:r>
          </a:p>
          <a:p>
            <a:pPr marL="0" indent="0">
              <a:buNone/>
            </a:pPr>
            <a:r>
              <a:rPr lang="en-US" sz="7200" dirty="0"/>
              <a:t>Any C++ program where you implement a class with public and private members is an example of data encapsulation and data abstraction</a:t>
            </a:r>
            <a:r>
              <a:rPr lang="en-US" sz="7200" b="1" dirty="0"/>
              <a:t> </a:t>
            </a:r>
          </a:p>
          <a:p>
            <a:pPr marL="0" indent="0">
              <a:buNone/>
            </a:pPr>
            <a:r>
              <a:rPr lang="en-US" sz="6400" dirty="0"/>
              <a:t>#include &lt;iostream&gt;</a:t>
            </a:r>
          </a:p>
          <a:p>
            <a:pPr marL="0" indent="0">
              <a:buNone/>
            </a:pPr>
            <a:r>
              <a:rPr lang="en-US" sz="6400" dirty="0"/>
              <a:t>using namespace </a:t>
            </a:r>
            <a:r>
              <a:rPr lang="en-US" sz="6400" dirty="0" err="1"/>
              <a:t>std</a:t>
            </a:r>
            <a:r>
              <a:rPr lang="en-US" sz="6400" dirty="0"/>
              <a:t>;</a:t>
            </a:r>
          </a:p>
          <a:p>
            <a:pPr marL="0" indent="0">
              <a:buNone/>
            </a:pPr>
            <a:r>
              <a:rPr lang="en-US" sz="6400" dirty="0"/>
              <a:t>class Adder {</a:t>
            </a:r>
          </a:p>
          <a:p>
            <a:pPr marL="0" indent="0">
              <a:buNone/>
            </a:pPr>
            <a:r>
              <a:rPr lang="en-US" sz="6400" dirty="0"/>
              <a:t>   public:</a:t>
            </a:r>
          </a:p>
          <a:p>
            <a:pPr marL="0" indent="0">
              <a:buNone/>
            </a:pPr>
            <a:r>
              <a:rPr lang="en-US" sz="6400" dirty="0"/>
              <a:t>      // constructor</a:t>
            </a:r>
          </a:p>
          <a:p>
            <a:pPr marL="0" indent="0">
              <a:buNone/>
            </a:pPr>
            <a:r>
              <a:rPr lang="en-US" sz="6400" dirty="0"/>
              <a:t>      Adder(</a:t>
            </a:r>
            <a:r>
              <a:rPr lang="en-US" sz="6400" dirty="0" err="1"/>
              <a:t>int</a:t>
            </a:r>
            <a:r>
              <a:rPr lang="en-US" sz="6400" dirty="0"/>
              <a:t> </a:t>
            </a:r>
            <a:r>
              <a:rPr lang="en-US" sz="6400" dirty="0" err="1"/>
              <a:t>i</a:t>
            </a:r>
            <a:r>
              <a:rPr lang="en-US" sz="6400" dirty="0"/>
              <a:t> = 0) {</a:t>
            </a:r>
          </a:p>
          <a:p>
            <a:pPr marL="0" indent="0">
              <a:buNone/>
            </a:pPr>
            <a:r>
              <a:rPr lang="en-US" sz="6400" dirty="0"/>
              <a:t>         total = </a:t>
            </a:r>
            <a:r>
              <a:rPr lang="en-US" sz="6400" dirty="0" err="1"/>
              <a:t>i</a:t>
            </a:r>
            <a:r>
              <a:rPr lang="en-US" sz="6400" dirty="0"/>
              <a:t>;</a:t>
            </a:r>
          </a:p>
          <a:p>
            <a:pPr marL="0" indent="0">
              <a:buNone/>
            </a:pPr>
            <a:r>
              <a:rPr lang="en-US" sz="6400" dirty="0"/>
              <a:t>      }</a:t>
            </a:r>
          </a:p>
          <a:p>
            <a:pPr marL="0" indent="0">
              <a:buNone/>
            </a:pPr>
            <a:r>
              <a:rPr lang="en-US" sz="6400" dirty="0"/>
              <a:t>       // interface to outside world</a:t>
            </a:r>
          </a:p>
          <a:p>
            <a:pPr marL="0" indent="0">
              <a:buNone/>
            </a:pPr>
            <a:r>
              <a:rPr lang="en-US" sz="6400" dirty="0"/>
              <a:t>      void </a:t>
            </a:r>
            <a:r>
              <a:rPr lang="en-US" sz="6400" dirty="0" err="1"/>
              <a:t>addNum</a:t>
            </a:r>
            <a:r>
              <a:rPr lang="en-US" sz="6400" dirty="0"/>
              <a:t>(</a:t>
            </a:r>
            <a:r>
              <a:rPr lang="en-US" sz="6400" dirty="0" err="1"/>
              <a:t>int</a:t>
            </a:r>
            <a:r>
              <a:rPr lang="en-US" sz="6400" dirty="0"/>
              <a:t> number) {</a:t>
            </a:r>
          </a:p>
          <a:p>
            <a:pPr marL="0" indent="0">
              <a:buNone/>
            </a:pPr>
            <a:r>
              <a:rPr lang="en-US" sz="6400" dirty="0"/>
              <a:t>         total += number;</a:t>
            </a:r>
          </a:p>
          <a:p>
            <a:pPr marL="0" indent="0">
              <a:buNone/>
            </a:pPr>
            <a:r>
              <a:rPr lang="en-US" sz="6400" dirty="0"/>
              <a:t>      }</a:t>
            </a:r>
          </a:p>
          <a:p>
            <a:pPr marL="0" indent="0">
              <a:buNone/>
            </a:pPr>
            <a:r>
              <a:rPr lang="en-US" sz="6400" dirty="0"/>
              <a:t>      </a:t>
            </a:r>
          </a:p>
          <a:p>
            <a:pPr marL="0" indent="0">
              <a:buNone/>
            </a:pPr>
            <a:r>
              <a:rPr lang="en-US" sz="6400" dirty="0"/>
              <a:t>      // interface to outside world</a:t>
            </a:r>
          </a:p>
          <a:p>
            <a:pPr marL="0" indent="0">
              <a:buNone/>
            </a:pPr>
            <a:r>
              <a:rPr lang="en-US" sz="6400" dirty="0"/>
              <a:t>      </a:t>
            </a:r>
            <a:r>
              <a:rPr lang="en-US" sz="6400" dirty="0" err="1"/>
              <a:t>int</a:t>
            </a:r>
            <a:r>
              <a:rPr lang="en-US" sz="6400" dirty="0"/>
              <a:t> </a:t>
            </a:r>
            <a:r>
              <a:rPr lang="en-US" sz="6400" dirty="0" err="1"/>
              <a:t>getTotal</a:t>
            </a:r>
            <a:r>
              <a:rPr lang="en-US" sz="6400" dirty="0"/>
              <a:t>() {</a:t>
            </a:r>
          </a:p>
          <a:p>
            <a:pPr marL="0" indent="0">
              <a:buNone/>
            </a:pPr>
            <a:r>
              <a:rPr lang="en-US" sz="6400" dirty="0"/>
              <a:t>         return total;</a:t>
            </a:r>
          </a:p>
          <a:p>
            <a:pPr marL="0" indent="0">
              <a:buNone/>
            </a:pPr>
            <a:r>
              <a:rPr lang="en-US" sz="6400" dirty="0"/>
              <a:t>      };</a:t>
            </a:r>
          </a:p>
          <a:p>
            <a:pPr marL="0" indent="0">
              <a:buNone/>
            </a:pPr>
            <a:r>
              <a:rPr lang="en-US" sz="6400" dirty="0"/>
              <a:t>       private:</a:t>
            </a:r>
          </a:p>
          <a:p>
            <a:pPr marL="0" indent="0">
              <a:buNone/>
            </a:pPr>
            <a:r>
              <a:rPr lang="en-US" sz="6400" dirty="0"/>
              <a:t>      // hidden data from outside world</a:t>
            </a:r>
          </a:p>
          <a:p>
            <a:pPr marL="0" indent="0">
              <a:buNone/>
            </a:pPr>
            <a:r>
              <a:rPr lang="en-US" sz="6400" dirty="0"/>
              <a:t>      </a:t>
            </a:r>
            <a:r>
              <a:rPr lang="en-US" sz="6400" dirty="0" err="1"/>
              <a:t>int</a:t>
            </a:r>
            <a:r>
              <a:rPr lang="en-US" sz="6400" dirty="0"/>
              <a:t> total;</a:t>
            </a:r>
          </a:p>
          <a:p>
            <a:pPr marL="0" indent="0">
              <a:buNone/>
            </a:pPr>
            <a:r>
              <a:rPr lang="en-US" sz="6400" dirty="0"/>
              <a:t>};</a:t>
            </a:r>
          </a:p>
        </p:txBody>
      </p:sp>
    </p:spTree>
    <p:extLst>
      <p:ext uri="{BB962C8B-B14F-4D97-AF65-F5344CB8AC3E}">
        <p14:creationId xmlns:p14="http://schemas.microsoft.com/office/powerpoint/2010/main" val="76941653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29600" cy="639762"/>
          </a:xfrm>
        </p:spPr>
        <p:txBody>
          <a:bodyPr>
            <a:normAutofit fontScale="90000"/>
          </a:bodyPr>
          <a:lstStyle/>
          <a:p>
            <a:r>
              <a:rPr lang="en-US" dirty="0"/>
              <a:t>MCQ</a:t>
            </a:r>
          </a:p>
        </p:txBody>
      </p:sp>
      <p:sp>
        <p:nvSpPr>
          <p:cNvPr id="3" name="Content Placeholder 2"/>
          <p:cNvSpPr>
            <a:spLocks noGrp="1"/>
          </p:cNvSpPr>
          <p:nvPr>
            <p:ph idx="1"/>
          </p:nvPr>
        </p:nvSpPr>
        <p:spPr>
          <a:xfrm>
            <a:off x="316463" y="914400"/>
            <a:ext cx="8305800" cy="5105400"/>
          </a:xfrm>
        </p:spPr>
        <p:txBody>
          <a:bodyPr>
            <a:normAutofit/>
          </a:bodyPr>
          <a:lstStyle/>
          <a:p>
            <a:pPr marL="0" indent="0" algn="just">
              <a:buNone/>
            </a:pPr>
            <a:r>
              <a:rPr lang="en-US" sz="2000" dirty="0"/>
              <a:t>1. Wrapping data and its related functionality into a single entity is known as _____________</a:t>
            </a:r>
          </a:p>
          <a:p>
            <a:pPr marL="0" indent="0" algn="just">
              <a:buNone/>
            </a:pPr>
            <a:r>
              <a:rPr lang="en-US" sz="2000" dirty="0"/>
              <a:t>a) Abstraction</a:t>
            </a:r>
          </a:p>
          <a:p>
            <a:pPr marL="0" indent="0" algn="just">
              <a:buNone/>
            </a:pPr>
            <a:r>
              <a:rPr lang="en-US" sz="2000" dirty="0"/>
              <a:t>b) Encapsulation</a:t>
            </a:r>
          </a:p>
          <a:p>
            <a:pPr marL="0" indent="0" algn="just">
              <a:buNone/>
            </a:pPr>
            <a:r>
              <a:rPr lang="en-US" sz="2000" dirty="0"/>
              <a:t>c) Polymorphism</a:t>
            </a:r>
          </a:p>
          <a:p>
            <a:pPr marL="0" indent="0" algn="just">
              <a:buNone/>
            </a:pPr>
            <a:r>
              <a:rPr lang="en-US" sz="2000" dirty="0"/>
              <a:t>d) Modularity</a:t>
            </a:r>
          </a:p>
          <a:p>
            <a:pPr marL="0" indent="0" algn="just">
              <a:buNone/>
            </a:pPr>
            <a:endParaRPr lang="en-US" sz="2000" dirty="0"/>
          </a:p>
          <a:p>
            <a:pPr marL="0" indent="0" algn="just">
              <a:buNone/>
            </a:pPr>
            <a:r>
              <a:rPr lang="en-US" sz="2000" dirty="0"/>
              <a:t>2. Which concept enables programmers to assign a different meaning or usage to a variable, function, or an object in different contexts?</a:t>
            </a:r>
          </a:p>
          <a:p>
            <a:pPr marL="0" indent="0" algn="just">
              <a:buNone/>
            </a:pPr>
            <a:r>
              <a:rPr lang="en-US" sz="2000" dirty="0"/>
              <a:t>(a) Inheritance</a:t>
            </a:r>
          </a:p>
          <a:p>
            <a:pPr marL="0" indent="0" algn="just">
              <a:buNone/>
            </a:pPr>
            <a:r>
              <a:rPr lang="en-US" sz="2000" dirty="0"/>
              <a:t>(b) Message passing</a:t>
            </a:r>
          </a:p>
          <a:p>
            <a:pPr marL="0" indent="0" algn="just">
              <a:buNone/>
            </a:pPr>
            <a:r>
              <a:rPr lang="en-US" sz="2000" dirty="0"/>
              <a:t>(c) Polymorphism</a:t>
            </a:r>
          </a:p>
          <a:p>
            <a:pPr marL="0" indent="0" algn="just">
              <a:buNone/>
            </a:pPr>
            <a:r>
              <a:rPr lang="en-US" sz="2000" dirty="0"/>
              <a:t>(d) Abstraction</a:t>
            </a:r>
          </a:p>
          <a:p>
            <a:pPr marL="0" indent="0" algn="just">
              <a:buNone/>
            </a:pPr>
            <a:endParaRPr lang="en-US" sz="2000" b="1" dirty="0"/>
          </a:p>
        </p:txBody>
      </p:sp>
    </p:spTree>
    <p:extLst>
      <p:ext uri="{BB962C8B-B14F-4D97-AF65-F5344CB8AC3E}">
        <p14:creationId xmlns:p14="http://schemas.microsoft.com/office/powerpoint/2010/main" val="148125843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29600" cy="639762"/>
          </a:xfrm>
        </p:spPr>
        <p:txBody>
          <a:bodyPr>
            <a:normAutofit fontScale="90000"/>
          </a:bodyPr>
          <a:lstStyle/>
          <a:p>
            <a:r>
              <a:rPr lang="en-US" dirty="0"/>
              <a:t>Examples</a:t>
            </a:r>
          </a:p>
        </p:txBody>
      </p:sp>
      <p:sp>
        <p:nvSpPr>
          <p:cNvPr id="3" name="Content Placeholder 2"/>
          <p:cNvSpPr>
            <a:spLocks noGrp="1"/>
          </p:cNvSpPr>
          <p:nvPr>
            <p:ph idx="1"/>
          </p:nvPr>
        </p:nvSpPr>
        <p:spPr>
          <a:xfrm>
            <a:off x="228600" y="457200"/>
            <a:ext cx="8305800" cy="6096000"/>
          </a:xfrm>
        </p:spPr>
        <p:txBody>
          <a:bodyPr>
            <a:normAutofit/>
          </a:bodyPr>
          <a:lstStyle/>
          <a:p>
            <a:pPr marL="0" indent="0" algn="just">
              <a:buNone/>
            </a:pPr>
            <a:r>
              <a:rPr lang="en-US" sz="2000" dirty="0"/>
              <a:t>3.  Which of the following is the functionality of ‘Data Abstraction’?</a:t>
            </a:r>
          </a:p>
          <a:p>
            <a:pPr marL="0" indent="0" algn="just">
              <a:buNone/>
            </a:pPr>
            <a:r>
              <a:rPr lang="en-US" sz="2000" dirty="0"/>
              <a:t>a) Reduce Complexity</a:t>
            </a:r>
          </a:p>
          <a:p>
            <a:pPr marL="0" indent="0" algn="just">
              <a:buNone/>
            </a:pPr>
            <a:r>
              <a:rPr lang="en-US" sz="2000" dirty="0"/>
              <a:t>b) Binds together code and data</a:t>
            </a:r>
          </a:p>
          <a:p>
            <a:pPr marL="0" indent="0" algn="just">
              <a:buNone/>
            </a:pPr>
            <a:r>
              <a:rPr lang="en-US" sz="2000" dirty="0"/>
              <a:t>c) Parallelism</a:t>
            </a:r>
          </a:p>
          <a:p>
            <a:pPr marL="0" indent="0" algn="just">
              <a:buNone/>
            </a:pPr>
            <a:r>
              <a:rPr lang="en-US" sz="2000" dirty="0"/>
              <a:t>d) None of the mentioned</a:t>
            </a:r>
          </a:p>
          <a:p>
            <a:pPr marL="0" indent="0" algn="just">
              <a:buNone/>
            </a:pPr>
            <a:endParaRPr lang="en-US" sz="2000" dirty="0"/>
          </a:p>
          <a:p>
            <a:pPr marL="0" indent="0" algn="just">
              <a:buNone/>
            </a:pPr>
            <a:endParaRPr lang="en-US" sz="2000" dirty="0"/>
          </a:p>
          <a:p>
            <a:pPr marL="0" indent="0" algn="just">
              <a:buNone/>
            </a:pPr>
            <a:r>
              <a:rPr lang="en-US" sz="2000" dirty="0"/>
              <a:t>4. How will a class protect the code inside it?</a:t>
            </a:r>
          </a:p>
          <a:p>
            <a:pPr marL="0" indent="0" algn="just">
              <a:buNone/>
            </a:pPr>
            <a:r>
              <a:rPr lang="en-US" sz="2000" dirty="0"/>
              <a:t>a) Using Access specifiers</a:t>
            </a:r>
          </a:p>
          <a:p>
            <a:pPr marL="0" indent="0" algn="just">
              <a:buNone/>
            </a:pPr>
            <a:r>
              <a:rPr lang="en-US" sz="2000" dirty="0"/>
              <a:t>b) Abstraction</a:t>
            </a:r>
          </a:p>
          <a:p>
            <a:pPr marL="0" indent="0" algn="just">
              <a:buNone/>
            </a:pPr>
            <a:r>
              <a:rPr lang="en-US" sz="2000" dirty="0"/>
              <a:t>c) Use of Inheritance</a:t>
            </a:r>
          </a:p>
          <a:p>
            <a:pPr marL="0" indent="0" algn="just">
              <a:buNone/>
            </a:pPr>
            <a:r>
              <a:rPr lang="en-US" sz="2000" dirty="0"/>
              <a:t>d) All of the mentioned</a:t>
            </a:r>
            <a:endParaRPr lang="en-US" sz="2000" b="1" dirty="0"/>
          </a:p>
          <a:p>
            <a:pPr marL="0" indent="0" algn="just">
              <a:buNone/>
            </a:pPr>
            <a:endParaRPr lang="en-US" sz="2000" b="1" dirty="0"/>
          </a:p>
        </p:txBody>
      </p:sp>
    </p:spTree>
    <p:extLst>
      <p:ext uri="{BB962C8B-B14F-4D97-AF65-F5344CB8AC3E}">
        <p14:creationId xmlns:p14="http://schemas.microsoft.com/office/powerpoint/2010/main" val="154970671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0"/>
            <a:ext cx="8229600" cy="639762"/>
          </a:xfrm>
        </p:spPr>
        <p:txBody>
          <a:bodyPr>
            <a:normAutofit fontScale="90000"/>
          </a:bodyPr>
          <a:lstStyle/>
          <a:p>
            <a:r>
              <a:rPr lang="en-US" dirty="0"/>
              <a:t>Examples</a:t>
            </a:r>
          </a:p>
        </p:txBody>
      </p:sp>
      <p:sp>
        <p:nvSpPr>
          <p:cNvPr id="3" name="Content Placeholder 2"/>
          <p:cNvSpPr>
            <a:spLocks noGrp="1"/>
          </p:cNvSpPr>
          <p:nvPr>
            <p:ph idx="1"/>
          </p:nvPr>
        </p:nvSpPr>
        <p:spPr>
          <a:xfrm>
            <a:off x="228600" y="457200"/>
            <a:ext cx="8305800" cy="6096000"/>
          </a:xfrm>
        </p:spPr>
        <p:txBody>
          <a:bodyPr>
            <a:normAutofit fontScale="92500" lnSpcReduction="20000"/>
          </a:bodyPr>
          <a:lstStyle/>
          <a:p>
            <a:pPr marL="0" indent="0" algn="just">
              <a:buNone/>
            </a:pPr>
            <a:r>
              <a:rPr lang="en-US" sz="2000" dirty="0"/>
              <a:t>5. What is the output of this program?</a:t>
            </a:r>
          </a:p>
          <a:p>
            <a:pPr marL="0" indent="0" algn="just">
              <a:buNone/>
            </a:pPr>
            <a:r>
              <a:rPr lang="en-US" sz="2000" dirty="0"/>
              <a:t> class Test {</a:t>
            </a:r>
          </a:p>
          <a:p>
            <a:pPr marL="0" indent="0" algn="just">
              <a:buNone/>
            </a:pPr>
            <a:r>
              <a:rPr lang="en-US" sz="2000" dirty="0"/>
              <a:t>     int a;</a:t>
            </a:r>
          </a:p>
          <a:p>
            <a:pPr marL="0" indent="0" algn="just">
              <a:buNone/>
            </a:pPr>
            <a:r>
              <a:rPr lang="en-US" sz="2000" dirty="0"/>
              <a:t>     public int b;</a:t>
            </a:r>
          </a:p>
          <a:p>
            <a:pPr marL="0" indent="0" algn="just">
              <a:buNone/>
            </a:pPr>
            <a:r>
              <a:rPr lang="en-US" sz="2000" dirty="0"/>
              <a:t>     private int c;</a:t>
            </a:r>
          </a:p>
          <a:p>
            <a:pPr marL="0" indent="0" algn="just">
              <a:buNone/>
            </a:pPr>
            <a:r>
              <a:rPr lang="en-US" sz="2000" dirty="0"/>
              <a:t> }</a:t>
            </a:r>
          </a:p>
          <a:p>
            <a:pPr marL="0" indent="0" algn="just">
              <a:buNone/>
            </a:pPr>
            <a:r>
              <a:rPr lang="en-US" sz="2000" dirty="0"/>
              <a:t> class </a:t>
            </a:r>
            <a:r>
              <a:rPr lang="en-US" sz="2000" dirty="0" err="1"/>
              <a:t>AcessTest</a:t>
            </a:r>
            <a:r>
              <a:rPr lang="en-US" sz="2000" dirty="0"/>
              <a:t> {</a:t>
            </a:r>
          </a:p>
          <a:p>
            <a:pPr marL="0" indent="0" algn="just">
              <a:buNone/>
            </a:pPr>
            <a:r>
              <a:rPr lang="en-US" sz="2000" dirty="0"/>
              <a:t>     public static void main(String </a:t>
            </a:r>
            <a:r>
              <a:rPr lang="en-US" sz="2000" dirty="0" err="1"/>
              <a:t>args</a:t>
            </a:r>
            <a:r>
              <a:rPr lang="en-US" sz="2000" dirty="0"/>
              <a:t>[])</a:t>
            </a:r>
          </a:p>
          <a:p>
            <a:pPr marL="0" indent="0" algn="just">
              <a:buNone/>
            </a:pPr>
            <a:r>
              <a:rPr lang="en-US" sz="2000" dirty="0"/>
              <a:t>     {</a:t>
            </a:r>
          </a:p>
          <a:p>
            <a:pPr marL="0" indent="0" algn="just">
              <a:buNone/>
            </a:pPr>
            <a:r>
              <a:rPr lang="en-US" sz="2000" dirty="0"/>
              <a:t>         Test </a:t>
            </a:r>
            <a:r>
              <a:rPr lang="en-US" sz="2000" dirty="0" err="1"/>
              <a:t>ob</a:t>
            </a:r>
            <a:r>
              <a:rPr lang="en-US" sz="2000" dirty="0"/>
              <a:t> = new Test();</a:t>
            </a:r>
          </a:p>
          <a:p>
            <a:pPr marL="0" indent="0" algn="just">
              <a:buNone/>
            </a:pPr>
            <a:r>
              <a:rPr lang="en-US" sz="2000" dirty="0"/>
              <a:t>         </a:t>
            </a:r>
            <a:r>
              <a:rPr lang="en-US" sz="2000" dirty="0" err="1"/>
              <a:t>ob.a</a:t>
            </a:r>
            <a:r>
              <a:rPr lang="en-US" sz="2000" dirty="0"/>
              <a:t> = 10;</a:t>
            </a:r>
          </a:p>
          <a:p>
            <a:pPr marL="0" indent="0" algn="just">
              <a:buNone/>
            </a:pPr>
            <a:r>
              <a:rPr lang="en-US" sz="2000" dirty="0"/>
              <a:t>         </a:t>
            </a:r>
            <a:r>
              <a:rPr lang="en-US" sz="2000" dirty="0" err="1"/>
              <a:t>ob.b</a:t>
            </a:r>
            <a:r>
              <a:rPr lang="en-US" sz="2000" dirty="0"/>
              <a:t> = 20;</a:t>
            </a:r>
          </a:p>
          <a:p>
            <a:pPr marL="0" indent="0" algn="just">
              <a:buNone/>
            </a:pPr>
            <a:r>
              <a:rPr lang="en-US" sz="2000" dirty="0"/>
              <a:t>         </a:t>
            </a:r>
            <a:r>
              <a:rPr lang="en-US" sz="2000" dirty="0" err="1"/>
              <a:t>ob.c</a:t>
            </a:r>
            <a:r>
              <a:rPr lang="en-US" sz="2000" dirty="0"/>
              <a:t> = 30;</a:t>
            </a:r>
          </a:p>
          <a:p>
            <a:pPr marL="0" indent="0" algn="just">
              <a:buNone/>
            </a:pPr>
            <a:r>
              <a:rPr lang="en-US" sz="2000" dirty="0"/>
              <a:t>         </a:t>
            </a:r>
            <a:r>
              <a:rPr lang="en-US" sz="2000" dirty="0" err="1"/>
              <a:t>System.out.println</a:t>
            </a:r>
            <a:r>
              <a:rPr lang="en-US" sz="2000" dirty="0"/>
              <a:t>(" Output :a, b, and c" + </a:t>
            </a:r>
            <a:r>
              <a:rPr lang="en-US" sz="2000" dirty="0" err="1"/>
              <a:t>ob.a</a:t>
            </a:r>
            <a:r>
              <a:rPr lang="en-US" sz="2000" dirty="0"/>
              <a:t> + " " + </a:t>
            </a:r>
            <a:r>
              <a:rPr lang="en-US" sz="2000" dirty="0" err="1"/>
              <a:t>ob.b</a:t>
            </a:r>
            <a:r>
              <a:rPr lang="en-US" sz="2000" dirty="0"/>
              <a:t> + " " + </a:t>
            </a:r>
            <a:r>
              <a:rPr lang="en-US" sz="2000" dirty="0" err="1"/>
              <a:t>ob.c</a:t>
            </a:r>
            <a:r>
              <a:rPr lang="en-US" sz="2000" dirty="0"/>
              <a:t>);</a:t>
            </a:r>
          </a:p>
          <a:p>
            <a:pPr marL="0" indent="0" algn="just">
              <a:buNone/>
            </a:pPr>
            <a:r>
              <a:rPr lang="en-US" sz="2000" dirty="0"/>
              <a:t>     }</a:t>
            </a:r>
          </a:p>
          <a:p>
            <a:pPr marL="0" indent="0" algn="just">
              <a:buNone/>
            </a:pPr>
            <a:r>
              <a:rPr lang="en-US" sz="2000" dirty="0"/>
              <a:t>}</a:t>
            </a:r>
          </a:p>
          <a:p>
            <a:pPr marL="0" indent="0" algn="just">
              <a:buNone/>
            </a:pPr>
            <a:r>
              <a:rPr lang="en-US" sz="2000" dirty="0"/>
              <a:t>a) Compilation error</a:t>
            </a:r>
          </a:p>
          <a:p>
            <a:pPr marL="0" indent="0" algn="just">
              <a:buNone/>
            </a:pPr>
            <a:r>
              <a:rPr lang="en-US" sz="2000" dirty="0"/>
              <a:t>b) Run time error</a:t>
            </a:r>
          </a:p>
          <a:p>
            <a:pPr marL="0" indent="0" algn="just">
              <a:buNone/>
            </a:pPr>
            <a:r>
              <a:rPr lang="en-US" sz="2000" dirty="0"/>
              <a:t>c) Output : a, b and c 10 20 30</a:t>
            </a:r>
          </a:p>
          <a:p>
            <a:pPr marL="0" indent="0" algn="just">
              <a:buNone/>
            </a:pPr>
            <a:r>
              <a:rPr lang="en-US" sz="2000" dirty="0"/>
              <a:t>d) None of the mentioned</a:t>
            </a:r>
            <a:endParaRPr lang="en-US" sz="2000" b="1" dirty="0"/>
          </a:p>
          <a:p>
            <a:pPr marL="0" indent="0" algn="just">
              <a:buNone/>
            </a:pPr>
            <a:endParaRPr lang="en-US" sz="2000" b="1" dirty="0"/>
          </a:p>
        </p:txBody>
      </p:sp>
    </p:spTree>
    <p:extLst>
      <p:ext uri="{BB962C8B-B14F-4D97-AF65-F5344CB8AC3E}">
        <p14:creationId xmlns:p14="http://schemas.microsoft.com/office/powerpoint/2010/main" val="66486241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F32D7E-5B8F-5A09-B716-983BDCFE0A13}"/>
              </a:ext>
            </a:extLst>
          </p:cNvPr>
          <p:cNvSpPr/>
          <p:nvPr/>
        </p:nvSpPr>
        <p:spPr>
          <a:xfrm>
            <a:off x="0" y="609600"/>
            <a:ext cx="9144000" cy="46038"/>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 name="Rectangle 2">
            <a:extLst>
              <a:ext uri="{FF2B5EF4-FFF2-40B4-BE49-F238E27FC236}">
                <a16:creationId xmlns:a16="http://schemas.microsoft.com/office/drawing/2014/main" id="{E8639090-B25B-643C-5E98-B96C334C3376}"/>
              </a:ext>
            </a:extLst>
          </p:cNvPr>
          <p:cNvSpPr/>
          <p:nvPr/>
        </p:nvSpPr>
        <p:spPr>
          <a:xfrm>
            <a:off x="0" y="731838"/>
            <a:ext cx="9144000" cy="182562"/>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en-US"/>
          </a:p>
        </p:txBody>
      </p:sp>
      <p:sp>
        <p:nvSpPr>
          <p:cNvPr id="5" name="Rounded Rectangle 4">
            <a:extLst>
              <a:ext uri="{FF2B5EF4-FFF2-40B4-BE49-F238E27FC236}">
                <a16:creationId xmlns:a16="http://schemas.microsoft.com/office/drawing/2014/main" id="{21E34F4A-874D-4F35-D430-7D0A40188AA1}"/>
              </a:ext>
            </a:extLst>
          </p:cNvPr>
          <p:cNvSpPr/>
          <p:nvPr/>
        </p:nvSpPr>
        <p:spPr>
          <a:xfrm>
            <a:off x="5029200" y="457200"/>
            <a:ext cx="1066800" cy="6096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3" name="Picture 5" descr="pngfind.com-kingpin-png-4152286 (1).png">
            <a:extLst>
              <a:ext uri="{FF2B5EF4-FFF2-40B4-BE49-F238E27FC236}">
                <a16:creationId xmlns:a16="http://schemas.microsoft.com/office/drawing/2014/main" id="{DD14E170-3C99-89DC-FB68-2CECA13E77E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457200"/>
            <a:ext cx="1219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Date Placeholder 6">
            <a:extLst>
              <a:ext uri="{FF2B5EF4-FFF2-40B4-BE49-F238E27FC236}">
                <a16:creationId xmlns:a16="http://schemas.microsoft.com/office/drawing/2014/main" id="{8ED854FF-2757-E0FA-CB22-0D33AD8E9413}"/>
              </a:ext>
            </a:extLst>
          </p:cNvPr>
          <p:cNvSpPr>
            <a:spLocks noGrp="1"/>
          </p:cNvSpPr>
          <p:nvPr>
            <p:ph type="dt" sz="quarter" idx="10"/>
          </p:nvPr>
        </p:nvSpPr>
        <p:spPr/>
        <p:txBody>
          <a:bodyPr/>
          <a:lstStyle/>
          <a:p>
            <a:pPr>
              <a:defRPr/>
            </a:pPr>
            <a:fld id="{83F47369-08C8-4004-9D0D-C4CA48AA213B}" type="datetime1">
              <a:rPr lang="en-US" smtClean="0"/>
              <a:t>9/5/2022</a:t>
            </a:fld>
            <a:endParaRPr lang="en-US"/>
          </a:p>
        </p:txBody>
      </p:sp>
      <p:sp>
        <p:nvSpPr>
          <p:cNvPr id="9" name="Slide Number Placeholder 8">
            <a:extLst>
              <a:ext uri="{FF2B5EF4-FFF2-40B4-BE49-F238E27FC236}">
                <a16:creationId xmlns:a16="http://schemas.microsoft.com/office/drawing/2014/main" id="{A29848E5-EBA0-04BE-DAA4-D61D0E8916D1}"/>
              </a:ext>
            </a:extLst>
          </p:cNvPr>
          <p:cNvSpPr>
            <a:spLocks noGrp="1"/>
          </p:cNvSpPr>
          <p:nvPr>
            <p:ph type="sldNum" sz="quarter" idx="12"/>
          </p:nvPr>
        </p:nvSpPr>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F160CFE1-121D-4B43-B1EE-1CA0A2851DDC}" type="slidenum">
              <a:rPr lang="en-US" altLang="en-US">
                <a:solidFill>
                  <a:srgbClr val="898989"/>
                </a:solidFill>
              </a:rPr>
              <a:pPr/>
              <a:t>166</a:t>
            </a:fld>
            <a:endParaRPr lang="en-US" altLang="en-US">
              <a:solidFill>
                <a:srgbClr val="898989"/>
              </a:solidFill>
            </a:endParaRPr>
          </a:p>
        </p:txBody>
      </p:sp>
      <p:sp>
        <p:nvSpPr>
          <p:cNvPr id="2056" name="Rectangle 7">
            <a:extLst>
              <a:ext uri="{FF2B5EF4-FFF2-40B4-BE49-F238E27FC236}">
                <a16:creationId xmlns:a16="http://schemas.microsoft.com/office/drawing/2014/main" id="{2DD1C898-935F-BA4A-9116-1B2579B332F1}"/>
              </a:ext>
            </a:extLst>
          </p:cNvPr>
          <p:cNvSpPr>
            <a:spLocks noChangeArrowheads="1"/>
          </p:cNvSpPr>
          <p:nvPr/>
        </p:nvSpPr>
        <p:spPr bwMode="auto">
          <a:xfrm>
            <a:off x="2362200" y="2209800"/>
            <a:ext cx="4572000"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endParaRPr lang="en-US" altLang="en-US" dirty="0">
              <a:latin typeface="Arial" panose="020B0604020202020204" pitchFamily="34" charset="0"/>
            </a:endParaRPr>
          </a:p>
          <a:p>
            <a:pPr algn="ctr"/>
            <a:r>
              <a:rPr lang="en-US" altLang="en-US" sz="3200" b="1" dirty="0">
                <a:latin typeface="Times New Roman" panose="02020603050405020304" pitchFamily="18" charset="0"/>
                <a:cs typeface="Times New Roman" panose="02020603050405020304" pitchFamily="18" charset="0"/>
              </a:rPr>
              <a:t>ACCESS SPECIFIERS</a:t>
            </a:r>
          </a:p>
          <a:p>
            <a:pPr algn="ctr"/>
            <a:endParaRPr lang="en-US" altLang="en-US" sz="3200" b="1" dirty="0">
              <a:latin typeface="Times New Roman" panose="02020603050405020304" pitchFamily="18" charset="0"/>
              <a:cs typeface="Times New Roman" panose="02020603050405020304" pitchFamily="18" charset="0"/>
            </a:endParaRPr>
          </a:p>
          <a:p>
            <a:pPr algn="ctr"/>
            <a:r>
              <a:rPr lang="en-US" altLang="en-US" sz="3200" b="1" dirty="0">
                <a:latin typeface="Times New Roman" panose="02020603050405020304" pitchFamily="18" charset="0"/>
                <a:cs typeface="Times New Roman" panose="02020603050405020304" pitchFamily="18" charset="0"/>
              </a:rPr>
              <a:t>Session - 11</a:t>
            </a:r>
          </a:p>
        </p:txBody>
      </p:sp>
      <p:sp>
        <p:nvSpPr>
          <p:cNvPr id="4" name="Footer Placeholder 3">
            <a:extLst>
              <a:ext uri="{FF2B5EF4-FFF2-40B4-BE49-F238E27FC236}">
                <a16:creationId xmlns:a16="http://schemas.microsoft.com/office/drawing/2014/main" id="{D1C97F15-7E98-4C1B-4AE2-7FC07D099C1C}"/>
              </a:ext>
            </a:extLst>
          </p:cNvPr>
          <p:cNvSpPr>
            <a:spLocks noGrp="1"/>
          </p:cNvSpPr>
          <p:nvPr>
            <p:ph type="ftr" sz="quarter" idx="11"/>
          </p:nvPr>
        </p:nvSpPr>
        <p:spPr/>
        <p:txBody>
          <a:bodyPr/>
          <a:lstStyle/>
          <a:p>
            <a:r>
              <a:rPr lang="en-US"/>
              <a:t>C ,C++ and UML Basics</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76D0DFFF-ED5A-1C59-5075-C2DC1E50EDFA}"/>
              </a:ext>
            </a:extLst>
          </p:cNvPr>
          <p:cNvSpPr txBox="1">
            <a:spLocks noGrp="1"/>
          </p:cNvSpPr>
          <p:nvPr>
            <p:ph type="title"/>
          </p:nvPr>
        </p:nvSpPr>
        <p:spPr>
          <a:xfrm>
            <a:off x="1447800" y="152400"/>
            <a:ext cx="6172200" cy="468313"/>
          </a:xfrm>
        </p:spPr>
        <p:txBody>
          <a:bodyPr lIns="0" tIns="6697" rIns="0" bIns="0" rtlCol="0">
            <a:spAutoFit/>
          </a:bodyPr>
          <a:lstStyle/>
          <a:p>
            <a:pPr marL="6697" fontAlgn="auto">
              <a:spcBef>
                <a:spcPts val="53"/>
              </a:spcBef>
              <a:spcAft>
                <a:spcPts val="0"/>
              </a:spcAft>
              <a:defRPr/>
            </a:pPr>
            <a:r>
              <a:rPr sz="3000" b="1" spc="37" dirty="0">
                <a:latin typeface="Times New Roman" panose="02020603050405020304" pitchFamily="18" charset="0"/>
                <a:cs typeface="Times New Roman" panose="02020603050405020304" pitchFamily="18" charset="0"/>
              </a:rPr>
              <a:t>Access </a:t>
            </a:r>
            <a:r>
              <a:rPr sz="3000" b="1" spc="11" dirty="0">
                <a:latin typeface="Times New Roman" panose="02020603050405020304" pitchFamily="18" charset="0"/>
                <a:cs typeface="Times New Roman" panose="02020603050405020304" pitchFamily="18" charset="0"/>
              </a:rPr>
              <a:t>control </a:t>
            </a:r>
            <a:r>
              <a:rPr sz="3000" b="1" spc="-3" dirty="0">
                <a:latin typeface="Times New Roman" panose="02020603050405020304" pitchFamily="18" charset="0"/>
                <a:cs typeface="Times New Roman" panose="02020603050405020304" pitchFamily="18" charset="0"/>
              </a:rPr>
              <a:t>in</a:t>
            </a:r>
            <a:r>
              <a:rPr sz="3000" b="1" spc="-71" dirty="0">
                <a:latin typeface="Times New Roman" panose="02020603050405020304" pitchFamily="18" charset="0"/>
                <a:cs typeface="Times New Roman" panose="02020603050405020304" pitchFamily="18" charset="0"/>
              </a:rPr>
              <a:t> </a:t>
            </a:r>
            <a:r>
              <a:rPr sz="3000" b="1" spc="16" dirty="0">
                <a:latin typeface="Times New Roman" panose="02020603050405020304" pitchFamily="18" charset="0"/>
                <a:cs typeface="Times New Roman" panose="02020603050405020304" pitchFamily="18" charset="0"/>
              </a:rPr>
              <a:t>classes</a:t>
            </a:r>
          </a:p>
        </p:txBody>
      </p:sp>
      <p:sp>
        <p:nvSpPr>
          <p:cNvPr id="3" name="Content Placeholder 2">
            <a:extLst>
              <a:ext uri="{FF2B5EF4-FFF2-40B4-BE49-F238E27FC236}">
                <a16:creationId xmlns:a16="http://schemas.microsoft.com/office/drawing/2014/main" id="{CE8D4469-502D-F478-44EC-B6CFB68C5628}"/>
              </a:ext>
            </a:extLst>
          </p:cNvPr>
          <p:cNvSpPr>
            <a:spLocks noGrp="1"/>
          </p:cNvSpPr>
          <p:nvPr>
            <p:ph idx="1"/>
          </p:nvPr>
        </p:nvSpPr>
        <p:spPr>
          <a:xfrm>
            <a:off x="304800" y="1257300"/>
            <a:ext cx="8534400" cy="5295900"/>
          </a:xfrm>
        </p:spPr>
        <p:txBody>
          <a:bodyPr>
            <a:normAutofit/>
          </a:bodyPr>
          <a:lstStyle/>
          <a:p>
            <a:pPr algn="just">
              <a:buFont typeface="Arial" panose="020B0604020202020204" pitchFamily="34" charset="0"/>
              <a:buNone/>
            </a:pPr>
            <a:r>
              <a:rPr lang="en-US" altLang="en-US" sz="1700" dirty="0">
                <a:latin typeface="Times New Roman" panose="02020603050405020304" pitchFamily="18" charset="0"/>
                <a:cs typeface="Times New Roman" panose="02020603050405020304" pitchFamily="18" charset="0"/>
              </a:rPr>
              <a:t>One of the main features of object-oriented programming languages such as C++ is </a:t>
            </a:r>
          </a:p>
          <a:p>
            <a:pPr algn="just">
              <a:buFont typeface="Arial" panose="020B0604020202020204" pitchFamily="34" charset="0"/>
              <a:buNone/>
            </a:pPr>
            <a:r>
              <a:rPr lang="en-US" altLang="en-US" sz="1700" b="1" dirty="0">
                <a:latin typeface="Times New Roman" panose="02020603050405020304" pitchFamily="18" charset="0"/>
                <a:cs typeface="Times New Roman" panose="02020603050405020304" pitchFamily="18" charset="0"/>
              </a:rPr>
              <a:t>data hiding</a:t>
            </a:r>
            <a:r>
              <a:rPr lang="en-US" altLang="en-US" sz="1700" dirty="0">
                <a:latin typeface="Times New Roman" panose="02020603050405020304" pitchFamily="18" charset="0"/>
                <a:cs typeface="Times New Roman" panose="02020603050405020304" pitchFamily="18" charset="0"/>
              </a:rPr>
              <a:t>. Data hiding refers to restricting access to data members of a class. This is to</a:t>
            </a:r>
          </a:p>
          <a:p>
            <a:pPr algn="just">
              <a:buFont typeface="Arial" panose="020B0604020202020204" pitchFamily="34" charset="0"/>
              <a:buNone/>
            </a:pPr>
            <a:r>
              <a:rPr lang="en-US" altLang="en-US" sz="1700" dirty="0">
                <a:latin typeface="Times New Roman" panose="02020603050405020304" pitchFamily="18" charset="0"/>
                <a:cs typeface="Times New Roman" panose="02020603050405020304" pitchFamily="18" charset="0"/>
              </a:rPr>
              <a:t> prevent other functions and classes from tampering with the class data. </a:t>
            </a:r>
          </a:p>
          <a:p>
            <a:pPr algn="just">
              <a:buFont typeface="Arial" panose="020B0604020202020204" pitchFamily="34" charset="0"/>
              <a:buNone/>
            </a:pPr>
            <a:r>
              <a:rPr lang="en-US" altLang="en-US" sz="2000" b="1" u="sng" dirty="0">
                <a:latin typeface="Times New Roman" panose="02020603050405020304" pitchFamily="18" charset="0"/>
                <a:cs typeface="Times New Roman" panose="02020603050405020304" pitchFamily="18" charset="0"/>
              </a:rPr>
              <a:t>Definition :</a:t>
            </a:r>
          </a:p>
          <a:p>
            <a:pPr algn="just">
              <a:buFont typeface="Arial" panose="020B0604020202020204" pitchFamily="34" charset="0"/>
              <a:buNone/>
            </a:pPr>
            <a:r>
              <a:rPr lang="en-US" altLang="en-US" sz="1700" dirty="0">
                <a:latin typeface="Times New Roman" panose="02020603050405020304" pitchFamily="18" charset="0"/>
                <a:cs typeface="Times New Roman" panose="02020603050405020304" pitchFamily="18" charset="0"/>
              </a:rPr>
              <a:t>The access specifiers of C++ allows us to determine which class members are accessible </a:t>
            </a:r>
          </a:p>
          <a:p>
            <a:pPr algn="just">
              <a:buFont typeface="Arial" panose="020B0604020202020204" pitchFamily="34" charset="0"/>
              <a:buNone/>
            </a:pPr>
            <a:r>
              <a:rPr lang="en-US" altLang="en-US" sz="1700" dirty="0">
                <a:latin typeface="Times New Roman" panose="02020603050405020304" pitchFamily="18" charset="0"/>
                <a:cs typeface="Times New Roman" panose="02020603050405020304" pitchFamily="18" charset="0"/>
              </a:rPr>
              <a:t>to other classes and functions, and which are not.</a:t>
            </a:r>
          </a:p>
          <a:p>
            <a:pPr algn="just">
              <a:buFont typeface="Arial" panose="020B0604020202020204" pitchFamily="34" charset="0"/>
              <a:buNone/>
            </a:pPr>
            <a:endParaRPr lang="en-US" altLang="en-US" sz="1800" b="1" dirty="0">
              <a:latin typeface="Times New Roman" panose="02020603050405020304" pitchFamily="18" charset="0"/>
              <a:cs typeface="Times New Roman" panose="02020603050405020304" pitchFamily="18" charset="0"/>
            </a:endParaRPr>
          </a:p>
          <a:p>
            <a:pPr algn="just">
              <a:buFont typeface="Arial" panose="020B0604020202020204" pitchFamily="34" charset="0"/>
              <a:buNone/>
            </a:pPr>
            <a:r>
              <a:rPr lang="en-US" altLang="en-US" sz="1800" b="1" dirty="0">
                <a:latin typeface="Times New Roman" panose="02020603050405020304" pitchFamily="18" charset="0"/>
                <a:cs typeface="Times New Roman" panose="02020603050405020304" pitchFamily="18" charset="0"/>
              </a:rPr>
              <a:t>Types of C++ Access Specifiers are:</a:t>
            </a:r>
            <a:endParaRPr lang="en-IN" altLang="en-US" sz="1800" b="1" dirty="0">
              <a:latin typeface="Times New Roman" panose="02020603050405020304" pitchFamily="18" charset="0"/>
              <a:cs typeface="Times New Roman" panose="02020603050405020304" pitchFamily="18" charset="0"/>
            </a:endParaRPr>
          </a:p>
          <a:p>
            <a:pPr algn="just">
              <a:lnSpc>
                <a:spcPts val="1688"/>
              </a:lnSpc>
              <a:spcBef>
                <a:spcPts val="163"/>
              </a:spcBef>
            </a:pPr>
            <a:endParaRPr lang="en-IN" altLang="en-US" sz="1700" b="1" dirty="0">
              <a:solidFill>
                <a:srgbClr val="942192"/>
              </a:solidFill>
              <a:latin typeface="Times New Roman" panose="02020603050405020304" pitchFamily="18" charset="0"/>
              <a:cs typeface="Times New Roman" panose="02020603050405020304" pitchFamily="18" charset="0"/>
            </a:endParaRPr>
          </a:p>
          <a:p>
            <a:pPr algn="just">
              <a:lnSpc>
                <a:spcPts val="1688"/>
              </a:lnSpc>
              <a:spcBef>
                <a:spcPts val="163"/>
              </a:spcBef>
            </a:pPr>
            <a:r>
              <a:rPr lang="en-IN" altLang="en-US" sz="1700" b="1" dirty="0">
                <a:solidFill>
                  <a:srgbClr val="942192"/>
                </a:solidFill>
                <a:latin typeface="Times New Roman" panose="02020603050405020304" pitchFamily="18" charset="0"/>
                <a:cs typeface="Times New Roman" panose="02020603050405020304" pitchFamily="18" charset="0"/>
              </a:rPr>
              <a:t>public : </a:t>
            </a:r>
            <a:r>
              <a:rPr lang="en-IN" altLang="en-US" sz="1700" dirty="0">
                <a:latin typeface="Times New Roman" panose="02020603050405020304" pitchFamily="18" charset="0"/>
                <a:cs typeface="Times New Roman" panose="02020603050405020304" pitchFamily="18" charset="0"/>
              </a:rPr>
              <a:t>A public member is accessible from anywhere outside the class but within a program.</a:t>
            </a:r>
          </a:p>
          <a:p>
            <a:pPr algn="just">
              <a:lnSpc>
                <a:spcPts val="1688"/>
              </a:lnSpc>
              <a:spcBef>
                <a:spcPts val="163"/>
              </a:spcBef>
              <a:buFont typeface="Arial" panose="020B0604020202020204" pitchFamily="34" charset="0"/>
              <a:buNone/>
            </a:pPr>
            <a:endParaRPr lang="en-IN" altLang="en-US" sz="1700" dirty="0">
              <a:latin typeface="Times New Roman" panose="02020603050405020304" pitchFamily="18" charset="0"/>
              <a:cs typeface="Times New Roman" panose="02020603050405020304" pitchFamily="18" charset="0"/>
            </a:endParaRPr>
          </a:p>
          <a:p>
            <a:pPr algn="just">
              <a:lnSpc>
                <a:spcPts val="1688"/>
              </a:lnSpc>
              <a:spcBef>
                <a:spcPts val="163"/>
              </a:spcBef>
            </a:pPr>
            <a:r>
              <a:rPr lang="en-IN" altLang="en-US" sz="1700" b="1" dirty="0">
                <a:solidFill>
                  <a:srgbClr val="942192"/>
                </a:solidFill>
                <a:latin typeface="Times New Roman" panose="02020603050405020304" pitchFamily="18" charset="0"/>
                <a:cs typeface="Times New Roman" panose="02020603050405020304" pitchFamily="18" charset="0"/>
              </a:rPr>
              <a:t>private : </a:t>
            </a:r>
            <a:r>
              <a:rPr lang="en-IN" altLang="en-US" sz="1700" dirty="0">
                <a:latin typeface="Times New Roman" panose="02020603050405020304" pitchFamily="18" charset="0"/>
                <a:cs typeface="Times New Roman" panose="02020603050405020304" pitchFamily="18" charset="0"/>
              </a:rPr>
              <a:t>A private member variable or function cannot be accessed, or  even viewed from outside the class. Only the class and friend functions  can access private members.</a:t>
            </a:r>
          </a:p>
          <a:p>
            <a:pPr algn="just">
              <a:lnSpc>
                <a:spcPts val="1688"/>
              </a:lnSpc>
              <a:spcBef>
                <a:spcPts val="163"/>
              </a:spcBef>
              <a:buFont typeface="Arial" panose="020B0604020202020204" pitchFamily="34" charset="0"/>
              <a:buNone/>
            </a:pPr>
            <a:endParaRPr lang="en-IN" altLang="en-US" sz="1700" dirty="0">
              <a:latin typeface="Times New Roman" panose="02020603050405020304" pitchFamily="18" charset="0"/>
              <a:cs typeface="Times New Roman" panose="02020603050405020304" pitchFamily="18" charset="0"/>
            </a:endParaRPr>
          </a:p>
          <a:p>
            <a:pPr algn="just">
              <a:lnSpc>
                <a:spcPts val="1688"/>
              </a:lnSpc>
              <a:spcBef>
                <a:spcPts val="163"/>
              </a:spcBef>
            </a:pPr>
            <a:r>
              <a:rPr lang="en-IN" altLang="en-US" sz="1700" b="1" dirty="0">
                <a:solidFill>
                  <a:srgbClr val="942192"/>
                </a:solidFill>
                <a:latin typeface="Times New Roman" panose="02020603050405020304" pitchFamily="18" charset="0"/>
                <a:cs typeface="Times New Roman" panose="02020603050405020304" pitchFamily="18" charset="0"/>
              </a:rPr>
              <a:t>protected : </a:t>
            </a:r>
            <a:r>
              <a:rPr lang="en-IN" altLang="en-US" sz="1700" dirty="0">
                <a:latin typeface="Times New Roman" panose="02020603050405020304" pitchFamily="18" charset="0"/>
                <a:cs typeface="Times New Roman" panose="02020603050405020304" pitchFamily="18" charset="0"/>
              </a:rPr>
              <a:t>A protected member variable or function is very similar to a  private member but it provided one additional benefit that they can be  accessed in child classes which are called derived classes</a:t>
            </a:r>
          </a:p>
          <a:p>
            <a:endParaRPr lang="en-IN" altLang="en-US" sz="1600" dirty="0"/>
          </a:p>
        </p:txBody>
      </p:sp>
      <p:sp>
        <p:nvSpPr>
          <p:cNvPr id="15" name="object 15">
            <a:extLst>
              <a:ext uri="{FF2B5EF4-FFF2-40B4-BE49-F238E27FC236}">
                <a16:creationId xmlns:a16="http://schemas.microsoft.com/office/drawing/2014/main" id="{398C89E8-C89A-047C-39D4-6FB86F14DC84}"/>
              </a:ext>
            </a:extLst>
          </p:cNvPr>
          <p:cNvSpPr>
            <a:spLocks noGrp="1"/>
          </p:cNvSpPr>
          <p:nvPr>
            <p:ph type="sldNum" sz="quarter" idx="12"/>
          </p:nvPr>
        </p:nvSpPr>
        <p:spPr>
          <a:xfrm>
            <a:off x="4914900" y="5695950"/>
            <a:ext cx="1600200" cy="131763"/>
          </a:xfrm>
        </p:spPr>
        <p:txBody>
          <a:bodyPr lIns="0" tIns="0" rIns="0" bIns="0">
            <a:spAutoFit/>
          </a:bodyPr>
          <a:lstStyle>
            <a:lvl1pPr marL="46038">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ts val="975"/>
              </a:lnSpc>
            </a:pPr>
            <a:fld id="{0DB82FAD-3961-41E5-B4E1-2F084916D350}" type="slidenum">
              <a:rPr lang="en-US" altLang="en-US">
                <a:solidFill>
                  <a:srgbClr val="898989"/>
                </a:solidFill>
                <a:latin typeface="Cambria" panose="02040503050406030204" pitchFamily="18" charset="0"/>
              </a:rPr>
              <a:pPr>
                <a:lnSpc>
                  <a:spcPts val="975"/>
                </a:lnSpc>
              </a:pPr>
              <a:t>167</a:t>
            </a:fld>
            <a:endParaRPr lang="en-US" altLang="en-US">
              <a:solidFill>
                <a:srgbClr val="898989"/>
              </a:solidFill>
              <a:latin typeface="Cambria" panose="02040503050406030204" pitchFamily="18" charset="0"/>
            </a:endParaRPr>
          </a:p>
        </p:txBody>
      </p:sp>
      <p:sp>
        <p:nvSpPr>
          <p:cNvPr id="11" name="object 11">
            <a:extLst>
              <a:ext uri="{FF2B5EF4-FFF2-40B4-BE49-F238E27FC236}">
                <a16:creationId xmlns:a16="http://schemas.microsoft.com/office/drawing/2014/main" id="{5C2F037C-03B3-3140-9F9D-1EE283A94824}"/>
              </a:ext>
            </a:extLst>
          </p:cNvPr>
          <p:cNvSpPr txBox="1"/>
          <p:nvPr/>
        </p:nvSpPr>
        <p:spPr>
          <a:xfrm>
            <a:off x="1360488" y="4079875"/>
            <a:ext cx="63500" cy="171450"/>
          </a:xfrm>
          <a:prstGeom prst="rect">
            <a:avLst/>
          </a:prstGeom>
        </p:spPr>
        <p:txBody>
          <a:bodyPr lIns="0" tIns="8706" rIns="0" bIns="0">
            <a:spAutoFit/>
          </a:bodyPr>
          <a:lstStyle/>
          <a:p>
            <a:pPr marL="6697" fontAlgn="auto">
              <a:spcBef>
                <a:spcPts val="68"/>
              </a:spcBef>
              <a:spcAft>
                <a:spcPts val="0"/>
              </a:spcAft>
              <a:defRPr/>
            </a:pPr>
            <a:r>
              <a:rPr sz="1050" b="1" spc="5" dirty="0">
                <a:solidFill>
                  <a:srgbClr val="942192"/>
                </a:solidFill>
                <a:latin typeface="Cambria" pitchFamily="18" charset="0"/>
                <a:cs typeface="Arial"/>
              </a:rPr>
              <a:t>•</a:t>
            </a:r>
            <a:endParaRPr sz="1050">
              <a:latin typeface="Cambria" pitchFamily="18" charset="0"/>
              <a:cs typeface="Arial"/>
            </a:endParaRPr>
          </a:p>
        </p:txBody>
      </p:sp>
      <p:sp>
        <p:nvSpPr>
          <p:cNvPr id="8" name="Rectangle 7">
            <a:extLst>
              <a:ext uri="{FF2B5EF4-FFF2-40B4-BE49-F238E27FC236}">
                <a16:creationId xmlns:a16="http://schemas.microsoft.com/office/drawing/2014/main" id="{3C36A176-0C3D-E894-60A0-BF7BC29FAD1E}"/>
              </a:ext>
            </a:extLst>
          </p:cNvPr>
          <p:cNvSpPr/>
          <p:nvPr/>
        </p:nvSpPr>
        <p:spPr>
          <a:xfrm>
            <a:off x="1143000" y="857250"/>
            <a:ext cx="6858000" cy="34925"/>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latin typeface="Cambria" pitchFamily="18" charset="0"/>
            </a:endParaRPr>
          </a:p>
        </p:txBody>
      </p:sp>
      <p:sp>
        <p:nvSpPr>
          <p:cNvPr id="9" name="Rectangle 8">
            <a:extLst>
              <a:ext uri="{FF2B5EF4-FFF2-40B4-BE49-F238E27FC236}">
                <a16:creationId xmlns:a16="http://schemas.microsoft.com/office/drawing/2014/main" id="{78759E98-5307-038C-BF66-ADE9853710BC}"/>
              </a:ext>
            </a:extLst>
          </p:cNvPr>
          <p:cNvSpPr/>
          <p:nvPr/>
        </p:nvSpPr>
        <p:spPr>
          <a:xfrm>
            <a:off x="1143000" y="949325"/>
            <a:ext cx="6858000" cy="136525"/>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en-US" sz="1350">
              <a:latin typeface="Cambria" pitchFamily="18" charset="0"/>
            </a:endParaRPr>
          </a:p>
        </p:txBody>
      </p:sp>
      <p:sp>
        <p:nvSpPr>
          <p:cNvPr id="13" name="Rounded Rectangle 12">
            <a:extLst>
              <a:ext uri="{FF2B5EF4-FFF2-40B4-BE49-F238E27FC236}">
                <a16:creationId xmlns:a16="http://schemas.microsoft.com/office/drawing/2014/main" id="{AEA9DF05-E92A-9F07-7615-C0962F10F581}"/>
              </a:ext>
            </a:extLst>
          </p:cNvPr>
          <p:cNvSpPr/>
          <p:nvPr/>
        </p:nvSpPr>
        <p:spPr>
          <a:xfrm>
            <a:off x="4914900" y="742950"/>
            <a:ext cx="800100" cy="4572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latin typeface="Cambria" pitchFamily="18" charset="0"/>
            </a:endParaRPr>
          </a:p>
        </p:txBody>
      </p:sp>
      <p:pic>
        <p:nvPicPr>
          <p:cNvPr id="3081" name="Picture 15" descr="pngfind.com-kingpin-png-4152286 (1).png">
            <a:extLst>
              <a:ext uri="{FF2B5EF4-FFF2-40B4-BE49-F238E27FC236}">
                <a16:creationId xmlns:a16="http://schemas.microsoft.com/office/drawing/2014/main" id="{B1B4C334-EB7D-5B82-A481-40CF99644DC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57750" y="742950"/>
            <a:ext cx="914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a:extLst>
              <a:ext uri="{FF2B5EF4-FFF2-40B4-BE49-F238E27FC236}">
                <a16:creationId xmlns:a16="http://schemas.microsoft.com/office/drawing/2014/main" id="{5B68C15B-0FBD-F97C-C311-DC3FC0FB303A}"/>
              </a:ext>
            </a:extLst>
          </p:cNvPr>
          <p:cNvSpPr>
            <a:spLocks noGrp="1"/>
          </p:cNvSpPr>
          <p:nvPr>
            <p:ph type="dt" sz="half" idx="10"/>
          </p:nvPr>
        </p:nvSpPr>
        <p:spPr/>
        <p:txBody>
          <a:bodyPr/>
          <a:lstStyle/>
          <a:p>
            <a:fld id="{E30FC58C-B3FF-429D-AD71-78653A32A1E5}" type="datetime1">
              <a:rPr lang="en-US" smtClean="0"/>
              <a:t>9/5/2022</a:t>
            </a:fld>
            <a:endParaRPr lang="en-US"/>
          </a:p>
        </p:txBody>
      </p:sp>
      <p:sp>
        <p:nvSpPr>
          <p:cNvPr id="5" name="Footer Placeholder 4">
            <a:extLst>
              <a:ext uri="{FF2B5EF4-FFF2-40B4-BE49-F238E27FC236}">
                <a16:creationId xmlns:a16="http://schemas.microsoft.com/office/drawing/2014/main" id="{B589A1B7-5CA1-8E8A-7152-98331DFD705D}"/>
              </a:ext>
            </a:extLst>
          </p:cNvPr>
          <p:cNvSpPr>
            <a:spLocks noGrp="1"/>
          </p:cNvSpPr>
          <p:nvPr>
            <p:ph type="ftr" sz="quarter" idx="11"/>
          </p:nvPr>
        </p:nvSpPr>
        <p:spPr/>
        <p:txBody>
          <a:bodyPr/>
          <a:lstStyle/>
          <a:p>
            <a:r>
              <a:rPr lang="en-US"/>
              <a:t>C ,C++ and UML Basics</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15">
            <a:extLst>
              <a:ext uri="{FF2B5EF4-FFF2-40B4-BE49-F238E27FC236}">
                <a16:creationId xmlns:a16="http://schemas.microsoft.com/office/drawing/2014/main" id="{7A9C5605-D21B-3B7F-A6F9-F7F89330937E}"/>
              </a:ext>
            </a:extLst>
          </p:cNvPr>
          <p:cNvSpPr>
            <a:spLocks noGrp="1"/>
          </p:cNvSpPr>
          <p:nvPr>
            <p:ph type="sldNum" sz="quarter" idx="12"/>
          </p:nvPr>
        </p:nvSpPr>
        <p:spPr>
          <a:xfrm>
            <a:off x="4914900" y="5695950"/>
            <a:ext cx="1600200" cy="131763"/>
          </a:xfrm>
        </p:spPr>
        <p:txBody>
          <a:bodyPr lIns="0" tIns="0" rIns="0" bIns="0">
            <a:spAutoFit/>
          </a:bodyPr>
          <a:lstStyle>
            <a:lvl1pPr marL="46038">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ts val="975"/>
              </a:lnSpc>
            </a:pPr>
            <a:fld id="{33D47795-5CE7-460B-84FC-4AB1036AA200}" type="slidenum">
              <a:rPr lang="en-US" altLang="en-US">
                <a:solidFill>
                  <a:srgbClr val="898989"/>
                </a:solidFill>
                <a:latin typeface="Cambria" panose="02040503050406030204" pitchFamily="18" charset="0"/>
              </a:rPr>
              <a:pPr>
                <a:lnSpc>
                  <a:spcPts val="975"/>
                </a:lnSpc>
              </a:pPr>
              <a:t>168</a:t>
            </a:fld>
            <a:endParaRPr lang="en-US" altLang="en-US">
              <a:solidFill>
                <a:srgbClr val="898989"/>
              </a:solidFill>
              <a:latin typeface="Cambria" panose="02040503050406030204" pitchFamily="18" charset="0"/>
            </a:endParaRPr>
          </a:p>
        </p:txBody>
      </p:sp>
      <p:sp>
        <p:nvSpPr>
          <p:cNvPr id="11" name="object 11">
            <a:extLst>
              <a:ext uri="{FF2B5EF4-FFF2-40B4-BE49-F238E27FC236}">
                <a16:creationId xmlns:a16="http://schemas.microsoft.com/office/drawing/2014/main" id="{CFEFE152-DFAE-268C-4852-9A62838247C3}"/>
              </a:ext>
            </a:extLst>
          </p:cNvPr>
          <p:cNvSpPr txBox="1"/>
          <p:nvPr/>
        </p:nvSpPr>
        <p:spPr>
          <a:xfrm>
            <a:off x="1360488" y="4079875"/>
            <a:ext cx="63500" cy="171450"/>
          </a:xfrm>
          <a:prstGeom prst="rect">
            <a:avLst/>
          </a:prstGeom>
        </p:spPr>
        <p:txBody>
          <a:bodyPr lIns="0" tIns="8706" rIns="0" bIns="0">
            <a:spAutoFit/>
          </a:bodyPr>
          <a:lstStyle/>
          <a:p>
            <a:pPr marL="6697" fontAlgn="auto">
              <a:spcBef>
                <a:spcPts val="68"/>
              </a:spcBef>
              <a:spcAft>
                <a:spcPts val="0"/>
              </a:spcAft>
              <a:defRPr/>
            </a:pPr>
            <a:r>
              <a:rPr sz="1050" b="1" spc="5" dirty="0">
                <a:solidFill>
                  <a:srgbClr val="942192"/>
                </a:solidFill>
                <a:latin typeface="Cambria" pitchFamily="18" charset="0"/>
                <a:cs typeface="Arial"/>
              </a:rPr>
              <a:t>•</a:t>
            </a:r>
            <a:endParaRPr sz="1050">
              <a:latin typeface="Cambria" pitchFamily="18" charset="0"/>
              <a:cs typeface="Arial"/>
            </a:endParaRPr>
          </a:p>
        </p:txBody>
      </p:sp>
      <p:sp>
        <p:nvSpPr>
          <p:cNvPr id="8" name="Rectangle 7">
            <a:extLst>
              <a:ext uri="{FF2B5EF4-FFF2-40B4-BE49-F238E27FC236}">
                <a16:creationId xmlns:a16="http://schemas.microsoft.com/office/drawing/2014/main" id="{853A5B5F-06DB-2FB9-3090-5CD584C00A6C}"/>
              </a:ext>
            </a:extLst>
          </p:cNvPr>
          <p:cNvSpPr/>
          <p:nvPr/>
        </p:nvSpPr>
        <p:spPr>
          <a:xfrm>
            <a:off x="1143000" y="857250"/>
            <a:ext cx="6858000" cy="34925"/>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latin typeface="Cambria" pitchFamily="18" charset="0"/>
            </a:endParaRPr>
          </a:p>
        </p:txBody>
      </p:sp>
      <p:sp>
        <p:nvSpPr>
          <p:cNvPr id="9" name="Rectangle 8">
            <a:extLst>
              <a:ext uri="{FF2B5EF4-FFF2-40B4-BE49-F238E27FC236}">
                <a16:creationId xmlns:a16="http://schemas.microsoft.com/office/drawing/2014/main" id="{4BD3AF29-CB50-F63C-B185-4615E7B8E0B8}"/>
              </a:ext>
            </a:extLst>
          </p:cNvPr>
          <p:cNvSpPr/>
          <p:nvPr/>
        </p:nvSpPr>
        <p:spPr>
          <a:xfrm>
            <a:off x="1143000" y="949325"/>
            <a:ext cx="6858000" cy="136525"/>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en-US" sz="1350">
              <a:latin typeface="Cambria" pitchFamily="18" charset="0"/>
            </a:endParaRPr>
          </a:p>
        </p:txBody>
      </p:sp>
      <p:sp>
        <p:nvSpPr>
          <p:cNvPr id="13" name="Rounded Rectangle 12">
            <a:extLst>
              <a:ext uri="{FF2B5EF4-FFF2-40B4-BE49-F238E27FC236}">
                <a16:creationId xmlns:a16="http://schemas.microsoft.com/office/drawing/2014/main" id="{B9457F20-5305-A928-002E-254583A5E1C7}"/>
              </a:ext>
            </a:extLst>
          </p:cNvPr>
          <p:cNvSpPr/>
          <p:nvPr/>
        </p:nvSpPr>
        <p:spPr>
          <a:xfrm>
            <a:off x="4914900" y="742950"/>
            <a:ext cx="800100" cy="4572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latin typeface="Cambria" pitchFamily="18" charset="0"/>
            </a:endParaRPr>
          </a:p>
        </p:txBody>
      </p:sp>
      <p:pic>
        <p:nvPicPr>
          <p:cNvPr id="4103" name="Picture 15" descr="pngfind.com-kingpin-png-4152286 (1).png">
            <a:extLst>
              <a:ext uri="{FF2B5EF4-FFF2-40B4-BE49-F238E27FC236}">
                <a16:creationId xmlns:a16="http://schemas.microsoft.com/office/drawing/2014/main" id="{E559F08B-7820-4D94-243A-F1F0E4E382E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57750" y="742950"/>
            <a:ext cx="914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 name="Content Placeholder 2">
            <a:extLst>
              <a:ext uri="{FF2B5EF4-FFF2-40B4-BE49-F238E27FC236}">
                <a16:creationId xmlns:a16="http://schemas.microsoft.com/office/drawing/2014/main" id="{563C23F2-7622-AF5E-B698-CA4C85080C04}"/>
              </a:ext>
            </a:extLst>
          </p:cNvPr>
          <p:cNvSpPr txBox="1">
            <a:spLocks/>
          </p:cNvSpPr>
          <p:nvPr/>
        </p:nvSpPr>
        <p:spPr bwMode="auto">
          <a:xfrm>
            <a:off x="457200" y="196402"/>
            <a:ext cx="8229600" cy="589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spcBef>
                <a:spcPct val="20000"/>
              </a:spcBef>
              <a:buFont typeface="Arial" panose="020B0604020202020204" pitchFamily="34" charset="0"/>
              <a:buNone/>
            </a:pPr>
            <a:r>
              <a:rPr lang="en-US" altLang="en-US" sz="2400" b="1" dirty="0">
                <a:latin typeface="Times New Roman" panose="02020603050405020304" pitchFamily="18" charset="0"/>
                <a:cs typeface="Times New Roman" panose="02020603050405020304" pitchFamily="18" charset="0"/>
              </a:rPr>
              <a:t>Syntax of Declaring Access Specifiers in C++</a:t>
            </a:r>
          </a:p>
          <a:p>
            <a:pPr>
              <a:spcBef>
                <a:spcPct val="20000"/>
              </a:spcBef>
              <a:buFont typeface="Arial" panose="020B0604020202020204" pitchFamily="34" charset="0"/>
              <a:buChar char="•"/>
            </a:pPr>
            <a:endParaRPr lang="en-US" altLang="en-US" sz="3200" dirty="0"/>
          </a:p>
        </p:txBody>
      </p:sp>
      <p:sp>
        <p:nvSpPr>
          <p:cNvPr id="4105" name="Content Placeholder 16">
            <a:extLst>
              <a:ext uri="{FF2B5EF4-FFF2-40B4-BE49-F238E27FC236}">
                <a16:creationId xmlns:a16="http://schemas.microsoft.com/office/drawing/2014/main" id="{0D8A7A71-5498-630F-EEE4-29F6F34086C2}"/>
              </a:ext>
            </a:extLst>
          </p:cNvPr>
          <p:cNvSpPr>
            <a:spLocks noGrp="1"/>
          </p:cNvSpPr>
          <p:nvPr>
            <p:ph idx="1"/>
          </p:nvPr>
        </p:nvSpPr>
        <p:spPr>
          <a:xfrm>
            <a:off x="609600" y="1524000"/>
            <a:ext cx="7886700" cy="1347788"/>
          </a:xfrm>
        </p:spPr>
        <p:txBody>
          <a:bodyPr>
            <a:spAutoFit/>
          </a:bodyPr>
          <a:lstStyle/>
          <a:p>
            <a:pPr>
              <a:buFont typeface="Arial" panose="020B0604020202020204" pitchFamily="34" charset="0"/>
              <a:buNone/>
            </a:pPr>
            <a:r>
              <a:rPr lang="en-US" altLang="en-US" sz="2400"/>
              <a:t> </a:t>
            </a:r>
          </a:p>
          <a:p>
            <a:pPr>
              <a:buFont typeface="Arial" panose="020B0604020202020204" pitchFamily="34" charset="0"/>
              <a:buNone/>
            </a:pPr>
            <a:endParaRPr lang="en-US" altLang="en-US" sz="2400"/>
          </a:p>
          <a:p>
            <a:endParaRPr lang="en-US" altLang="en-US" sz="2400"/>
          </a:p>
        </p:txBody>
      </p:sp>
      <p:sp>
        <p:nvSpPr>
          <p:cNvPr id="20" name="Rectangle 19">
            <a:extLst>
              <a:ext uri="{FF2B5EF4-FFF2-40B4-BE49-F238E27FC236}">
                <a16:creationId xmlns:a16="http://schemas.microsoft.com/office/drawing/2014/main" id="{6A0DAB41-7B29-CD4E-F592-11027163ED6B}"/>
              </a:ext>
            </a:extLst>
          </p:cNvPr>
          <p:cNvSpPr/>
          <p:nvPr/>
        </p:nvSpPr>
        <p:spPr>
          <a:xfrm>
            <a:off x="685800" y="1295400"/>
            <a:ext cx="8153400" cy="251460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b="1" dirty="0">
                <a:solidFill>
                  <a:schemeClr val="tx1"/>
                </a:solidFill>
                <a:latin typeface="Times New Roman" panose="02020603050405020304" pitchFamily="18" charset="0"/>
                <a:cs typeface="Times New Roman" panose="02020603050405020304" pitchFamily="18" charset="0"/>
              </a:rPr>
              <a:t>class</a:t>
            </a:r>
            <a:r>
              <a:rPr lang="en-US" dirty="0">
                <a:solidFill>
                  <a:schemeClr val="tx1"/>
                </a:solidFill>
                <a:latin typeface="Times New Roman" panose="02020603050405020304" pitchFamily="18" charset="0"/>
                <a:cs typeface="Times New Roman" panose="02020603050405020304" pitchFamily="18" charset="0"/>
              </a:rPr>
              <a:t> </a:t>
            </a:r>
            <a:r>
              <a:rPr lang="en-US" b="1" dirty="0" err="1">
                <a:solidFill>
                  <a:schemeClr val="tx1"/>
                </a:solidFill>
                <a:latin typeface="Times New Roman" panose="02020603050405020304" pitchFamily="18" charset="0"/>
                <a:cs typeface="Times New Roman" panose="02020603050405020304" pitchFamily="18" charset="0"/>
              </a:rPr>
              <a:t>ClassName</a:t>
            </a:r>
            <a:r>
              <a:rPr lang="en-US" dirty="0">
                <a:solidFill>
                  <a:schemeClr val="tx1"/>
                </a:solidFill>
                <a:latin typeface="Times New Roman" panose="02020603050405020304" pitchFamily="18" charset="0"/>
                <a:cs typeface="Times New Roman" panose="02020603050405020304" pitchFamily="18" charset="0"/>
              </a:rPr>
              <a:t> </a:t>
            </a:r>
          </a:p>
          <a:p>
            <a:pPr fontAlgn="auto">
              <a:spcBef>
                <a:spcPts val="0"/>
              </a:spcBef>
              <a:spcAft>
                <a:spcPts val="0"/>
              </a:spcAft>
              <a:defRPr/>
            </a:pPr>
            <a:r>
              <a:rPr lang="en-US" dirty="0">
                <a:solidFill>
                  <a:schemeClr val="tx1"/>
                </a:solidFill>
                <a:latin typeface="Times New Roman" panose="02020603050405020304" pitchFamily="18" charset="0"/>
                <a:cs typeface="Times New Roman" panose="02020603050405020304" pitchFamily="18" charset="0"/>
              </a:rPr>
              <a:t>     { </a:t>
            </a:r>
          </a:p>
          <a:p>
            <a:pPr fontAlgn="auto">
              <a:spcBef>
                <a:spcPts val="0"/>
              </a:spcBef>
              <a:spcAft>
                <a:spcPts val="0"/>
              </a:spcAft>
              <a:defRPr/>
            </a:pPr>
            <a:r>
              <a:rPr lang="en-US" b="1" dirty="0">
                <a:solidFill>
                  <a:schemeClr val="tx1"/>
                </a:solidFill>
                <a:latin typeface="Times New Roman" panose="02020603050405020304" pitchFamily="18" charset="0"/>
                <a:cs typeface="Times New Roman" panose="02020603050405020304" pitchFamily="18" charset="0"/>
              </a:rPr>
              <a:t>                    private:</a:t>
            </a:r>
            <a:r>
              <a:rPr lang="en-US" dirty="0">
                <a:solidFill>
                  <a:schemeClr val="tx1"/>
                </a:solidFill>
                <a:latin typeface="Times New Roman" panose="02020603050405020304" pitchFamily="18" charset="0"/>
                <a:cs typeface="Times New Roman" panose="02020603050405020304" pitchFamily="18" charset="0"/>
              </a:rPr>
              <a:t> </a:t>
            </a:r>
          </a:p>
          <a:p>
            <a:pPr fontAlgn="auto">
              <a:spcBef>
                <a:spcPts val="0"/>
              </a:spcBef>
              <a:spcAft>
                <a:spcPts val="0"/>
              </a:spcAft>
              <a:defRPr/>
            </a:pPr>
            <a:r>
              <a:rPr lang="en-US" i="1" dirty="0">
                <a:solidFill>
                  <a:schemeClr val="tx1"/>
                </a:solidFill>
                <a:latin typeface="Times New Roman" panose="02020603050405020304" pitchFamily="18" charset="0"/>
                <a:cs typeface="Times New Roman" panose="02020603050405020304" pitchFamily="18" charset="0"/>
              </a:rPr>
              <a:t>                            // declare private members/methods here</a:t>
            </a:r>
            <a:r>
              <a:rPr lang="en-US" dirty="0">
                <a:solidFill>
                  <a:schemeClr val="tx1"/>
                </a:solidFill>
                <a:latin typeface="Times New Roman" panose="02020603050405020304" pitchFamily="18" charset="0"/>
                <a:cs typeface="Times New Roman" panose="02020603050405020304" pitchFamily="18" charset="0"/>
              </a:rPr>
              <a:t>  </a:t>
            </a:r>
          </a:p>
          <a:p>
            <a:pPr fontAlgn="auto">
              <a:spcBef>
                <a:spcPts val="0"/>
              </a:spcBef>
              <a:spcAft>
                <a:spcPts val="0"/>
              </a:spcAft>
              <a:defRPr/>
            </a:pPr>
            <a:r>
              <a:rPr lang="en-US" b="1" dirty="0">
                <a:solidFill>
                  <a:schemeClr val="tx1"/>
                </a:solidFill>
                <a:latin typeface="Times New Roman" panose="02020603050405020304" pitchFamily="18" charset="0"/>
                <a:cs typeface="Times New Roman" panose="02020603050405020304" pitchFamily="18" charset="0"/>
              </a:rPr>
              <a:t>	   public:</a:t>
            </a:r>
            <a:r>
              <a:rPr lang="en-US" dirty="0">
                <a:solidFill>
                  <a:schemeClr val="tx1"/>
                </a:solidFill>
                <a:latin typeface="Times New Roman" panose="02020603050405020304" pitchFamily="18" charset="0"/>
                <a:cs typeface="Times New Roman" panose="02020603050405020304" pitchFamily="18" charset="0"/>
              </a:rPr>
              <a:t> </a:t>
            </a:r>
          </a:p>
          <a:p>
            <a:pPr fontAlgn="auto">
              <a:spcBef>
                <a:spcPts val="0"/>
              </a:spcBef>
              <a:spcAft>
                <a:spcPts val="0"/>
              </a:spcAft>
              <a:defRPr/>
            </a:pPr>
            <a:r>
              <a:rPr lang="en-US" i="1" dirty="0">
                <a:solidFill>
                  <a:schemeClr val="tx1"/>
                </a:solidFill>
                <a:latin typeface="Times New Roman" panose="02020603050405020304" pitchFamily="18" charset="0"/>
                <a:cs typeface="Times New Roman" panose="02020603050405020304" pitchFamily="18" charset="0"/>
              </a:rPr>
              <a:t>                           // declare public members/methods here</a:t>
            </a:r>
            <a:r>
              <a:rPr lang="en-US" dirty="0">
                <a:solidFill>
                  <a:schemeClr val="tx1"/>
                </a:solidFill>
                <a:latin typeface="Times New Roman" panose="02020603050405020304" pitchFamily="18" charset="0"/>
                <a:cs typeface="Times New Roman" panose="02020603050405020304" pitchFamily="18" charset="0"/>
              </a:rPr>
              <a:t>  </a:t>
            </a:r>
          </a:p>
          <a:p>
            <a:pPr fontAlgn="auto">
              <a:spcBef>
                <a:spcPts val="0"/>
              </a:spcBef>
              <a:spcAft>
                <a:spcPts val="0"/>
              </a:spcAft>
              <a:defRPr/>
            </a:pPr>
            <a:r>
              <a:rPr lang="en-US" b="1" dirty="0">
                <a:solidFill>
                  <a:schemeClr val="tx1"/>
                </a:solidFill>
                <a:latin typeface="Times New Roman" panose="02020603050405020304" pitchFamily="18" charset="0"/>
                <a:cs typeface="Times New Roman" panose="02020603050405020304" pitchFamily="18" charset="0"/>
              </a:rPr>
              <a:t>	   protected:</a:t>
            </a:r>
            <a:r>
              <a:rPr lang="en-US" dirty="0">
                <a:solidFill>
                  <a:schemeClr val="tx1"/>
                </a:solidFill>
                <a:latin typeface="Times New Roman" panose="02020603050405020304" pitchFamily="18" charset="0"/>
                <a:cs typeface="Times New Roman" panose="02020603050405020304" pitchFamily="18" charset="0"/>
              </a:rPr>
              <a:t> </a:t>
            </a:r>
          </a:p>
          <a:p>
            <a:pPr fontAlgn="auto">
              <a:spcBef>
                <a:spcPts val="0"/>
              </a:spcBef>
              <a:spcAft>
                <a:spcPts val="0"/>
              </a:spcAft>
              <a:defRPr/>
            </a:pPr>
            <a:r>
              <a:rPr lang="en-US" i="1" dirty="0">
                <a:solidFill>
                  <a:schemeClr val="tx1"/>
                </a:solidFill>
                <a:latin typeface="Times New Roman" panose="02020603050405020304" pitchFamily="18" charset="0"/>
                <a:cs typeface="Times New Roman" panose="02020603050405020304" pitchFamily="18" charset="0"/>
              </a:rPr>
              <a:t>                           // declare protected members/methods here</a:t>
            </a:r>
            <a:r>
              <a:rPr lang="en-US" dirty="0">
                <a:solidFill>
                  <a:schemeClr val="tx1"/>
                </a:solidFill>
                <a:latin typeface="Times New Roman" panose="02020603050405020304" pitchFamily="18" charset="0"/>
                <a:cs typeface="Times New Roman" panose="02020603050405020304" pitchFamily="18" charset="0"/>
              </a:rPr>
              <a:t> </a:t>
            </a:r>
          </a:p>
          <a:p>
            <a:pPr fontAlgn="auto">
              <a:spcBef>
                <a:spcPts val="0"/>
              </a:spcBef>
              <a:spcAft>
                <a:spcPts val="0"/>
              </a:spcAft>
              <a:defRPr/>
            </a:pPr>
            <a:r>
              <a:rPr lang="en-US" dirty="0">
                <a:solidFill>
                  <a:schemeClr val="tx1"/>
                </a:solidFill>
                <a:latin typeface="Times New Roman" panose="02020603050405020304" pitchFamily="18" charset="0"/>
                <a:cs typeface="Times New Roman" panose="02020603050405020304" pitchFamily="18" charset="0"/>
              </a:rPr>
              <a:t>      }; </a:t>
            </a:r>
          </a:p>
        </p:txBody>
      </p:sp>
      <p:pic>
        <p:nvPicPr>
          <p:cNvPr id="4107" name="Picture 3">
            <a:extLst>
              <a:ext uri="{FF2B5EF4-FFF2-40B4-BE49-F238E27FC236}">
                <a16:creationId xmlns:a16="http://schemas.microsoft.com/office/drawing/2014/main" id="{7D73D2DF-D973-FE53-6DE5-807641FD67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406" y="3962400"/>
            <a:ext cx="7913594"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22D3C7D0-4F3C-6474-BA2F-DB4F784A0165}"/>
              </a:ext>
            </a:extLst>
          </p:cNvPr>
          <p:cNvSpPr>
            <a:spLocks noGrp="1"/>
          </p:cNvSpPr>
          <p:nvPr>
            <p:ph type="dt" sz="half" idx="10"/>
          </p:nvPr>
        </p:nvSpPr>
        <p:spPr/>
        <p:txBody>
          <a:bodyPr/>
          <a:lstStyle/>
          <a:p>
            <a:fld id="{6FE6C019-CDCB-4347-A59F-3E4B6BDA1E1A}" type="datetime1">
              <a:rPr lang="en-US" smtClean="0"/>
              <a:t>9/5/2022</a:t>
            </a:fld>
            <a:endParaRPr lang="en-US"/>
          </a:p>
        </p:txBody>
      </p:sp>
      <p:sp>
        <p:nvSpPr>
          <p:cNvPr id="3" name="Footer Placeholder 2">
            <a:extLst>
              <a:ext uri="{FF2B5EF4-FFF2-40B4-BE49-F238E27FC236}">
                <a16:creationId xmlns:a16="http://schemas.microsoft.com/office/drawing/2014/main" id="{A28AFFB4-115F-1A94-CA10-5E992F5D5B0B}"/>
              </a:ext>
            </a:extLst>
          </p:cNvPr>
          <p:cNvSpPr>
            <a:spLocks noGrp="1"/>
          </p:cNvSpPr>
          <p:nvPr>
            <p:ph type="ftr" sz="quarter" idx="11"/>
          </p:nvPr>
        </p:nvSpPr>
        <p:spPr/>
        <p:txBody>
          <a:bodyPr/>
          <a:lstStyle/>
          <a:p>
            <a:r>
              <a:rPr lang="en-US"/>
              <a:t>C ,C++ and UML Basics</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448AAC-D627-41B4-9816-2AF4E86514CE}"/>
              </a:ext>
            </a:extLst>
          </p:cNvPr>
          <p:cNvSpPr>
            <a:spLocks noGrp="1"/>
          </p:cNvSpPr>
          <p:nvPr>
            <p:ph idx="1"/>
          </p:nvPr>
        </p:nvSpPr>
        <p:spPr>
          <a:xfrm>
            <a:off x="304800" y="1447800"/>
            <a:ext cx="4191000" cy="4114800"/>
          </a:xfrm>
          <a:ln w="3175">
            <a:solidFill>
              <a:schemeClr val="tx1"/>
            </a:solidFill>
          </a:ln>
        </p:spPr>
        <p:txBody>
          <a:bodyPr rtlCol="0">
            <a:normAutofit fontScale="85000" lnSpcReduction="10000"/>
          </a:bodyPr>
          <a:lstStyle/>
          <a:p>
            <a:pPr fontAlgn="auto">
              <a:spcAft>
                <a:spcPts val="0"/>
              </a:spcAft>
              <a:buFont typeface="Arial" panose="020B0604020202020204" pitchFamily="34" charset="0"/>
              <a:buNone/>
              <a:defRPr/>
            </a:pPr>
            <a:r>
              <a:rPr lang="en-US" sz="2200" dirty="0">
                <a:latin typeface="Times New Roman" panose="02020603050405020304" pitchFamily="18" charset="0"/>
                <a:cs typeface="Times New Roman" panose="02020603050405020304" pitchFamily="18" charset="0"/>
              </a:rPr>
              <a:t>#include &lt;</a:t>
            </a:r>
            <a:r>
              <a:rPr lang="en-US" sz="2200" dirty="0" err="1">
                <a:latin typeface="Times New Roman" panose="02020603050405020304" pitchFamily="18" charset="0"/>
                <a:cs typeface="Times New Roman" panose="02020603050405020304" pitchFamily="18" charset="0"/>
              </a:rPr>
              <a:t>iostream</a:t>
            </a:r>
            <a:r>
              <a:rPr lang="en-US" sz="2200" dirty="0">
                <a:latin typeface="Times New Roman" panose="02020603050405020304" pitchFamily="18" charset="0"/>
                <a:cs typeface="Times New Roman" panose="02020603050405020304" pitchFamily="18" charset="0"/>
              </a:rPr>
              <a:t>&gt;</a:t>
            </a:r>
          </a:p>
          <a:p>
            <a:pPr fontAlgn="auto">
              <a:spcAft>
                <a:spcPts val="0"/>
              </a:spcAft>
              <a:buFont typeface="Arial" panose="020B0604020202020204" pitchFamily="34" charset="0"/>
              <a:buNone/>
              <a:defRPr/>
            </a:pPr>
            <a:r>
              <a:rPr lang="en-US" sz="2200" dirty="0">
                <a:latin typeface="Times New Roman" panose="02020603050405020304" pitchFamily="18" charset="0"/>
                <a:cs typeface="Times New Roman" panose="02020603050405020304" pitchFamily="18" charset="0"/>
              </a:rPr>
              <a:t>using namespace std;</a:t>
            </a:r>
            <a:endParaRPr lang="en-US" sz="2200" dirty="0">
              <a:solidFill>
                <a:srgbClr val="FF0000"/>
              </a:solidFill>
              <a:latin typeface="Times New Roman" panose="02020603050405020304" pitchFamily="18" charset="0"/>
              <a:cs typeface="Times New Roman" panose="02020603050405020304" pitchFamily="18" charset="0"/>
            </a:endParaRPr>
          </a:p>
          <a:p>
            <a:pPr fontAlgn="auto">
              <a:spcAft>
                <a:spcPts val="0"/>
              </a:spcAft>
              <a:buFont typeface="Arial" panose="020B0604020202020204" pitchFamily="34" charset="0"/>
              <a:buNone/>
              <a:defRPr/>
            </a:pPr>
            <a:r>
              <a:rPr lang="en-US" sz="2200" dirty="0">
                <a:latin typeface="Times New Roman" panose="02020603050405020304" pitchFamily="18" charset="0"/>
                <a:cs typeface="Times New Roman" panose="02020603050405020304" pitchFamily="18" charset="0"/>
              </a:rPr>
              <a:t>class Sample                    </a:t>
            </a:r>
            <a:r>
              <a:rPr lang="en-US" sz="2200" dirty="0">
                <a:solidFill>
                  <a:srgbClr val="FF0000"/>
                </a:solidFill>
                <a:latin typeface="Times New Roman" panose="02020603050405020304" pitchFamily="18" charset="0"/>
                <a:cs typeface="Times New Roman" panose="02020603050405020304" pitchFamily="18" charset="0"/>
              </a:rPr>
              <a:t>// define a class</a:t>
            </a:r>
            <a:endParaRPr lang="en-US" sz="2200" dirty="0">
              <a:latin typeface="Times New Roman" panose="02020603050405020304" pitchFamily="18" charset="0"/>
              <a:cs typeface="Times New Roman" panose="02020603050405020304" pitchFamily="18" charset="0"/>
            </a:endParaRPr>
          </a:p>
          <a:p>
            <a:pPr fontAlgn="auto">
              <a:spcAft>
                <a:spcPts val="0"/>
              </a:spcAft>
              <a:buFont typeface="Arial" panose="020B0604020202020204" pitchFamily="34" charset="0"/>
              <a:buNone/>
              <a:defRPr/>
            </a:pPr>
            <a:r>
              <a:rPr lang="en-US" sz="2200" dirty="0">
                <a:latin typeface="Times New Roman" panose="02020603050405020304" pitchFamily="18" charset="0"/>
                <a:cs typeface="Times New Roman" panose="02020603050405020304" pitchFamily="18" charset="0"/>
              </a:rPr>
              <a:t>{               </a:t>
            </a:r>
          </a:p>
          <a:p>
            <a:pPr fontAlgn="auto">
              <a:spcAft>
                <a:spcPts val="0"/>
              </a:spcAft>
              <a:buFont typeface="Arial" panose="020B0604020202020204" pitchFamily="34" charset="0"/>
              <a:buNone/>
              <a:defRPr/>
            </a:pPr>
            <a:r>
              <a:rPr lang="en-US" sz="2200" dirty="0">
                <a:latin typeface="Times New Roman" panose="02020603050405020304" pitchFamily="18" charset="0"/>
                <a:cs typeface="Times New Roman" panose="02020603050405020304" pitchFamily="18" charset="0"/>
              </a:rPr>
              <a:t>public:                           </a:t>
            </a:r>
            <a:r>
              <a:rPr lang="en-US" sz="2200" dirty="0">
                <a:solidFill>
                  <a:srgbClr val="FF0000"/>
                </a:solidFill>
                <a:latin typeface="Times New Roman" panose="02020603050405020304" pitchFamily="18" charset="0"/>
                <a:cs typeface="Times New Roman" panose="02020603050405020304" pitchFamily="18" charset="0"/>
              </a:rPr>
              <a:t>// public elements</a:t>
            </a:r>
            <a:endParaRPr lang="en-US" sz="2200" dirty="0">
              <a:latin typeface="Times New Roman" panose="02020603050405020304" pitchFamily="18" charset="0"/>
              <a:cs typeface="Times New Roman" panose="02020603050405020304" pitchFamily="18" charset="0"/>
            </a:endParaRPr>
          </a:p>
          <a:p>
            <a:pPr fontAlgn="auto">
              <a:spcAft>
                <a:spcPts val="0"/>
              </a:spcAft>
              <a:buFont typeface="Arial" panose="020B0604020202020204" pitchFamily="34" charset="0"/>
              <a:buNone/>
              <a:defRPr/>
            </a:pP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int</a:t>
            </a:r>
            <a:r>
              <a:rPr lang="en-US" sz="2200" dirty="0">
                <a:latin typeface="Times New Roman" panose="02020603050405020304" pitchFamily="18" charset="0"/>
                <a:cs typeface="Times New Roman" panose="02020603050405020304" pitchFamily="18" charset="0"/>
              </a:rPr>
              <a:t> age;</a:t>
            </a:r>
          </a:p>
          <a:p>
            <a:pPr fontAlgn="auto">
              <a:spcAft>
                <a:spcPts val="0"/>
              </a:spcAft>
              <a:buFont typeface="Arial" panose="020B0604020202020204" pitchFamily="34" charset="0"/>
              <a:buNone/>
              <a:defRPr/>
            </a:pPr>
            <a:r>
              <a:rPr lang="en-US" sz="2200" dirty="0">
                <a:latin typeface="Times New Roman" panose="02020603050405020304" pitchFamily="18" charset="0"/>
                <a:cs typeface="Times New Roman" panose="02020603050405020304" pitchFamily="18" charset="0"/>
              </a:rPr>
              <a:t>    void </a:t>
            </a:r>
            <a:r>
              <a:rPr lang="en-US" sz="2200" dirty="0" err="1">
                <a:latin typeface="Times New Roman" panose="02020603050405020304" pitchFamily="18" charset="0"/>
                <a:cs typeface="Times New Roman" panose="02020603050405020304" pitchFamily="18" charset="0"/>
              </a:rPr>
              <a:t>displayAge</a:t>
            </a:r>
            <a:r>
              <a:rPr lang="en-US" sz="2200" dirty="0">
                <a:latin typeface="Times New Roman" panose="02020603050405020304" pitchFamily="18" charset="0"/>
                <a:cs typeface="Times New Roman" panose="02020603050405020304" pitchFamily="18" charset="0"/>
              </a:rPr>
              <a:t>()</a:t>
            </a:r>
          </a:p>
          <a:p>
            <a:pPr fontAlgn="auto">
              <a:spcAft>
                <a:spcPts val="0"/>
              </a:spcAft>
              <a:buFont typeface="Arial" panose="020B0604020202020204" pitchFamily="34" charset="0"/>
              <a:buNone/>
              <a:defRPr/>
            </a:pPr>
            <a:r>
              <a:rPr lang="en-US" sz="2200" dirty="0">
                <a:latin typeface="Times New Roman" panose="02020603050405020304" pitchFamily="18" charset="0"/>
                <a:cs typeface="Times New Roman" panose="02020603050405020304" pitchFamily="18" charset="0"/>
              </a:rPr>
              <a:t> {</a:t>
            </a:r>
          </a:p>
          <a:p>
            <a:pPr fontAlgn="auto">
              <a:spcAft>
                <a:spcPts val="0"/>
              </a:spcAft>
              <a:buFont typeface="Arial" panose="020B0604020202020204" pitchFamily="34" charset="0"/>
              <a:buNone/>
              <a:defRPr/>
            </a:pP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cout</a:t>
            </a:r>
            <a:r>
              <a:rPr lang="en-US" sz="2200" dirty="0">
                <a:latin typeface="Times New Roman" panose="02020603050405020304" pitchFamily="18" charset="0"/>
                <a:cs typeface="Times New Roman" panose="02020603050405020304" pitchFamily="18" charset="0"/>
              </a:rPr>
              <a:t> &lt;&lt; "Age = " &lt;&lt; age &lt;&lt; </a:t>
            </a:r>
            <a:r>
              <a:rPr lang="en-US" sz="2200" dirty="0" err="1">
                <a:latin typeface="Times New Roman" panose="02020603050405020304" pitchFamily="18" charset="0"/>
                <a:cs typeface="Times New Roman" panose="02020603050405020304" pitchFamily="18" charset="0"/>
              </a:rPr>
              <a:t>endl</a:t>
            </a:r>
            <a:r>
              <a:rPr lang="en-US" sz="2200" dirty="0">
                <a:latin typeface="Times New Roman" panose="02020603050405020304" pitchFamily="18" charset="0"/>
                <a:cs typeface="Times New Roman" panose="02020603050405020304" pitchFamily="18" charset="0"/>
              </a:rPr>
              <a:t>;</a:t>
            </a:r>
          </a:p>
          <a:p>
            <a:pPr fontAlgn="auto">
              <a:spcAft>
                <a:spcPts val="0"/>
              </a:spcAft>
              <a:buFont typeface="Arial" panose="020B0604020202020204" pitchFamily="34" charset="0"/>
              <a:buNone/>
              <a:defRPr/>
            </a:pPr>
            <a:r>
              <a:rPr lang="en-US" sz="2200" dirty="0">
                <a:latin typeface="Times New Roman" panose="02020603050405020304" pitchFamily="18" charset="0"/>
                <a:cs typeface="Times New Roman" panose="02020603050405020304" pitchFamily="18" charset="0"/>
              </a:rPr>
              <a:t>    }</a:t>
            </a:r>
          </a:p>
          <a:p>
            <a:pPr fontAlgn="auto">
              <a:spcAft>
                <a:spcPts val="0"/>
              </a:spcAft>
              <a:buFont typeface="Arial" panose="020B0604020202020204" pitchFamily="34" charset="0"/>
              <a:buNone/>
              <a:defRPr/>
            </a:pPr>
            <a:r>
              <a:rPr lang="en-US" sz="2200" dirty="0">
                <a:latin typeface="Times New Roman" panose="02020603050405020304" pitchFamily="18" charset="0"/>
                <a:cs typeface="Times New Roman" panose="02020603050405020304" pitchFamily="18" charset="0"/>
              </a:rPr>
              <a:t>};</a:t>
            </a:r>
          </a:p>
          <a:p>
            <a:pPr fontAlgn="auto">
              <a:spcAft>
                <a:spcPts val="0"/>
              </a:spcAft>
              <a:buFont typeface="Arial" panose="020B0604020202020204" pitchFamily="34" charset="0"/>
              <a:buNone/>
              <a:defRPr/>
            </a:pPr>
            <a:r>
              <a:rPr lang="en-US" sz="1900" dirty="0"/>
              <a:t> </a:t>
            </a:r>
          </a:p>
        </p:txBody>
      </p:sp>
      <p:sp>
        <p:nvSpPr>
          <p:cNvPr id="15" name="object 15">
            <a:extLst>
              <a:ext uri="{FF2B5EF4-FFF2-40B4-BE49-F238E27FC236}">
                <a16:creationId xmlns:a16="http://schemas.microsoft.com/office/drawing/2014/main" id="{FC0B6DBD-139A-7C99-E0C1-08D64A648573}"/>
              </a:ext>
            </a:extLst>
          </p:cNvPr>
          <p:cNvSpPr>
            <a:spLocks noGrp="1"/>
          </p:cNvSpPr>
          <p:nvPr>
            <p:ph type="sldNum" sz="quarter" idx="12"/>
          </p:nvPr>
        </p:nvSpPr>
        <p:spPr>
          <a:xfrm>
            <a:off x="6248400" y="6324600"/>
            <a:ext cx="1600200" cy="131763"/>
          </a:xfrm>
        </p:spPr>
        <p:txBody>
          <a:bodyPr lIns="0" tIns="0" rIns="0" bIns="0">
            <a:spAutoFit/>
          </a:bodyPr>
          <a:lstStyle>
            <a:lvl1pPr marL="46038">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ts val="975"/>
              </a:lnSpc>
            </a:pPr>
            <a:fld id="{CFD0F37E-2BBB-41E6-A6F1-15E83E093CB5}" type="slidenum">
              <a:rPr lang="en-US" altLang="en-US">
                <a:solidFill>
                  <a:srgbClr val="898989"/>
                </a:solidFill>
                <a:latin typeface="Cambria" panose="02040503050406030204" pitchFamily="18" charset="0"/>
              </a:rPr>
              <a:pPr>
                <a:lnSpc>
                  <a:spcPts val="975"/>
                </a:lnSpc>
              </a:pPr>
              <a:t>169</a:t>
            </a:fld>
            <a:endParaRPr lang="en-US" altLang="en-US">
              <a:solidFill>
                <a:srgbClr val="898989"/>
              </a:solidFill>
              <a:latin typeface="Cambria" panose="02040503050406030204" pitchFamily="18" charset="0"/>
            </a:endParaRPr>
          </a:p>
        </p:txBody>
      </p:sp>
      <p:sp>
        <p:nvSpPr>
          <p:cNvPr id="11" name="object 11">
            <a:extLst>
              <a:ext uri="{FF2B5EF4-FFF2-40B4-BE49-F238E27FC236}">
                <a16:creationId xmlns:a16="http://schemas.microsoft.com/office/drawing/2014/main" id="{0F920F99-3805-EF8D-FB55-EBDA64A4EFB0}"/>
              </a:ext>
            </a:extLst>
          </p:cNvPr>
          <p:cNvSpPr txBox="1"/>
          <p:nvPr/>
        </p:nvSpPr>
        <p:spPr>
          <a:xfrm>
            <a:off x="1360488" y="4079875"/>
            <a:ext cx="63500" cy="171450"/>
          </a:xfrm>
          <a:prstGeom prst="rect">
            <a:avLst/>
          </a:prstGeom>
        </p:spPr>
        <p:txBody>
          <a:bodyPr lIns="0" tIns="8706" rIns="0" bIns="0">
            <a:spAutoFit/>
          </a:bodyPr>
          <a:lstStyle/>
          <a:p>
            <a:pPr marL="6697" fontAlgn="auto">
              <a:spcBef>
                <a:spcPts val="68"/>
              </a:spcBef>
              <a:spcAft>
                <a:spcPts val="0"/>
              </a:spcAft>
              <a:defRPr/>
            </a:pPr>
            <a:r>
              <a:rPr sz="1050" b="1" spc="5" dirty="0">
                <a:solidFill>
                  <a:srgbClr val="942192"/>
                </a:solidFill>
                <a:latin typeface="Cambria" pitchFamily="18" charset="0"/>
                <a:cs typeface="Arial"/>
              </a:rPr>
              <a:t>•</a:t>
            </a:r>
            <a:endParaRPr sz="1050">
              <a:latin typeface="Cambria" pitchFamily="18" charset="0"/>
              <a:cs typeface="Arial"/>
            </a:endParaRPr>
          </a:p>
        </p:txBody>
      </p:sp>
      <p:sp>
        <p:nvSpPr>
          <p:cNvPr id="8" name="Rectangle 7">
            <a:extLst>
              <a:ext uri="{FF2B5EF4-FFF2-40B4-BE49-F238E27FC236}">
                <a16:creationId xmlns:a16="http://schemas.microsoft.com/office/drawing/2014/main" id="{05D5538E-4B3E-0838-1D2D-215C496A5A48}"/>
              </a:ext>
            </a:extLst>
          </p:cNvPr>
          <p:cNvSpPr/>
          <p:nvPr/>
        </p:nvSpPr>
        <p:spPr>
          <a:xfrm>
            <a:off x="1143000" y="857250"/>
            <a:ext cx="6858000" cy="34925"/>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latin typeface="Cambria" pitchFamily="18" charset="0"/>
            </a:endParaRPr>
          </a:p>
        </p:txBody>
      </p:sp>
      <p:sp>
        <p:nvSpPr>
          <p:cNvPr id="9" name="Rectangle 8">
            <a:extLst>
              <a:ext uri="{FF2B5EF4-FFF2-40B4-BE49-F238E27FC236}">
                <a16:creationId xmlns:a16="http://schemas.microsoft.com/office/drawing/2014/main" id="{82DF04B1-0B88-8761-E456-883D49A12FBC}"/>
              </a:ext>
            </a:extLst>
          </p:cNvPr>
          <p:cNvSpPr/>
          <p:nvPr/>
        </p:nvSpPr>
        <p:spPr>
          <a:xfrm>
            <a:off x="1143000" y="949325"/>
            <a:ext cx="6858000" cy="136525"/>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en-US" sz="1350">
              <a:latin typeface="Cambria" pitchFamily="18" charset="0"/>
            </a:endParaRPr>
          </a:p>
        </p:txBody>
      </p:sp>
      <p:sp>
        <p:nvSpPr>
          <p:cNvPr id="13" name="Rounded Rectangle 12">
            <a:extLst>
              <a:ext uri="{FF2B5EF4-FFF2-40B4-BE49-F238E27FC236}">
                <a16:creationId xmlns:a16="http://schemas.microsoft.com/office/drawing/2014/main" id="{4F6E7A4F-8575-6266-0FB1-29958DC6EF5E}"/>
              </a:ext>
            </a:extLst>
          </p:cNvPr>
          <p:cNvSpPr/>
          <p:nvPr/>
        </p:nvSpPr>
        <p:spPr>
          <a:xfrm>
            <a:off x="4914900" y="742950"/>
            <a:ext cx="800100" cy="4572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latin typeface="Cambria" pitchFamily="18" charset="0"/>
            </a:endParaRPr>
          </a:p>
        </p:txBody>
      </p:sp>
      <p:pic>
        <p:nvPicPr>
          <p:cNvPr id="5128" name="Picture 15" descr="pngfind.com-kingpin-png-4152286 (1).png">
            <a:extLst>
              <a:ext uri="{FF2B5EF4-FFF2-40B4-BE49-F238E27FC236}">
                <a16:creationId xmlns:a16="http://schemas.microsoft.com/office/drawing/2014/main" id="{A90ED4FC-2A43-FF81-7068-76B1F936519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57750" y="742950"/>
            <a:ext cx="914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a:extLst>
              <a:ext uri="{FF2B5EF4-FFF2-40B4-BE49-F238E27FC236}">
                <a16:creationId xmlns:a16="http://schemas.microsoft.com/office/drawing/2014/main" id="{E368D20F-7ABD-CEE7-BDE9-6D30AFE60B8B}"/>
              </a:ext>
            </a:extLst>
          </p:cNvPr>
          <p:cNvSpPr txBox="1">
            <a:spLocks/>
          </p:cNvSpPr>
          <p:nvPr/>
        </p:nvSpPr>
        <p:spPr>
          <a:xfrm>
            <a:off x="4876800" y="1447800"/>
            <a:ext cx="4114800" cy="3810000"/>
          </a:xfrm>
          <a:prstGeom prst="rect">
            <a:avLst/>
          </a:prstGeom>
          <a:ln w="3175">
            <a:solidFill>
              <a:schemeClr val="tx1"/>
            </a:solidFill>
          </a:ln>
        </p:spPr>
        <p:txBody>
          <a:bodyPr>
            <a:normAutofit fontScale="62500" lnSpcReduction="20000"/>
          </a:bodyPr>
          <a:lstStyle/>
          <a:p>
            <a:pPr marL="342900" indent="-342900" fontAlgn="auto">
              <a:spcBef>
                <a:spcPct val="20000"/>
              </a:spcBef>
              <a:spcAft>
                <a:spcPts val="0"/>
              </a:spcAft>
              <a:buFont typeface="Arial" pitchFamily="34" charset="0"/>
              <a:buNone/>
              <a:defRPr/>
            </a:pPr>
            <a:endParaRPr lang="en-US" sz="1900" dirty="0">
              <a:latin typeface="+mn-lt"/>
              <a:cs typeface="+mn-cs"/>
            </a:endParaRPr>
          </a:p>
          <a:p>
            <a:pPr marL="342900" indent="-342900" fontAlgn="auto">
              <a:spcBef>
                <a:spcPct val="20000"/>
              </a:spcBef>
              <a:spcAft>
                <a:spcPts val="0"/>
              </a:spcAft>
              <a:buFont typeface="Arial" pitchFamily="34" charset="0"/>
              <a:buNone/>
              <a:defRPr/>
            </a:pPr>
            <a:r>
              <a:rPr lang="en-US" sz="2400" dirty="0" err="1">
                <a:latin typeface="Times New Roman" panose="02020603050405020304" pitchFamily="18" charset="0"/>
                <a:cs typeface="Times New Roman" panose="02020603050405020304" pitchFamily="18" charset="0"/>
              </a:rPr>
              <a:t>int</a:t>
            </a:r>
            <a:r>
              <a:rPr lang="en-US" sz="2400" dirty="0">
                <a:latin typeface="Times New Roman" panose="02020603050405020304" pitchFamily="18" charset="0"/>
                <a:cs typeface="Times New Roman" panose="02020603050405020304" pitchFamily="18" charset="0"/>
              </a:rPr>
              <a:t> main()</a:t>
            </a:r>
          </a:p>
          <a:p>
            <a:pPr marL="342900" indent="-342900" fontAlgn="auto">
              <a:spcBef>
                <a:spcPct val="20000"/>
              </a:spcBef>
              <a:spcAft>
                <a:spcPts val="0"/>
              </a:spcAft>
              <a:defRPr/>
            </a:pPr>
            <a:r>
              <a:rPr lang="en-US" sz="2400" dirty="0">
                <a:latin typeface="Times New Roman" panose="02020603050405020304" pitchFamily="18" charset="0"/>
                <a:cs typeface="Times New Roman" panose="02020603050405020304" pitchFamily="18" charset="0"/>
              </a:rPr>
              <a:t>  {</a:t>
            </a:r>
            <a:endParaRPr lang="en-US" sz="2400" dirty="0">
              <a:solidFill>
                <a:srgbClr val="FF0000"/>
              </a:solidFill>
              <a:latin typeface="Times New Roman" panose="02020603050405020304" pitchFamily="18" charset="0"/>
              <a:cs typeface="Times New Roman" panose="02020603050405020304" pitchFamily="18" charset="0"/>
            </a:endParaRPr>
          </a:p>
          <a:p>
            <a:pPr marL="342900" indent="-342900" fontAlgn="auto">
              <a:spcBef>
                <a:spcPct val="20000"/>
              </a:spcBef>
              <a:spcAft>
                <a:spcPts val="0"/>
              </a:spcAft>
              <a:defRPr/>
            </a:pPr>
            <a:r>
              <a:rPr lang="en-US" sz="2400" dirty="0">
                <a:latin typeface="Times New Roman" panose="02020603050405020304" pitchFamily="18" charset="0"/>
                <a:cs typeface="Times New Roman" panose="02020603050405020304" pitchFamily="18" charset="0"/>
              </a:rPr>
              <a:t>    Sample obj1;     </a:t>
            </a:r>
            <a:r>
              <a:rPr lang="en-US" sz="2400" dirty="0">
                <a:solidFill>
                  <a:srgbClr val="FF0000"/>
                </a:solidFill>
                <a:latin typeface="Times New Roman" panose="02020603050405020304" pitchFamily="18" charset="0"/>
                <a:cs typeface="Times New Roman" panose="02020603050405020304" pitchFamily="18" charset="0"/>
              </a:rPr>
              <a:t>// declare a class object</a:t>
            </a:r>
            <a:endParaRPr lang="en-US" sz="2400" dirty="0">
              <a:latin typeface="Times New Roman" panose="02020603050405020304" pitchFamily="18" charset="0"/>
              <a:cs typeface="Times New Roman" panose="02020603050405020304" pitchFamily="18" charset="0"/>
            </a:endParaRPr>
          </a:p>
          <a:p>
            <a:pPr marL="342900" indent="-342900" fontAlgn="auto">
              <a:spcBef>
                <a:spcPct val="20000"/>
              </a:spcBef>
              <a:spcAft>
                <a:spcPts val="0"/>
              </a:spcAft>
              <a:buFont typeface="Arial" pitchFamily="34" charset="0"/>
              <a:buNone/>
              <a:defRPr/>
            </a:pPr>
            <a:r>
              <a:rPr lang="en-US" sz="2400" dirty="0">
                <a:latin typeface="Times New Roman" panose="02020603050405020304" pitchFamily="18" charset="0"/>
                <a:cs typeface="Times New Roman" panose="02020603050405020304" pitchFamily="18" charset="0"/>
              </a:rPr>
              <a:t> </a:t>
            </a:r>
          </a:p>
          <a:p>
            <a:pPr marL="342900" indent="-342900" fontAlgn="auto">
              <a:spcBef>
                <a:spcPct val="20000"/>
              </a:spcBef>
              <a:spcAft>
                <a:spcPts val="0"/>
              </a:spcAft>
              <a:buFont typeface="Arial" pitchFamily="34" charset="0"/>
              <a:buNone/>
              <a:defRPr/>
            </a:pP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cout</a:t>
            </a:r>
            <a:r>
              <a:rPr lang="en-US" sz="2400" dirty="0">
                <a:latin typeface="Times New Roman" panose="02020603050405020304" pitchFamily="18" charset="0"/>
                <a:cs typeface="Times New Roman" panose="02020603050405020304" pitchFamily="18" charset="0"/>
              </a:rPr>
              <a:t> &lt;&lt; "Enter your age: ";</a:t>
            </a:r>
          </a:p>
          <a:p>
            <a:pPr marL="342900" indent="-342900" fontAlgn="auto">
              <a:spcBef>
                <a:spcPct val="20000"/>
              </a:spcBef>
              <a:spcAft>
                <a:spcPts val="0"/>
              </a:spcAft>
              <a:buFont typeface="Arial" pitchFamily="34" charset="0"/>
              <a:buNone/>
              <a:defRPr/>
            </a:pPr>
            <a:r>
              <a:rPr lang="en-US" sz="2400" dirty="0">
                <a:latin typeface="Times New Roman" panose="02020603050405020304" pitchFamily="18" charset="0"/>
                <a:cs typeface="Times New Roman" panose="02020603050405020304" pitchFamily="18" charset="0"/>
              </a:rPr>
              <a:t> </a:t>
            </a:r>
          </a:p>
          <a:p>
            <a:pPr marL="342900" indent="-342900" fontAlgn="auto">
              <a:spcBef>
                <a:spcPct val="20000"/>
              </a:spcBef>
              <a:spcAft>
                <a:spcPts val="0"/>
              </a:spcAft>
              <a:buFont typeface="Arial" pitchFamily="34" charset="0"/>
              <a:buNone/>
              <a:defRPr/>
            </a:pPr>
            <a:r>
              <a:rPr lang="en-US" sz="2400" dirty="0">
                <a:latin typeface="Times New Roman" panose="02020603050405020304" pitchFamily="18" charset="0"/>
                <a:cs typeface="Times New Roman" panose="02020603050405020304" pitchFamily="18" charset="0"/>
              </a:rPr>
              <a:t>    </a:t>
            </a:r>
            <a:r>
              <a:rPr lang="en-US" sz="2400" dirty="0">
                <a:solidFill>
                  <a:srgbClr val="FF0000"/>
                </a:solidFill>
                <a:latin typeface="Times New Roman" panose="02020603050405020304" pitchFamily="18" charset="0"/>
                <a:cs typeface="Times New Roman" panose="02020603050405020304" pitchFamily="18" charset="0"/>
              </a:rPr>
              <a:t>// store input in age of the obj1 object</a:t>
            </a:r>
          </a:p>
          <a:p>
            <a:pPr marL="342900" indent="-342900" fontAlgn="auto">
              <a:spcBef>
                <a:spcPct val="20000"/>
              </a:spcBef>
              <a:spcAft>
                <a:spcPts val="0"/>
              </a:spcAft>
              <a:buFont typeface="Arial" pitchFamily="34" charset="0"/>
              <a:buNone/>
              <a:defRPr/>
            </a:pP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cin</a:t>
            </a:r>
            <a:r>
              <a:rPr lang="en-US" sz="2400" dirty="0">
                <a:latin typeface="Times New Roman" panose="02020603050405020304" pitchFamily="18" charset="0"/>
                <a:cs typeface="Times New Roman" panose="02020603050405020304" pitchFamily="18" charset="0"/>
              </a:rPr>
              <a:t> &gt;&gt; obj1.age;</a:t>
            </a:r>
          </a:p>
          <a:p>
            <a:pPr marL="342900" indent="-342900" fontAlgn="auto">
              <a:spcBef>
                <a:spcPct val="20000"/>
              </a:spcBef>
              <a:spcAft>
                <a:spcPts val="0"/>
              </a:spcAft>
              <a:buFont typeface="Arial" pitchFamily="34" charset="0"/>
              <a:buNone/>
              <a:defRPr/>
            </a:pPr>
            <a:r>
              <a:rPr lang="en-US" sz="2400" dirty="0">
                <a:latin typeface="Times New Roman" panose="02020603050405020304" pitchFamily="18" charset="0"/>
                <a:cs typeface="Times New Roman" panose="02020603050405020304" pitchFamily="18" charset="0"/>
              </a:rPr>
              <a:t> </a:t>
            </a:r>
          </a:p>
          <a:p>
            <a:pPr marL="342900" indent="-342900" fontAlgn="auto">
              <a:spcBef>
                <a:spcPct val="20000"/>
              </a:spcBef>
              <a:spcAft>
                <a:spcPts val="0"/>
              </a:spcAft>
              <a:defRPr/>
            </a:pPr>
            <a:r>
              <a:rPr lang="en-US" sz="2400" dirty="0">
                <a:latin typeface="Times New Roman" panose="02020603050405020304" pitchFamily="18" charset="0"/>
                <a:cs typeface="Times New Roman" panose="02020603050405020304" pitchFamily="18" charset="0"/>
              </a:rPr>
              <a:t>  obj1.displayAge();               </a:t>
            </a:r>
            <a:r>
              <a:rPr lang="en-US" sz="2400" dirty="0">
                <a:solidFill>
                  <a:srgbClr val="FF0000"/>
                </a:solidFill>
                <a:latin typeface="Times New Roman" panose="02020603050405020304" pitchFamily="18" charset="0"/>
                <a:cs typeface="Times New Roman" panose="02020603050405020304" pitchFamily="18" charset="0"/>
              </a:rPr>
              <a:t>// call class function</a:t>
            </a:r>
            <a:endParaRPr lang="en-US" sz="2400" dirty="0">
              <a:latin typeface="Times New Roman" panose="02020603050405020304" pitchFamily="18" charset="0"/>
              <a:cs typeface="Times New Roman" panose="02020603050405020304" pitchFamily="18" charset="0"/>
            </a:endParaRPr>
          </a:p>
          <a:p>
            <a:pPr marL="342900" indent="-342900" fontAlgn="auto">
              <a:spcBef>
                <a:spcPct val="20000"/>
              </a:spcBef>
              <a:spcAft>
                <a:spcPts val="0"/>
              </a:spcAft>
              <a:buFont typeface="Arial" pitchFamily="34" charset="0"/>
              <a:buNone/>
              <a:defRPr/>
            </a:pPr>
            <a:r>
              <a:rPr lang="en-US" sz="2400" dirty="0">
                <a:latin typeface="Times New Roman" panose="02020603050405020304" pitchFamily="18" charset="0"/>
                <a:cs typeface="Times New Roman" panose="02020603050405020304" pitchFamily="18" charset="0"/>
              </a:rPr>
              <a:t> </a:t>
            </a:r>
          </a:p>
          <a:p>
            <a:pPr marL="342900" indent="-342900" fontAlgn="auto">
              <a:spcBef>
                <a:spcPct val="20000"/>
              </a:spcBef>
              <a:spcAft>
                <a:spcPts val="0"/>
              </a:spcAft>
              <a:buFont typeface="Arial" pitchFamily="34" charset="0"/>
              <a:buNone/>
              <a:defRPr/>
            </a:pPr>
            <a:r>
              <a:rPr lang="en-US" sz="2400" dirty="0">
                <a:latin typeface="Times New Roman" panose="02020603050405020304" pitchFamily="18" charset="0"/>
                <a:cs typeface="Times New Roman" panose="02020603050405020304" pitchFamily="18" charset="0"/>
              </a:rPr>
              <a:t>    return 0;</a:t>
            </a:r>
          </a:p>
          <a:p>
            <a:pPr marL="342900" indent="-342900" fontAlgn="auto">
              <a:spcBef>
                <a:spcPct val="20000"/>
              </a:spcBef>
              <a:spcAft>
                <a:spcPts val="0"/>
              </a:spcAft>
              <a:buFont typeface="Arial" pitchFamily="34" charset="0"/>
              <a:buNone/>
              <a:defRPr/>
            </a:pPr>
            <a:r>
              <a:rPr lang="en-US" sz="2400" dirty="0">
                <a:latin typeface="Times New Roman" panose="02020603050405020304" pitchFamily="18" charset="0"/>
                <a:cs typeface="Times New Roman" panose="02020603050405020304" pitchFamily="18" charset="0"/>
              </a:rPr>
              <a:t>} </a:t>
            </a:r>
          </a:p>
          <a:p>
            <a:pPr marL="342900" indent="-342900" fontAlgn="auto">
              <a:spcBef>
                <a:spcPct val="20000"/>
              </a:spcBef>
              <a:spcAft>
                <a:spcPts val="0"/>
              </a:spcAft>
              <a:buFont typeface="Arial" pitchFamily="34" charset="0"/>
              <a:buNone/>
              <a:defRPr/>
            </a:pPr>
            <a:endParaRPr lang="en-IN" sz="1650" dirty="0">
              <a:latin typeface="+mn-lt"/>
              <a:cs typeface="+mn-cs"/>
            </a:endParaRPr>
          </a:p>
        </p:txBody>
      </p:sp>
      <p:sp>
        <p:nvSpPr>
          <p:cNvPr id="5130" name="Rectangle 1">
            <a:extLst>
              <a:ext uri="{FF2B5EF4-FFF2-40B4-BE49-F238E27FC236}">
                <a16:creationId xmlns:a16="http://schemas.microsoft.com/office/drawing/2014/main" id="{152439B4-EB87-4134-AD3D-950F898B3427}"/>
              </a:ext>
            </a:extLst>
          </p:cNvPr>
          <p:cNvSpPr>
            <a:spLocks noChangeArrowheads="1"/>
          </p:cNvSpPr>
          <p:nvPr/>
        </p:nvSpPr>
        <p:spPr bwMode="auto">
          <a:xfrm>
            <a:off x="5334000" y="5334000"/>
            <a:ext cx="3200400" cy="862013"/>
          </a:xfrm>
          <a:prstGeom prst="rect">
            <a:avLst/>
          </a:prstGeom>
          <a:solidFill>
            <a:schemeClr val="bg1"/>
          </a:solidFill>
          <a:ln w="3175">
            <a:solidFill>
              <a:schemeClr val="tx1"/>
            </a:solidFill>
            <a:miter lim="800000"/>
            <a:headEnd/>
            <a:tailEnd/>
          </a:ln>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400" b="1">
                <a:solidFill>
                  <a:srgbClr val="7030A0"/>
                </a:solidFill>
                <a:latin typeface="droid sans mono"/>
              </a:rPr>
              <a:t>Output:</a:t>
            </a:r>
          </a:p>
          <a:p>
            <a:endParaRPr lang="en-US" altLang="en-US" sz="1400" b="1">
              <a:solidFill>
                <a:srgbClr val="7030A0"/>
              </a:solidFill>
              <a:latin typeface="droid sans mono"/>
            </a:endParaRPr>
          </a:p>
          <a:p>
            <a:r>
              <a:rPr lang="en-US" altLang="en-US" sz="1400" b="1">
                <a:solidFill>
                  <a:srgbClr val="7030A0"/>
                </a:solidFill>
                <a:latin typeface="droid sans mono"/>
              </a:rPr>
              <a:t>Enter your age: 20</a:t>
            </a:r>
          </a:p>
          <a:p>
            <a:r>
              <a:rPr lang="en-US" altLang="en-US" sz="1400" b="1">
                <a:solidFill>
                  <a:srgbClr val="7030A0"/>
                </a:solidFill>
                <a:latin typeface="droid sans mono"/>
              </a:rPr>
              <a:t> Age = 20</a:t>
            </a:r>
            <a:r>
              <a:rPr lang="en-US" altLang="en-US" sz="1400" b="1">
                <a:solidFill>
                  <a:srgbClr val="7030A0"/>
                </a:solidFill>
                <a:latin typeface="Arial" panose="020B0604020202020204" pitchFamily="34" charset="0"/>
              </a:rPr>
              <a:t> </a:t>
            </a:r>
          </a:p>
        </p:txBody>
      </p:sp>
      <p:sp>
        <p:nvSpPr>
          <p:cNvPr id="5131" name="Rectangle 13">
            <a:extLst>
              <a:ext uri="{FF2B5EF4-FFF2-40B4-BE49-F238E27FC236}">
                <a16:creationId xmlns:a16="http://schemas.microsoft.com/office/drawing/2014/main" id="{8D536DB4-3D68-5526-1357-6F302B6C198F}"/>
              </a:ext>
            </a:extLst>
          </p:cNvPr>
          <p:cNvSpPr>
            <a:spLocks noChangeArrowheads="1"/>
          </p:cNvSpPr>
          <p:nvPr/>
        </p:nvSpPr>
        <p:spPr bwMode="auto">
          <a:xfrm>
            <a:off x="1524000" y="228600"/>
            <a:ext cx="5638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400" b="1" dirty="0">
                <a:latin typeface="Times New Roman" panose="02020603050405020304" pitchFamily="18" charset="0"/>
                <a:cs typeface="Times New Roman" panose="02020603050405020304" pitchFamily="18" charset="0"/>
              </a:rPr>
              <a:t>Example 1: C++ public Access Specifier</a:t>
            </a:r>
          </a:p>
        </p:txBody>
      </p:sp>
      <p:sp>
        <p:nvSpPr>
          <p:cNvPr id="2" name="Date Placeholder 1">
            <a:extLst>
              <a:ext uri="{FF2B5EF4-FFF2-40B4-BE49-F238E27FC236}">
                <a16:creationId xmlns:a16="http://schemas.microsoft.com/office/drawing/2014/main" id="{F68F6859-5EAD-3EC9-60FA-3E7D314B5BB4}"/>
              </a:ext>
            </a:extLst>
          </p:cNvPr>
          <p:cNvSpPr>
            <a:spLocks noGrp="1"/>
          </p:cNvSpPr>
          <p:nvPr>
            <p:ph type="dt" sz="half" idx="10"/>
          </p:nvPr>
        </p:nvSpPr>
        <p:spPr/>
        <p:txBody>
          <a:bodyPr/>
          <a:lstStyle/>
          <a:p>
            <a:fld id="{3ABE097A-9775-4204-B07B-19D08A4A89B2}" type="datetime1">
              <a:rPr lang="en-US" smtClean="0"/>
              <a:t>9/5/2022</a:t>
            </a:fld>
            <a:endParaRPr lang="en-US"/>
          </a:p>
        </p:txBody>
      </p:sp>
      <p:sp>
        <p:nvSpPr>
          <p:cNvPr id="4" name="Footer Placeholder 3">
            <a:extLst>
              <a:ext uri="{FF2B5EF4-FFF2-40B4-BE49-F238E27FC236}">
                <a16:creationId xmlns:a16="http://schemas.microsoft.com/office/drawing/2014/main" id="{47D35E88-011A-5C00-7D0F-3B7CA91AA23B}"/>
              </a:ext>
            </a:extLst>
          </p:cNvPr>
          <p:cNvSpPr>
            <a:spLocks noGrp="1"/>
          </p:cNvSpPr>
          <p:nvPr>
            <p:ph type="ftr" sz="quarter" idx="11"/>
          </p:nvPr>
        </p:nvSpPr>
        <p:spPr/>
        <p:txBody>
          <a:bodyPr/>
          <a:lstStyle/>
          <a:p>
            <a:r>
              <a:rPr lang="en-US"/>
              <a:t>C ,C++ and UML Basics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895600" y="1066800"/>
            <a:ext cx="2895600" cy="584775"/>
          </a:xfrm>
          <a:prstGeom prst="rect">
            <a:avLst/>
          </a:prstGeom>
        </p:spPr>
        <p:txBody>
          <a:bodyPr wrap="square">
            <a:spAutoFit/>
          </a:bodyPr>
          <a:lstStyle/>
          <a:p>
            <a:pPr marL="8929">
              <a:spcBef>
                <a:spcPts val="70"/>
              </a:spcBef>
            </a:pPr>
            <a:r>
              <a:rPr lang="en-US" sz="3200" spc="18" dirty="0"/>
              <a:t>Comparison</a:t>
            </a:r>
          </a:p>
        </p:txBody>
      </p:sp>
      <p:pic>
        <p:nvPicPr>
          <p:cNvPr id="4" name="Content Placeholder 3" descr="object-oriented-concept-13-728-1.jpg"/>
          <p:cNvPicPr>
            <a:picLocks noChangeAspect="1"/>
          </p:cNvPicPr>
          <p:nvPr/>
        </p:nvPicPr>
        <p:blipFill>
          <a:blip r:embed="rId2" cstate="print"/>
          <a:stretch>
            <a:fillRect/>
          </a:stretch>
        </p:blipFill>
        <p:spPr>
          <a:xfrm>
            <a:off x="1554691" y="1594338"/>
            <a:ext cx="6034617" cy="4525963"/>
          </a:xfrm>
          <a:prstGeom prst="rect">
            <a:avLst/>
          </a:prstGeom>
        </p:spPr>
      </p:pic>
      <p:sp>
        <p:nvSpPr>
          <p:cNvPr id="2" name="Date Placeholder 1">
            <a:extLst>
              <a:ext uri="{FF2B5EF4-FFF2-40B4-BE49-F238E27FC236}">
                <a16:creationId xmlns:a16="http://schemas.microsoft.com/office/drawing/2014/main" id="{F0D87C97-0933-9F7B-906D-92C0C2C41913}"/>
              </a:ext>
            </a:extLst>
          </p:cNvPr>
          <p:cNvSpPr>
            <a:spLocks noGrp="1"/>
          </p:cNvSpPr>
          <p:nvPr>
            <p:ph type="dt" sz="half" idx="10"/>
          </p:nvPr>
        </p:nvSpPr>
        <p:spPr/>
        <p:txBody>
          <a:bodyPr/>
          <a:lstStyle/>
          <a:p>
            <a:fld id="{2B8680FA-164F-49B5-BABB-656D54FA76A1}" type="datetime1">
              <a:rPr lang="en-US" smtClean="0"/>
              <a:t>9/5/2022</a:t>
            </a:fld>
            <a:endParaRPr lang="en-US"/>
          </a:p>
        </p:txBody>
      </p:sp>
      <p:sp>
        <p:nvSpPr>
          <p:cNvPr id="5" name="Footer Placeholder 4">
            <a:extLst>
              <a:ext uri="{FF2B5EF4-FFF2-40B4-BE49-F238E27FC236}">
                <a16:creationId xmlns:a16="http://schemas.microsoft.com/office/drawing/2014/main" id="{F42C3E09-C57D-4094-69D8-094F1EF93F75}"/>
              </a:ext>
            </a:extLst>
          </p:cNvPr>
          <p:cNvSpPr>
            <a:spLocks noGrp="1"/>
          </p:cNvSpPr>
          <p:nvPr>
            <p:ph type="ftr" sz="quarter" idx="11"/>
          </p:nvPr>
        </p:nvSpPr>
        <p:spPr/>
        <p:txBody>
          <a:bodyPr/>
          <a:lstStyle/>
          <a:p>
            <a:r>
              <a:rPr lang="en-US"/>
              <a:t>C ,C++ and UML Basics</a:t>
            </a:r>
          </a:p>
        </p:txBody>
      </p:sp>
      <p:sp>
        <p:nvSpPr>
          <p:cNvPr id="6" name="Slide Number Placeholder 5">
            <a:extLst>
              <a:ext uri="{FF2B5EF4-FFF2-40B4-BE49-F238E27FC236}">
                <a16:creationId xmlns:a16="http://schemas.microsoft.com/office/drawing/2014/main" id="{24CB0D56-FF07-B69F-9F9F-5BDCAC91DD78}"/>
              </a:ext>
            </a:extLst>
          </p:cNvPr>
          <p:cNvSpPr>
            <a:spLocks noGrp="1"/>
          </p:cNvSpPr>
          <p:nvPr>
            <p:ph type="sldNum" sz="quarter" idx="12"/>
          </p:nvPr>
        </p:nvSpPr>
        <p:spPr/>
        <p:txBody>
          <a:bodyPr/>
          <a:lstStyle/>
          <a:p>
            <a:fld id="{A1A6BA4E-CDAE-4DEF-A7CA-99055C502B84}" type="slidenum">
              <a:rPr lang="en-US" smtClean="0"/>
              <a:pPr/>
              <a:t>17</a:t>
            </a:fld>
            <a:endParaRPr lang="en-US"/>
          </a:p>
        </p:txBody>
      </p:sp>
    </p:spTree>
    <p:extLst>
      <p:ext uri="{BB962C8B-B14F-4D97-AF65-F5344CB8AC3E}">
        <p14:creationId xmlns:p14="http://schemas.microsoft.com/office/powerpoint/2010/main" val="25918900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29FC45-1D33-2C33-B7BE-032D5AC40832}"/>
              </a:ext>
            </a:extLst>
          </p:cNvPr>
          <p:cNvSpPr>
            <a:spLocks noGrp="1"/>
          </p:cNvSpPr>
          <p:nvPr>
            <p:ph idx="1"/>
          </p:nvPr>
        </p:nvSpPr>
        <p:spPr>
          <a:xfrm>
            <a:off x="304800" y="1143000"/>
            <a:ext cx="4191000" cy="4419600"/>
          </a:xfrm>
          <a:ln w="3175">
            <a:solidFill>
              <a:schemeClr val="tx1"/>
            </a:solidFill>
          </a:ln>
        </p:spPr>
        <p:txBody>
          <a:bodyPr rtlCol="0">
            <a:normAutofit lnSpcReduction="10000"/>
          </a:bodyPr>
          <a:lstStyle/>
          <a:p>
            <a:pPr fontAlgn="auto">
              <a:spcAft>
                <a:spcPts val="0"/>
              </a:spcAft>
              <a:buFont typeface="Arial" panose="020B0604020202020204" pitchFamily="34" charset="0"/>
              <a:buNone/>
              <a:defRPr/>
            </a:pPr>
            <a:r>
              <a:rPr lang="en-US" sz="2000" dirty="0">
                <a:latin typeface="Times New Roman" panose="02020603050405020304" pitchFamily="18" charset="0"/>
                <a:cs typeface="Times New Roman" panose="02020603050405020304" pitchFamily="18" charset="0"/>
              </a:rPr>
              <a:t>class Sample</a:t>
            </a:r>
          </a:p>
          <a:p>
            <a:pPr fontAlgn="auto">
              <a:spcAft>
                <a:spcPts val="0"/>
              </a:spcAft>
              <a:buFont typeface="Arial" panose="020B0604020202020204" pitchFamily="34" charset="0"/>
              <a:buNone/>
              <a:defRPr/>
            </a:pPr>
            <a:r>
              <a:rPr lang="en-US" sz="2000" dirty="0">
                <a:latin typeface="Times New Roman" panose="02020603050405020304" pitchFamily="18" charset="0"/>
                <a:cs typeface="Times New Roman" panose="02020603050405020304" pitchFamily="18" charset="0"/>
              </a:rPr>
              <a:t> { </a:t>
            </a:r>
          </a:p>
          <a:p>
            <a:pPr fontAlgn="auto">
              <a:spcAft>
                <a:spcPts val="0"/>
              </a:spcAft>
              <a:buFont typeface="Arial" panose="020B0604020202020204" pitchFamily="34" charset="0"/>
              <a:buNone/>
              <a:defRPr/>
            </a:pPr>
            <a:r>
              <a:rPr lang="en-US" sz="2000" dirty="0">
                <a:latin typeface="Times New Roman" panose="02020603050405020304" pitchFamily="18" charset="0"/>
                <a:cs typeface="Times New Roman" panose="02020603050405020304" pitchFamily="18" charset="0"/>
              </a:rPr>
              <a:t>private:              </a:t>
            </a:r>
            <a:r>
              <a:rPr lang="en-US" sz="2000" dirty="0">
                <a:solidFill>
                  <a:srgbClr val="FF0000"/>
                </a:solidFill>
                <a:latin typeface="Times New Roman" panose="02020603050405020304" pitchFamily="18" charset="0"/>
                <a:cs typeface="Times New Roman" panose="02020603050405020304" pitchFamily="18" charset="0"/>
              </a:rPr>
              <a:t>// private elements </a:t>
            </a:r>
          </a:p>
          <a:p>
            <a:pPr fontAlgn="auto">
              <a:spcAft>
                <a:spcPts val="0"/>
              </a:spcAft>
              <a:buFont typeface="Arial" panose="020B0604020202020204" pitchFamily="34" charset="0"/>
              <a:buNone/>
              <a:defRPr/>
            </a:pPr>
            <a:r>
              <a:rPr lang="en-US" sz="2000" dirty="0" err="1">
                <a:latin typeface="Times New Roman" panose="02020603050405020304" pitchFamily="18" charset="0"/>
                <a:cs typeface="Times New Roman" panose="02020603050405020304" pitchFamily="18" charset="0"/>
              </a:rPr>
              <a:t>int</a:t>
            </a:r>
            <a:r>
              <a:rPr lang="en-US" sz="2000" dirty="0">
                <a:latin typeface="Times New Roman" panose="02020603050405020304" pitchFamily="18" charset="0"/>
                <a:cs typeface="Times New Roman" panose="02020603050405020304" pitchFamily="18" charset="0"/>
              </a:rPr>
              <a:t> age; </a:t>
            </a:r>
          </a:p>
          <a:p>
            <a:pPr fontAlgn="auto">
              <a:spcAft>
                <a:spcPts val="0"/>
              </a:spcAft>
              <a:buFont typeface="Arial" panose="020B0604020202020204" pitchFamily="34" charset="0"/>
              <a:buNone/>
              <a:defRPr/>
            </a:pPr>
            <a:endParaRPr lang="en-US" sz="2000" dirty="0">
              <a:latin typeface="Times New Roman" panose="02020603050405020304" pitchFamily="18" charset="0"/>
              <a:cs typeface="Times New Roman" panose="02020603050405020304" pitchFamily="18" charset="0"/>
            </a:endParaRPr>
          </a:p>
          <a:p>
            <a:pPr fontAlgn="auto">
              <a:spcAft>
                <a:spcPts val="0"/>
              </a:spcAft>
              <a:buFont typeface="Arial" panose="020B0604020202020204" pitchFamily="34" charset="0"/>
              <a:buNone/>
              <a:defRPr/>
            </a:pPr>
            <a:r>
              <a:rPr lang="en-US" sz="2000" dirty="0">
                <a:latin typeface="Times New Roman" panose="02020603050405020304" pitchFamily="18" charset="0"/>
                <a:cs typeface="Times New Roman" panose="02020603050405020304" pitchFamily="18" charset="0"/>
              </a:rPr>
              <a:t>public:             </a:t>
            </a:r>
            <a:r>
              <a:rPr lang="en-US" sz="2000" dirty="0">
                <a:solidFill>
                  <a:srgbClr val="FF0000"/>
                </a:solidFill>
                <a:latin typeface="Times New Roman" panose="02020603050405020304" pitchFamily="18" charset="0"/>
                <a:cs typeface="Times New Roman" panose="02020603050405020304" pitchFamily="18" charset="0"/>
              </a:rPr>
              <a:t>// public elements </a:t>
            </a:r>
          </a:p>
          <a:p>
            <a:pPr fontAlgn="auto">
              <a:spcAft>
                <a:spcPts val="0"/>
              </a:spcAft>
              <a:buFont typeface="Arial" panose="020B0604020202020204" pitchFamily="34" charset="0"/>
              <a:buNone/>
              <a:defRPr/>
            </a:pPr>
            <a:r>
              <a:rPr lang="en-US" sz="2000" dirty="0">
                <a:latin typeface="Times New Roman" panose="02020603050405020304" pitchFamily="18" charset="0"/>
                <a:cs typeface="Times New Roman" panose="02020603050405020304" pitchFamily="18" charset="0"/>
              </a:rPr>
              <a:t>void </a:t>
            </a:r>
            <a:r>
              <a:rPr lang="en-US" sz="2000" dirty="0" err="1">
                <a:latin typeface="Times New Roman" panose="02020603050405020304" pitchFamily="18" charset="0"/>
                <a:cs typeface="Times New Roman" panose="02020603050405020304" pitchFamily="18" charset="0"/>
              </a:rPr>
              <a:t>displayAge</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int</a:t>
            </a:r>
            <a:r>
              <a:rPr lang="en-US" sz="2000" dirty="0">
                <a:latin typeface="Times New Roman" panose="02020603050405020304" pitchFamily="18" charset="0"/>
                <a:cs typeface="Times New Roman" panose="02020603050405020304" pitchFamily="18" charset="0"/>
              </a:rPr>
              <a:t> a)</a:t>
            </a:r>
          </a:p>
          <a:p>
            <a:pPr fontAlgn="auto">
              <a:spcAft>
                <a:spcPts val="0"/>
              </a:spcAft>
              <a:buFont typeface="Arial" panose="020B0604020202020204" pitchFamily="34" charset="0"/>
              <a:buNone/>
              <a:defRPr/>
            </a:pPr>
            <a:r>
              <a:rPr lang="en-US" sz="2000" dirty="0">
                <a:latin typeface="Times New Roman" panose="02020603050405020304" pitchFamily="18" charset="0"/>
                <a:cs typeface="Times New Roman" panose="02020603050405020304" pitchFamily="18" charset="0"/>
              </a:rPr>
              <a:t> { </a:t>
            </a:r>
          </a:p>
          <a:p>
            <a:pPr fontAlgn="auto">
              <a:spcAft>
                <a:spcPts val="0"/>
              </a:spcAft>
              <a:buFont typeface="Arial" panose="020B0604020202020204" pitchFamily="34" charset="0"/>
              <a:buNone/>
              <a:defRPr/>
            </a:pPr>
            <a:r>
              <a:rPr lang="en-US" sz="2000" dirty="0">
                <a:latin typeface="Times New Roman" panose="02020603050405020304" pitchFamily="18" charset="0"/>
                <a:cs typeface="Times New Roman" panose="02020603050405020304" pitchFamily="18" charset="0"/>
              </a:rPr>
              <a:t>age = a; </a:t>
            </a:r>
          </a:p>
          <a:p>
            <a:pPr fontAlgn="auto">
              <a:spcAft>
                <a:spcPts val="0"/>
              </a:spcAft>
              <a:buFont typeface="Arial" panose="020B0604020202020204" pitchFamily="34" charset="0"/>
              <a:buNone/>
              <a:defRPr/>
            </a:pPr>
            <a:r>
              <a:rPr lang="en-US" sz="2000" dirty="0" err="1">
                <a:latin typeface="Times New Roman" panose="02020603050405020304" pitchFamily="18" charset="0"/>
                <a:cs typeface="Times New Roman" panose="02020603050405020304" pitchFamily="18" charset="0"/>
              </a:rPr>
              <a:t>cout</a:t>
            </a:r>
            <a:r>
              <a:rPr lang="en-US" sz="2000" dirty="0">
                <a:latin typeface="Times New Roman" panose="02020603050405020304" pitchFamily="18" charset="0"/>
                <a:cs typeface="Times New Roman" panose="02020603050405020304" pitchFamily="18" charset="0"/>
              </a:rPr>
              <a:t> &lt;&lt; "Age = " &lt;&lt; age &lt;&lt; </a:t>
            </a:r>
            <a:r>
              <a:rPr lang="en-US" sz="2000" dirty="0" err="1">
                <a:latin typeface="Times New Roman" panose="02020603050405020304" pitchFamily="18" charset="0"/>
                <a:cs typeface="Times New Roman" panose="02020603050405020304" pitchFamily="18" charset="0"/>
              </a:rPr>
              <a:t>endl</a:t>
            </a:r>
            <a:r>
              <a:rPr lang="en-US" sz="2000" dirty="0">
                <a:latin typeface="Times New Roman" panose="02020603050405020304" pitchFamily="18" charset="0"/>
                <a:cs typeface="Times New Roman" panose="02020603050405020304" pitchFamily="18" charset="0"/>
              </a:rPr>
              <a:t>; </a:t>
            </a:r>
          </a:p>
          <a:p>
            <a:pPr fontAlgn="auto">
              <a:spcAft>
                <a:spcPts val="0"/>
              </a:spcAft>
              <a:buFont typeface="Arial" panose="020B0604020202020204" pitchFamily="34" charset="0"/>
              <a:buNone/>
              <a:defRPr/>
            </a:pPr>
            <a:r>
              <a:rPr lang="en-US" sz="2000" dirty="0">
                <a:latin typeface="Times New Roman" panose="02020603050405020304" pitchFamily="18" charset="0"/>
                <a:cs typeface="Times New Roman" panose="02020603050405020304" pitchFamily="18" charset="0"/>
              </a:rPr>
              <a:t>}</a:t>
            </a:r>
          </a:p>
          <a:p>
            <a:pPr fontAlgn="auto">
              <a:spcAft>
                <a:spcPts val="0"/>
              </a:spcAft>
              <a:buFont typeface="Arial" panose="020B0604020202020204" pitchFamily="34" charset="0"/>
              <a:buNone/>
              <a:defRPr/>
            </a:pPr>
            <a:r>
              <a:rPr lang="en-US" sz="2000" dirty="0">
                <a:latin typeface="Times New Roman" panose="02020603050405020304" pitchFamily="18" charset="0"/>
                <a:cs typeface="Times New Roman" panose="02020603050405020304" pitchFamily="18" charset="0"/>
              </a:rPr>
              <a:t> }; </a:t>
            </a:r>
            <a:br>
              <a:rPr lang="en-US" sz="2000" dirty="0"/>
            </a:br>
            <a:endParaRPr lang="en-US" sz="1900" dirty="0"/>
          </a:p>
        </p:txBody>
      </p:sp>
      <p:sp>
        <p:nvSpPr>
          <p:cNvPr id="15" name="object 15">
            <a:extLst>
              <a:ext uri="{FF2B5EF4-FFF2-40B4-BE49-F238E27FC236}">
                <a16:creationId xmlns:a16="http://schemas.microsoft.com/office/drawing/2014/main" id="{5F845D11-C460-FC3D-38D3-C468901E9A4E}"/>
              </a:ext>
            </a:extLst>
          </p:cNvPr>
          <p:cNvSpPr>
            <a:spLocks noGrp="1"/>
          </p:cNvSpPr>
          <p:nvPr>
            <p:ph type="sldNum" sz="quarter" idx="12"/>
          </p:nvPr>
        </p:nvSpPr>
        <p:spPr>
          <a:xfrm>
            <a:off x="6248400" y="6324600"/>
            <a:ext cx="1600200" cy="131763"/>
          </a:xfrm>
        </p:spPr>
        <p:txBody>
          <a:bodyPr lIns="0" tIns="0" rIns="0" bIns="0">
            <a:spAutoFit/>
          </a:bodyPr>
          <a:lstStyle>
            <a:lvl1pPr marL="46038">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ts val="975"/>
              </a:lnSpc>
            </a:pPr>
            <a:fld id="{891751FD-B554-40EF-949C-14990008DB03}" type="slidenum">
              <a:rPr lang="en-US" altLang="en-US">
                <a:solidFill>
                  <a:srgbClr val="898989"/>
                </a:solidFill>
                <a:latin typeface="Cambria" panose="02040503050406030204" pitchFamily="18" charset="0"/>
              </a:rPr>
              <a:pPr>
                <a:lnSpc>
                  <a:spcPts val="975"/>
                </a:lnSpc>
              </a:pPr>
              <a:t>170</a:t>
            </a:fld>
            <a:endParaRPr lang="en-US" altLang="en-US">
              <a:solidFill>
                <a:srgbClr val="898989"/>
              </a:solidFill>
              <a:latin typeface="Cambria" panose="02040503050406030204" pitchFamily="18" charset="0"/>
            </a:endParaRPr>
          </a:p>
        </p:txBody>
      </p:sp>
      <p:sp>
        <p:nvSpPr>
          <p:cNvPr id="11" name="object 11">
            <a:extLst>
              <a:ext uri="{FF2B5EF4-FFF2-40B4-BE49-F238E27FC236}">
                <a16:creationId xmlns:a16="http://schemas.microsoft.com/office/drawing/2014/main" id="{BA7419BA-C7FD-F1E5-5C38-52826B67B65C}"/>
              </a:ext>
            </a:extLst>
          </p:cNvPr>
          <p:cNvSpPr txBox="1"/>
          <p:nvPr/>
        </p:nvSpPr>
        <p:spPr>
          <a:xfrm>
            <a:off x="1360488" y="4079875"/>
            <a:ext cx="63500" cy="171450"/>
          </a:xfrm>
          <a:prstGeom prst="rect">
            <a:avLst/>
          </a:prstGeom>
        </p:spPr>
        <p:txBody>
          <a:bodyPr lIns="0" tIns="8706" rIns="0" bIns="0">
            <a:spAutoFit/>
          </a:bodyPr>
          <a:lstStyle/>
          <a:p>
            <a:pPr marL="6697" fontAlgn="auto">
              <a:spcBef>
                <a:spcPts val="68"/>
              </a:spcBef>
              <a:spcAft>
                <a:spcPts val="0"/>
              </a:spcAft>
              <a:defRPr/>
            </a:pPr>
            <a:r>
              <a:rPr sz="1050" b="1" spc="5" dirty="0">
                <a:solidFill>
                  <a:srgbClr val="942192"/>
                </a:solidFill>
                <a:latin typeface="Cambria" pitchFamily="18" charset="0"/>
                <a:cs typeface="Arial"/>
              </a:rPr>
              <a:t>•</a:t>
            </a:r>
            <a:endParaRPr sz="1050">
              <a:latin typeface="Cambria" pitchFamily="18" charset="0"/>
              <a:cs typeface="Arial"/>
            </a:endParaRPr>
          </a:p>
        </p:txBody>
      </p:sp>
      <p:sp>
        <p:nvSpPr>
          <p:cNvPr id="8" name="Rectangle 7">
            <a:extLst>
              <a:ext uri="{FF2B5EF4-FFF2-40B4-BE49-F238E27FC236}">
                <a16:creationId xmlns:a16="http://schemas.microsoft.com/office/drawing/2014/main" id="{B6AC40F8-40C5-F53B-6F00-C8ECA16E109C}"/>
              </a:ext>
            </a:extLst>
          </p:cNvPr>
          <p:cNvSpPr/>
          <p:nvPr/>
        </p:nvSpPr>
        <p:spPr>
          <a:xfrm>
            <a:off x="1143000" y="857250"/>
            <a:ext cx="6858000" cy="34925"/>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latin typeface="Cambria" pitchFamily="18" charset="0"/>
            </a:endParaRPr>
          </a:p>
        </p:txBody>
      </p:sp>
      <p:sp>
        <p:nvSpPr>
          <p:cNvPr id="9" name="Rectangle 8">
            <a:extLst>
              <a:ext uri="{FF2B5EF4-FFF2-40B4-BE49-F238E27FC236}">
                <a16:creationId xmlns:a16="http://schemas.microsoft.com/office/drawing/2014/main" id="{E7639D61-AB22-FFDC-D147-DBE0B3CAE0DC}"/>
              </a:ext>
            </a:extLst>
          </p:cNvPr>
          <p:cNvSpPr/>
          <p:nvPr/>
        </p:nvSpPr>
        <p:spPr>
          <a:xfrm>
            <a:off x="1143000" y="949325"/>
            <a:ext cx="6858000" cy="136525"/>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en-US" sz="1350">
              <a:latin typeface="Cambria" pitchFamily="18" charset="0"/>
            </a:endParaRPr>
          </a:p>
        </p:txBody>
      </p:sp>
      <p:sp>
        <p:nvSpPr>
          <p:cNvPr id="13" name="Rounded Rectangle 12">
            <a:extLst>
              <a:ext uri="{FF2B5EF4-FFF2-40B4-BE49-F238E27FC236}">
                <a16:creationId xmlns:a16="http://schemas.microsoft.com/office/drawing/2014/main" id="{A72ABE94-904D-966D-5AF5-7A88C02AE9D2}"/>
              </a:ext>
            </a:extLst>
          </p:cNvPr>
          <p:cNvSpPr/>
          <p:nvPr/>
        </p:nvSpPr>
        <p:spPr>
          <a:xfrm>
            <a:off x="4914900" y="742950"/>
            <a:ext cx="800100" cy="4572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latin typeface="Cambria" pitchFamily="18" charset="0"/>
            </a:endParaRPr>
          </a:p>
        </p:txBody>
      </p:sp>
      <p:pic>
        <p:nvPicPr>
          <p:cNvPr id="6152" name="Picture 15" descr="pngfind.com-kingpin-png-4152286 (1).png">
            <a:extLst>
              <a:ext uri="{FF2B5EF4-FFF2-40B4-BE49-F238E27FC236}">
                <a16:creationId xmlns:a16="http://schemas.microsoft.com/office/drawing/2014/main" id="{08FB1277-0836-B063-9E4A-A5E2E30DB8A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57750" y="742950"/>
            <a:ext cx="914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a:extLst>
              <a:ext uri="{FF2B5EF4-FFF2-40B4-BE49-F238E27FC236}">
                <a16:creationId xmlns:a16="http://schemas.microsoft.com/office/drawing/2014/main" id="{F799C0E6-5F5D-DAD9-0C4C-EE778E3054C9}"/>
              </a:ext>
            </a:extLst>
          </p:cNvPr>
          <p:cNvSpPr txBox="1">
            <a:spLocks/>
          </p:cNvSpPr>
          <p:nvPr/>
        </p:nvSpPr>
        <p:spPr>
          <a:xfrm>
            <a:off x="4648200" y="1143000"/>
            <a:ext cx="4343400" cy="3810000"/>
          </a:xfrm>
          <a:prstGeom prst="rect">
            <a:avLst/>
          </a:prstGeom>
          <a:ln w="3175">
            <a:solidFill>
              <a:schemeClr val="tx1"/>
            </a:solidFill>
          </a:ln>
        </p:spPr>
        <p:txBody>
          <a:bodyPr>
            <a:normAutofit/>
          </a:bodyPr>
          <a:lstStyle/>
          <a:p>
            <a:pPr marL="342900" indent="-342900" fontAlgn="auto">
              <a:spcBef>
                <a:spcPct val="20000"/>
              </a:spcBef>
              <a:spcAft>
                <a:spcPts val="0"/>
              </a:spcAft>
              <a:buFont typeface="Arial" pitchFamily="34" charset="0"/>
              <a:buNone/>
              <a:defRPr/>
            </a:pPr>
            <a:endParaRPr lang="en-US" sz="1900" dirty="0">
              <a:latin typeface="Times New Roman" panose="02020603050405020304" pitchFamily="18" charset="0"/>
              <a:cs typeface="Times New Roman" panose="02020603050405020304" pitchFamily="18" charset="0"/>
            </a:endParaRPr>
          </a:p>
          <a:p>
            <a:pPr marL="342900" indent="-342900" fontAlgn="auto">
              <a:spcBef>
                <a:spcPct val="20000"/>
              </a:spcBef>
              <a:spcAft>
                <a:spcPts val="0"/>
              </a:spcAft>
              <a:defRPr/>
            </a:pPr>
            <a:r>
              <a:rPr lang="en-US" dirty="0" err="1">
                <a:latin typeface="Times New Roman" panose="02020603050405020304" pitchFamily="18" charset="0"/>
                <a:cs typeface="Times New Roman" panose="02020603050405020304" pitchFamily="18" charset="0"/>
              </a:rPr>
              <a:t>int</a:t>
            </a:r>
            <a:r>
              <a:rPr lang="en-US" dirty="0">
                <a:latin typeface="Times New Roman" panose="02020603050405020304" pitchFamily="18" charset="0"/>
                <a:cs typeface="Times New Roman" panose="02020603050405020304" pitchFamily="18" charset="0"/>
              </a:rPr>
              <a:t> main() </a:t>
            </a:r>
          </a:p>
          <a:p>
            <a:pPr marL="342900" indent="-342900" fontAlgn="auto">
              <a:spcBef>
                <a:spcPct val="20000"/>
              </a:spcBef>
              <a:spcAft>
                <a:spcPts val="0"/>
              </a:spcAft>
              <a:defRPr/>
            </a:pPr>
            <a:r>
              <a:rPr lang="en-US" dirty="0">
                <a:latin typeface="Times New Roman" panose="02020603050405020304" pitchFamily="18" charset="0"/>
                <a:cs typeface="Times New Roman" panose="02020603050405020304" pitchFamily="18" charset="0"/>
              </a:rPr>
              <a:t>{</a:t>
            </a:r>
          </a:p>
          <a:p>
            <a:pPr marL="342900" indent="-342900" fontAlgn="auto">
              <a:spcBef>
                <a:spcPct val="20000"/>
              </a:spcBef>
              <a:spcAft>
                <a:spcPts val="0"/>
              </a:spcAft>
              <a:defRPr/>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int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ageInput</a:t>
            </a:r>
            <a:r>
              <a:rPr lang="en-US" dirty="0">
                <a:latin typeface="Times New Roman" panose="02020603050405020304" pitchFamily="18" charset="0"/>
                <a:cs typeface="Times New Roman" panose="02020603050405020304" pitchFamily="18" charset="0"/>
              </a:rPr>
              <a:t>;                </a:t>
            </a:r>
          </a:p>
          <a:p>
            <a:pPr marL="342900" indent="-342900" fontAlgn="auto">
              <a:spcBef>
                <a:spcPct val="20000"/>
              </a:spcBef>
              <a:spcAft>
                <a:spcPts val="0"/>
              </a:spcAft>
              <a:defRPr/>
            </a:pPr>
            <a:r>
              <a:rPr lang="en-US" dirty="0">
                <a:latin typeface="Times New Roman" panose="02020603050405020304" pitchFamily="18" charset="0"/>
                <a:cs typeface="Times New Roman" panose="02020603050405020304" pitchFamily="18" charset="0"/>
              </a:rPr>
              <a:t>Sample obj1;     </a:t>
            </a:r>
          </a:p>
          <a:p>
            <a:pPr marL="342900" indent="-342900" fontAlgn="auto">
              <a:spcBef>
                <a:spcPct val="20000"/>
              </a:spcBef>
              <a:spcAft>
                <a:spcPts val="0"/>
              </a:spcAft>
              <a:defRPr/>
            </a:pPr>
            <a:r>
              <a:rPr lang="en-US" dirty="0" err="1">
                <a:latin typeface="Times New Roman" panose="02020603050405020304" pitchFamily="18" charset="0"/>
                <a:cs typeface="Times New Roman" panose="02020603050405020304" pitchFamily="18" charset="0"/>
              </a:rPr>
              <a:t>cin</a:t>
            </a:r>
            <a:r>
              <a:rPr lang="en-US" dirty="0">
                <a:latin typeface="Times New Roman" panose="02020603050405020304" pitchFamily="18" charset="0"/>
                <a:cs typeface="Times New Roman" panose="02020603050405020304" pitchFamily="18" charset="0"/>
              </a:rPr>
              <a:t> &gt;&gt; obj1.age;                            </a:t>
            </a:r>
            <a:r>
              <a:rPr lang="en-US" dirty="0">
                <a:solidFill>
                  <a:srgbClr val="FF0000"/>
                </a:solidFill>
                <a:latin typeface="Times New Roman" panose="02020603050405020304" pitchFamily="18" charset="0"/>
                <a:cs typeface="Times New Roman" panose="02020603050405020304" pitchFamily="18" charset="0"/>
              </a:rPr>
              <a:t>// error  </a:t>
            </a:r>
          </a:p>
          <a:p>
            <a:pPr marL="342900" indent="-342900" fontAlgn="auto">
              <a:spcBef>
                <a:spcPct val="20000"/>
              </a:spcBef>
              <a:spcAft>
                <a:spcPts val="0"/>
              </a:spcAft>
              <a:defRPr/>
            </a:pPr>
            <a:r>
              <a:rPr lang="en-US" dirty="0" err="1">
                <a:latin typeface="Times New Roman" panose="02020603050405020304" pitchFamily="18" charset="0"/>
                <a:cs typeface="Times New Roman" panose="02020603050405020304" pitchFamily="18" charset="0"/>
              </a:rPr>
              <a:t>cout</a:t>
            </a:r>
            <a:r>
              <a:rPr lang="en-US" dirty="0">
                <a:latin typeface="Times New Roman" panose="02020603050405020304" pitchFamily="18" charset="0"/>
                <a:cs typeface="Times New Roman" panose="02020603050405020304" pitchFamily="18" charset="0"/>
              </a:rPr>
              <a:t> &lt;&lt; "Enter your age: "; </a:t>
            </a:r>
          </a:p>
          <a:p>
            <a:pPr marL="342900" indent="-342900" fontAlgn="auto">
              <a:spcBef>
                <a:spcPct val="20000"/>
              </a:spcBef>
              <a:spcAft>
                <a:spcPts val="0"/>
              </a:spcAft>
              <a:defRPr/>
            </a:pPr>
            <a:r>
              <a:rPr lang="en-US" dirty="0" err="1">
                <a:latin typeface="Times New Roman" panose="02020603050405020304" pitchFamily="18" charset="0"/>
                <a:cs typeface="Times New Roman" panose="02020603050405020304" pitchFamily="18" charset="0"/>
              </a:rPr>
              <a:t>cin</a:t>
            </a:r>
            <a:r>
              <a:rPr lang="en-US" dirty="0">
                <a:latin typeface="Times New Roman" panose="02020603050405020304" pitchFamily="18" charset="0"/>
                <a:cs typeface="Times New Roman" panose="02020603050405020304" pitchFamily="18" charset="0"/>
              </a:rPr>
              <a:t> &gt;&gt; </a:t>
            </a:r>
            <a:r>
              <a:rPr lang="en-US" dirty="0" err="1">
                <a:latin typeface="Times New Roman" panose="02020603050405020304" pitchFamily="18" charset="0"/>
                <a:cs typeface="Times New Roman" panose="02020603050405020304" pitchFamily="18" charset="0"/>
              </a:rPr>
              <a:t>ageInput</a:t>
            </a:r>
            <a:r>
              <a:rPr lang="en-US" dirty="0">
                <a:latin typeface="Times New Roman" panose="02020603050405020304" pitchFamily="18" charset="0"/>
                <a:cs typeface="Times New Roman" panose="02020603050405020304" pitchFamily="18" charset="0"/>
              </a:rPr>
              <a:t>; </a:t>
            </a:r>
          </a:p>
          <a:p>
            <a:pPr marL="342900" indent="-342900" fontAlgn="auto">
              <a:spcBef>
                <a:spcPct val="20000"/>
              </a:spcBef>
              <a:spcAft>
                <a:spcPts val="0"/>
              </a:spcAft>
              <a:defRPr/>
            </a:pPr>
            <a:r>
              <a:rPr lang="en-US" dirty="0">
                <a:latin typeface="Times New Roman" panose="02020603050405020304" pitchFamily="18" charset="0"/>
                <a:cs typeface="Times New Roman" panose="02020603050405020304" pitchFamily="18" charset="0"/>
              </a:rPr>
              <a:t>obj1.displayAge(</a:t>
            </a:r>
            <a:r>
              <a:rPr lang="en-US" dirty="0" err="1">
                <a:latin typeface="Times New Roman" panose="02020603050405020304" pitchFamily="18" charset="0"/>
                <a:cs typeface="Times New Roman" panose="02020603050405020304" pitchFamily="18" charset="0"/>
              </a:rPr>
              <a:t>ageInput</a:t>
            </a:r>
            <a:r>
              <a:rPr lang="en-US" dirty="0">
                <a:latin typeface="Times New Roman" panose="02020603050405020304" pitchFamily="18" charset="0"/>
                <a:cs typeface="Times New Roman" panose="02020603050405020304" pitchFamily="18" charset="0"/>
              </a:rPr>
              <a:t>); </a:t>
            </a:r>
          </a:p>
          <a:p>
            <a:pPr marL="342900" indent="-342900" fontAlgn="auto">
              <a:spcBef>
                <a:spcPct val="20000"/>
              </a:spcBef>
              <a:spcAft>
                <a:spcPts val="0"/>
              </a:spcAft>
              <a:defRPr/>
            </a:pPr>
            <a:r>
              <a:rPr lang="en-US" dirty="0">
                <a:latin typeface="Times New Roman" panose="02020603050405020304" pitchFamily="18" charset="0"/>
                <a:cs typeface="Times New Roman" panose="02020603050405020304" pitchFamily="18" charset="0"/>
              </a:rPr>
              <a:t>return 0; </a:t>
            </a:r>
          </a:p>
          <a:p>
            <a:pPr marL="342900" indent="-342900" fontAlgn="auto">
              <a:spcBef>
                <a:spcPct val="20000"/>
              </a:spcBef>
              <a:spcAft>
                <a:spcPts val="0"/>
              </a:spcAft>
              <a:defRPr/>
            </a:pPr>
            <a:r>
              <a:rPr lang="en-US" dirty="0">
                <a:latin typeface="Times New Roman" panose="02020603050405020304" pitchFamily="18" charset="0"/>
                <a:cs typeface="Times New Roman" panose="02020603050405020304" pitchFamily="18" charset="0"/>
              </a:rPr>
              <a:t>}</a:t>
            </a:r>
            <a:endParaRPr lang="en-US" sz="1900" dirty="0">
              <a:latin typeface="Times New Roman" panose="02020603050405020304" pitchFamily="18" charset="0"/>
              <a:cs typeface="Times New Roman" panose="02020603050405020304" pitchFamily="18" charset="0"/>
            </a:endParaRPr>
          </a:p>
          <a:p>
            <a:pPr marL="342900" indent="-342900" fontAlgn="auto">
              <a:spcBef>
                <a:spcPct val="20000"/>
              </a:spcBef>
              <a:spcAft>
                <a:spcPts val="0"/>
              </a:spcAft>
              <a:buFont typeface="Arial" pitchFamily="34" charset="0"/>
              <a:buNone/>
              <a:defRPr/>
            </a:pPr>
            <a:endParaRPr lang="en-IN" sz="1650" dirty="0">
              <a:latin typeface="+mn-lt"/>
              <a:cs typeface="+mn-cs"/>
            </a:endParaRPr>
          </a:p>
        </p:txBody>
      </p:sp>
      <p:sp>
        <p:nvSpPr>
          <p:cNvPr id="6154" name="Rectangle 1">
            <a:extLst>
              <a:ext uri="{FF2B5EF4-FFF2-40B4-BE49-F238E27FC236}">
                <a16:creationId xmlns:a16="http://schemas.microsoft.com/office/drawing/2014/main" id="{03BD8010-6681-E2E5-C8C5-157AD3708D09}"/>
              </a:ext>
            </a:extLst>
          </p:cNvPr>
          <p:cNvSpPr>
            <a:spLocks noChangeArrowheads="1"/>
          </p:cNvSpPr>
          <p:nvPr/>
        </p:nvSpPr>
        <p:spPr bwMode="auto">
          <a:xfrm>
            <a:off x="5334000" y="5334000"/>
            <a:ext cx="3200400" cy="862013"/>
          </a:xfrm>
          <a:prstGeom prst="rect">
            <a:avLst/>
          </a:prstGeom>
          <a:solidFill>
            <a:schemeClr val="bg1"/>
          </a:solidFill>
          <a:ln w="3175">
            <a:solidFill>
              <a:schemeClr val="tx1"/>
            </a:solidFill>
            <a:miter lim="800000"/>
            <a:headEnd/>
            <a:tailEnd/>
          </a:ln>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400" b="1">
                <a:solidFill>
                  <a:srgbClr val="7030A0"/>
                </a:solidFill>
                <a:latin typeface="droid sans mono"/>
              </a:rPr>
              <a:t>Output:</a:t>
            </a:r>
          </a:p>
          <a:p>
            <a:endParaRPr lang="en-US" altLang="en-US" sz="1400" b="1">
              <a:solidFill>
                <a:srgbClr val="7030A0"/>
              </a:solidFill>
              <a:latin typeface="droid sans mono"/>
            </a:endParaRPr>
          </a:p>
          <a:p>
            <a:r>
              <a:rPr lang="en-US" altLang="en-US" sz="1400" b="1">
                <a:solidFill>
                  <a:srgbClr val="7030A0"/>
                </a:solidFill>
                <a:latin typeface="droid sans mono"/>
              </a:rPr>
              <a:t>Enter your age: 20</a:t>
            </a:r>
          </a:p>
          <a:p>
            <a:r>
              <a:rPr lang="en-US" altLang="en-US" sz="1400" b="1">
                <a:solidFill>
                  <a:srgbClr val="7030A0"/>
                </a:solidFill>
                <a:latin typeface="droid sans mono"/>
              </a:rPr>
              <a:t> Age = 20</a:t>
            </a:r>
            <a:r>
              <a:rPr lang="en-US" altLang="en-US" sz="1400" b="1">
                <a:solidFill>
                  <a:srgbClr val="7030A0"/>
                </a:solidFill>
                <a:latin typeface="Arial" panose="020B0604020202020204" pitchFamily="34" charset="0"/>
              </a:rPr>
              <a:t> </a:t>
            </a:r>
          </a:p>
        </p:txBody>
      </p:sp>
      <p:sp>
        <p:nvSpPr>
          <p:cNvPr id="6155" name="Rectangle 13">
            <a:extLst>
              <a:ext uri="{FF2B5EF4-FFF2-40B4-BE49-F238E27FC236}">
                <a16:creationId xmlns:a16="http://schemas.microsoft.com/office/drawing/2014/main" id="{1265E03F-5664-C598-DFDF-21CE7D937DFE}"/>
              </a:ext>
            </a:extLst>
          </p:cNvPr>
          <p:cNvSpPr>
            <a:spLocks noChangeArrowheads="1"/>
          </p:cNvSpPr>
          <p:nvPr/>
        </p:nvSpPr>
        <p:spPr bwMode="auto">
          <a:xfrm>
            <a:off x="1905000" y="152400"/>
            <a:ext cx="5791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400" b="1" dirty="0">
                <a:solidFill>
                  <a:srgbClr val="7030A0"/>
                </a:solidFill>
                <a:latin typeface="Times New Roman" panose="02020603050405020304" pitchFamily="18" charset="0"/>
                <a:cs typeface="Times New Roman" panose="02020603050405020304" pitchFamily="18" charset="0"/>
              </a:rPr>
              <a:t>Example 2: C++ </a:t>
            </a:r>
            <a:r>
              <a:rPr lang="en-US" altLang="en-US" sz="2400" b="1" dirty="0">
                <a:latin typeface="Times New Roman" panose="02020603050405020304" pitchFamily="18" charset="0"/>
                <a:cs typeface="Times New Roman" panose="02020603050405020304" pitchFamily="18" charset="0"/>
              </a:rPr>
              <a:t>private </a:t>
            </a:r>
            <a:r>
              <a:rPr lang="en-US" altLang="en-US" sz="2400" b="1" dirty="0">
                <a:solidFill>
                  <a:srgbClr val="7030A0"/>
                </a:solidFill>
                <a:latin typeface="Times New Roman" panose="02020603050405020304" pitchFamily="18" charset="0"/>
                <a:cs typeface="Times New Roman" panose="02020603050405020304" pitchFamily="18" charset="0"/>
              </a:rPr>
              <a:t>Access Specifier</a:t>
            </a:r>
          </a:p>
        </p:txBody>
      </p:sp>
      <p:sp>
        <p:nvSpPr>
          <p:cNvPr id="2" name="Date Placeholder 1">
            <a:extLst>
              <a:ext uri="{FF2B5EF4-FFF2-40B4-BE49-F238E27FC236}">
                <a16:creationId xmlns:a16="http://schemas.microsoft.com/office/drawing/2014/main" id="{AA5EFB0F-764C-61A3-67B4-19D3F2264F45}"/>
              </a:ext>
            </a:extLst>
          </p:cNvPr>
          <p:cNvSpPr>
            <a:spLocks noGrp="1"/>
          </p:cNvSpPr>
          <p:nvPr>
            <p:ph type="dt" sz="half" idx="10"/>
          </p:nvPr>
        </p:nvSpPr>
        <p:spPr/>
        <p:txBody>
          <a:bodyPr/>
          <a:lstStyle/>
          <a:p>
            <a:fld id="{BF35383B-FE23-46E2-954D-41CFA87071D6}" type="datetime1">
              <a:rPr lang="en-US" smtClean="0"/>
              <a:t>9/5/2022</a:t>
            </a:fld>
            <a:endParaRPr lang="en-US"/>
          </a:p>
        </p:txBody>
      </p:sp>
      <p:sp>
        <p:nvSpPr>
          <p:cNvPr id="4" name="Footer Placeholder 3">
            <a:extLst>
              <a:ext uri="{FF2B5EF4-FFF2-40B4-BE49-F238E27FC236}">
                <a16:creationId xmlns:a16="http://schemas.microsoft.com/office/drawing/2014/main" id="{8F96275A-A501-31A0-DFD8-675039EF79F3}"/>
              </a:ext>
            </a:extLst>
          </p:cNvPr>
          <p:cNvSpPr>
            <a:spLocks noGrp="1"/>
          </p:cNvSpPr>
          <p:nvPr>
            <p:ph type="ftr" sz="quarter" idx="11"/>
          </p:nvPr>
        </p:nvSpPr>
        <p:spPr/>
        <p:txBody>
          <a:bodyPr/>
          <a:lstStyle/>
          <a:p>
            <a:r>
              <a:rPr lang="en-US"/>
              <a:t>C ,C++ and UML Basics</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2B7BD0-4923-59C3-3644-C95DD3C01101}"/>
              </a:ext>
            </a:extLst>
          </p:cNvPr>
          <p:cNvSpPr>
            <a:spLocks noGrp="1"/>
          </p:cNvSpPr>
          <p:nvPr>
            <p:ph idx="1"/>
          </p:nvPr>
        </p:nvSpPr>
        <p:spPr>
          <a:xfrm>
            <a:off x="304800" y="1143000"/>
            <a:ext cx="4191000" cy="4876800"/>
          </a:xfrm>
          <a:ln w="3175">
            <a:solidFill>
              <a:schemeClr val="tx1"/>
            </a:solidFill>
          </a:ln>
        </p:spPr>
        <p:txBody>
          <a:bodyPr rtlCol="0">
            <a:normAutofit fontScale="77500" lnSpcReduction="20000"/>
          </a:bodyPr>
          <a:lstStyle/>
          <a:p>
            <a:pPr fontAlgn="auto">
              <a:spcAft>
                <a:spcPts val="0"/>
              </a:spcAft>
              <a:buFont typeface="Arial" panose="020B0604020202020204" pitchFamily="34" charset="0"/>
              <a:buNone/>
              <a:defRPr/>
            </a:pPr>
            <a:endParaRPr lang="en-US" sz="1800" b="1" dirty="0">
              <a:solidFill>
                <a:srgbClr val="7030A0"/>
              </a:solidFill>
            </a:endParaRPr>
          </a:p>
          <a:p>
            <a:pPr fontAlgn="auto">
              <a:spcAft>
                <a:spcPts val="0"/>
              </a:spcAft>
              <a:buFont typeface="Arial" panose="020B0604020202020204" pitchFamily="34" charset="0"/>
              <a:buNone/>
              <a:defRPr/>
            </a:pPr>
            <a:r>
              <a:rPr lang="en-US" sz="2000" dirty="0">
                <a:latin typeface="Times New Roman" panose="02020603050405020304" pitchFamily="18" charset="0"/>
                <a:cs typeface="Times New Roman" panose="02020603050405020304" pitchFamily="18" charset="0"/>
              </a:rPr>
              <a:t>class Sample           </a:t>
            </a:r>
            <a:r>
              <a:rPr lang="en-US" sz="2000" dirty="0">
                <a:solidFill>
                  <a:srgbClr val="FF0000"/>
                </a:solidFill>
                <a:latin typeface="Times New Roman" panose="02020603050405020304" pitchFamily="18" charset="0"/>
                <a:cs typeface="Times New Roman" panose="02020603050405020304" pitchFamily="18" charset="0"/>
              </a:rPr>
              <a:t>// declare parent class</a:t>
            </a:r>
          </a:p>
          <a:p>
            <a:pPr fontAlgn="auto">
              <a:spcAft>
                <a:spcPts val="0"/>
              </a:spcAft>
              <a:buFont typeface="Arial" panose="020B0604020202020204" pitchFamily="34" charset="0"/>
              <a:buNone/>
              <a:defRPr/>
            </a:pPr>
            <a:r>
              <a:rPr lang="en-US" sz="2000" dirty="0">
                <a:latin typeface="Times New Roman" panose="02020603050405020304" pitchFamily="18" charset="0"/>
                <a:cs typeface="Times New Roman" panose="02020603050405020304" pitchFamily="18" charset="0"/>
              </a:rPr>
              <a:t>{</a:t>
            </a:r>
          </a:p>
          <a:p>
            <a:pPr fontAlgn="auto">
              <a:spcAft>
                <a:spcPts val="0"/>
              </a:spcAft>
              <a:buFont typeface="Arial" panose="020B0604020202020204" pitchFamily="34" charset="0"/>
              <a:buNone/>
              <a:defRPr/>
            </a:pPr>
            <a:r>
              <a:rPr lang="en-US" sz="2000" dirty="0">
                <a:latin typeface="Times New Roman" panose="02020603050405020304" pitchFamily="18" charset="0"/>
                <a:cs typeface="Times New Roman" panose="02020603050405020304" pitchFamily="18" charset="0"/>
              </a:rPr>
              <a:t>   protected:          </a:t>
            </a:r>
            <a:r>
              <a:rPr lang="en-US" sz="2000" dirty="0">
                <a:solidFill>
                  <a:srgbClr val="FF0000"/>
                </a:solidFill>
                <a:latin typeface="Times New Roman" panose="02020603050405020304" pitchFamily="18" charset="0"/>
                <a:cs typeface="Times New Roman" panose="02020603050405020304" pitchFamily="18" charset="0"/>
              </a:rPr>
              <a:t>// protected elements</a:t>
            </a:r>
          </a:p>
          <a:p>
            <a:pPr fontAlgn="auto">
              <a:spcAft>
                <a:spcPts val="0"/>
              </a:spcAft>
              <a:buFont typeface="Arial" panose="020B0604020202020204" pitchFamily="34" charset="0"/>
              <a:buNone/>
              <a:defRPr/>
            </a:pP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int</a:t>
            </a:r>
            <a:r>
              <a:rPr lang="en-US" sz="2000" dirty="0">
                <a:latin typeface="Times New Roman" panose="02020603050405020304" pitchFamily="18" charset="0"/>
                <a:cs typeface="Times New Roman" panose="02020603050405020304" pitchFamily="18" charset="0"/>
              </a:rPr>
              <a:t> age;</a:t>
            </a:r>
          </a:p>
          <a:p>
            <a:pPr fontAlgn="auto">
              <a:spcAft>
                <a:spcPts val="0"/>
              </a:spcAft>
              <a:buFont typeface="Arial" panose="020B0604020202020204" pitchFamily="34" charset="0"/>
              <a:buNone/>
              <a:defRPr/>
            </a:pPr>
            <a:r>
              <a:rPr lang="en-US" sz="2000" dirty="0">
                <a:latin typeface="Times New Roman" panose="02020603050405020304" pitchFamily="18" charset="0"/>
                <a:cs typeface="Times New Roman" panose="02020603050405020304" pitchFamily="18" charset="0"/>
              </a:rPr>
              <a:t>};</a:t>
            </a:r>
          </a:p>
          <a:p>
            <a:pPr fontAlgn="auto">
              <a:spcAft>
                <a:spcPts val="0"/>
              </a:spcAft>
              <a:buFont typeface="Arial" panose="020B0604020202020204" pitchFamily="34" charset="0"/>
              <a:buNone/>
              <a:defRPr/>
            </a:pPr>
            <a:r>
              <a:rPr lang="en-US" sz="2000" dirty="0">
                <a:latin typeface="Times New Roman" panose="02020603050405020304" pitchFamily="18" charset="0"/>
                <a:cs typeface="Times New Roman" panose="02020603050405020304" pitchFamily="18" charset="0"/>
              </a:rPr>
              <a:t> </a:t>
            </a:r>
          </a:p>
          <a:p>
            <a:pPr fontAlgn="auto">
              <a:spcAft>
                <a:spcPts val="0"/>
              </a:spcAft>
              <a:buFont typeface="Arial" panose="020B0604020202020204" pitchFamily="34" charset="0"/>
              <a:buNone/>
              <a:defRPr/>
            </a:pPr>
            <a:r>
              <a:rPr lang="en-US" sz="2000" dirty="0">
                <a:solidFill>
                  <a:srgbClr val="FF0000"/>
                </a:solidFill>
                <a:latin typeface="Times New Roman" panose="02020603050405020304" pitchFamily="18" charset="0"/>
                <a:cs typeface="Times New Roman" panose="02020603050405020304" pitchFamily="18" charset="0"/>
              </a:rPr>
              <a:t>// declare child class</a:t>
            </a:r>
          </a:p>
          <a:p>
            <a:pPr fontAlgn="auto">
              <a:spcAft>
                <a:spcPts val="0"/>
              </a:spcAft>
              <a:buFont typeface="Arial" panose="020B0604020202020204" pitchFamily="34" charset="0"/>
              <a:buNone/>
              <a:defRPr/>
            </a:pPr>
            <a:r>
              <a:rPr lang="en-US" sz="2000" dirty="0">
                <a:latin typeface="Times New Roman" panose="02020603050405020304" pitchFamily="18" charset="0"/>
                <a:cs typeface="Times New Roman" panose="02020603050405020304" pitchFamily="18" charset="0"/>
              </a:rPr>
              <a:t>class </a:t>
            </a:r>
            <a:r>
              <a:rPr lang="en-US" sz="2000" dirty="0" err="1">
                <a:latin typeface="Times New Roman" panose="02020603050405020304" pitchFamily="18" charset="0"/>
                <a:cs typeface="Times New Roman" panose="02020603050405020304" pitchFamily="18" charset="0"/>
              </a:rPr>
              <a:t>SampleChild</a:t>
            </a:r>
            <a:r>
              <a:rPr lang="en-US" sz="2000" dirty="0">
                <a:latin typeface="Times New Roman" panose="02020603050405020304" pitchFamily="18" charset="0"/>
                <a:cs typeface="Times New Roman" panose="02020603050405020304" pitchFamily="18" charset="0"/>
              </a:rPr>
              <a:t> : public Sample</a:t>
            </a:r>
          </a:p>
          <a:p>
            <a:pPr fontAlgn="auto">
              <a:spcAft>
                <a:spcPts val="0"/>
              </a:spcAft>
              <a:buFont typeface="Arial" panose="020B0604020202020204" pitchFamily="34" charset="0"/>
              <a:buNone/>
              <a:defRPr/>
            </a:pPr>
            <a:r>
              <a:rPr lang="en-US" sz="2000" dirty="0">
                <a:latin typeface="Times New Roman" panose="02020603050405020304" pitchFamily="18" charset="0"/>
                <a:cs typeface="Times New Roman" panose="02020603050405020304" pitchFamily="18" charset="0"/>
              </a:rPr>
              <a:t> {</a:t>
            </a:r>
          </a:p>
          <a:p>
            <a:pPr fontAlgn="auto">
              <a:spcAft>
                <a:spcPts val="0"/>
              </a:spcAft>
              <a:buFont typeface="Arial" panose="020B0604020202020204" pitchFamily="34" charset="0"/>
              <a:buNone/>
              <a:defRPr/>
            </a:pPr>
            <a:r>
              <a:rPr lang="en-US" sz="2000" dirty="0">
                <a:latin typeface="Times New Roman" panose="02020603050405020304" pitchFamily="18" charset="0"/>
                <a:cs typeface="Times New Roman" panose="02020603050405020304" pitchFamily="18" charset="0"/>
              </a:rPr>
              <a:t>   public:</a:t>
            </a:r>
          </a:p>
          <a:p>
            <a:pPr fontAlgn="auto">
              <a:spcAft>
                <a:spcPts val="0"/>
              </a:spcAft>
              <a:buFont typeface="Arial" panose="020B0604020202020204" pitchFamily="34" charset="0"/>
              <a:buNone/>
              <a:defRPr/>
            </a:pPr>
            <a:r>
              <a:rPr lang="en-US" sz="2000" dirty="0">
                <a:latin typeface="Times New Roman" panose="02020603050405020304" pitchFamily="18" charset="0"/>
                <a:cs typeface="Times New Roman" panose="02020603050405020304" pitchFamily="18" charset="0"/>
              </a:rPr>
              <a:t>    void </a:t>
            </a:r>
            <a:r>
              <a:rPr lang="en-US" sz="2000" dirty="0" err="1">
                <a:latin typeface="Times New Roman" panose="02020603050405020304" pitchFamily="18" charset="0"/>
                <a:cs typeface="Times New Roman" panose="02020603050405020304" pitchFamily="18" charset="0"/>
              </a:rPr>
              <a:t>displayAge</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int</a:t>
            </a:r>
            <a:r>
              <a:rPr lang="en-US" sz="2000" dirty="0">
                <a:latin typeface="Times New Roman" panose="02020603050405020304" pitchFamily="18" charset="0"/>
                <a:cs typeface="Times New Roman" panose="02020603050405020304" pitchFamily="18" charset="0"/>
              </a:rPr>
              <a:t> a) </a:t>
            </a:r>
          </a:p>
          <a:p>
            <a:pPr fontAlgn="auto">
              <a:spcAft>
                <a:spcPts val="0"/>
              </a:spcAft>
              <a:buFont typeface="Arial" panose="020B0604020202020204" pitchFamily="34" charset="0"/>
              <a:buNone/>
              <a:defRPr/>
            </a:pPr>
            <a:r>
              <a:rPr lang="en-US" sz="2000" dirty="0">
                <a:latin typeface="Times New Roman" panose="02020603050405020304" pitchFamily="18" charset="0"/>
                <a:cs typeface="Times New Roman" panose="02020603050405020304" pitchFamily="18" charset="0"/>
              </a:rPr>
              <a:t>    {</a:t>
            </a:r>
          </a:p>
          <a:p>
            <a:pPr fontAlgn="auto">
              <a:spcAft>
                <a:spcPts val="0"/>
              </a:spcAft>
              <a:buFont typeface="Arial" panose="020B0604020202020204" pitchFamily="34" charset="0"/>
              <a:buNone/>
              <a:defRPr/>
            </a:pPr>
            <a:r>
              <a:rPr lang="en-US" sz="2000" dirty="0">
                <a:latin typeface="Times New Roman" panose="02020603050405020304" pitchFamily="18" charset="0"/>
                <a:cs typeface="Times New Roman" panose="02020603050405020304" pitchFamily="18" charset="0"/>
              </a:rPr>
              <a:t>        age = a;</a:t>
            </a:r>
          </a:p>
          <a:p>
            <a:pPr fontAlgn="auto">
              <a:spcAft>
                <a:spcPts val="0"/>
              </a:spcAft>
              <a:buFont typeface="Arial" panose="020B0604020202020204" pitchFamily="34" charset="0"/>
              <a:buNone/>
              <a:defRPr/>
            </a:pP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cout</a:t>
            </a:r>
            <a:r>
              <a:rPr lang="en-US" sz="2000" dirty="0">
                <a:latin typeface="Times New Roman" panose="02020603050405020304" pitchFamily="18" charset="0"/>
                <a:cs typeface="Times New Roman" panose="02020603050405020304" pitchFamily="18" charset="0"/>
              </a:rPr>
              <a:t> &lt;&lt; "Age = " &lt;&lt; age &lt;&lt; </a:t>
            </a:r>
            <a:r>
              <a:rPr lang="en-US" sz="2000" dirty="0" err="1">
                <a:latin typeface="Times New Roman" panose="02020603050405020304" pitchFamily="18" charset="0"/>
                <a:cs typeface="Times New Roman" panose="02020603050405020304" pitchFamily="18" charset="0"/>
              </a:rPr>
              <a:t>endl</a:t>
            </a:r>
            <a:r>
              <a:rPr lang="en-US" sz="2000" dirty="0">
                <a:latin typeface="Times New Roman" panose="02020603050405020304" pitchFamily="18" charset="0"/>
                <a:cs typeface="Times New Roman" panose="02020603050405020304" pitchFamily="18" charset="0"/>
              </a:rPr>
              <a:t>;</a:t>
            </a:r>
          </a:p>
          <a:p>
            <a:pPr fontAlgn="auto">
              <a:spcAft>
                <a:spcPts val="0"/>
              </a:spcAft>
              <a:buFont typeface="Arial" panose="020B0604020202020204" pitchFamily="34" charset="0"/>
              <a:buNone/>
              <a:defRPr/>
            </a:pPr>
            <a:r>
              <a:rPr lang="en-US" sz="2000" dirty="0">
                <a:latin typeface="Times New Roman" panose="02020603050405020304" pitchFamily="18" charset="0"/>
                <a:cs typeface="Times New Roman" panose="02020603050405020304" pitchFamily="18" charset="0"/>
              </a:rPr>
              <a:t>    }</a:t>
            </a:r>
          </a:p>
          <a:p>
            <a:pPr fontAlgn="auto">
              <a:spcAft>
                <a:spcPts val="0"/>
              </a:spcAft>
              <a:buFont typeface="Arial" panose="020B0604020202020204" pitchFamily="34" charset="0"/>
              <a:buNone/>
              <a:defRPr/>
            </a:pPr>
            <a:r>
              <a:rPr lang="en-US" sz="2000" dirty="0">
                <a:latin typeface="Times New Roman" panose="02020603050405020304" pitchFamily="18" charset="0"/>
                <a:cs typeface="Times New Roman" panose="02020603050405020304" pitchFamily="18" charset="0"/>
              </a:rPr>
              <a:t> </a:t>
            </a:r>
          </a:p>
          <a:p>
            <a:pPr fontAlgn="auto">
              <a:spcAft>
                <a:spcPts val="0"/>
              </a:spcAft>
              <a:buFont typeface="Arial" panose="020B0604020202020204" pitchFamily="34" charset="0"/>
              <a:buNone/>
              <a:defRPr/>
            </a:pPr>
            <a:r>
              <a:rPr lang="en-US" sz="2000" dirty="0">
                <a:latin typeface="Times New Roman" panose="02020603050405020304" pitchFamily="18" charset="0"/>
                <a:cs typeface="Times New Roman" panose="02020603050405020304" pitchFamily="18" charset="0"/>
              </a:rPr>
              <a:t>};</a:t>
            </a:r>
          </a:p>
          <a:p>
            <a:pPr fontAlgn="auto">
              <a:spcAft>
                <a:spcPts val="0"/>
              </a:spcAft>
              <a:buFont typeface="Arial" panose="020B0604020202020204" pitchFamily="34" charset="0"/>
              <a:buNone/>
              <a:defRPr/>
            </a:pPr>
            <a:br>
              <a:rPr lang="en-US" sz="2000" dirty="0"/>
            </a:br>
            <a:endParaRPr lang="en-US" sz="1900" dirty="0"/>
          </a:p>
        </p:txBody>
      </p:sp>
      <p:sp>
        <p:nvSpPr>
          <p:cNvPr id="15" name="object 15">
            <a:extLst>
              <a:ext uri="{FF2B5EF4-FFF2-40B4-BE49-F238E27FC236}">
                <a16:creationId xmlns:a16="http://schemas.microsoft.com/office/drawing/2014/main" id="{D294FAB9-C8D3-9DCD-26B1-CED0877F45B0}"/>
              </a:ext>
            </a:extLst>
          </p:cNvPr>
          <p:cNvSpPr>
            <a:spLocks noGrp="1"/>
          </p:cNvSpPr>
          <p:nvPr>
            <p:ph type="sldNum" sz="quarter" idx="12"/>
          </p:nvPr>
        </p:nvSpPr>
        <p:spPr>
          <a:xfrm>
            <a:off x="6248400" y="6324600"/>
            <a:ext cx="1600200" cy="131763"/>
          </a:xfrm>
        </p:spPr>
        <p:txBody>
          <a:bodyPr lIns="0" tIns="0" rIns="0" bIns="0">
            <a:spAutoFit/>
          </a:bodyPr>
          <a:lstStyle>
            <a:lvl1pPr marL="46038">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ts val="975"/>
              </a:lnSpc>
            </a:pPr>
            <a:fld id="{B08D9620-C173-4460-A778-EC75CF162343}" type="slidenum">
              <a:rPr lang="en-US" altLang="en-US">
                <a:solidFill>
                  <a:srgbClr val="898989"/>
                </a:solidFill>
                <a:latin typeface="Cambria" panose="02040503050406030204" pitchFamily="18" charset="0"/>
              </a:rPr>
              <a:pPr>
                <a:lnSpc>
                  <a:spcPts val="975"/>
                </a:lnSpc>
              </a:pPr>
              <a:t>171</a:t>
            </a:fld>
            <a:endParaRPr lang="en-US" altLang="en-US">
              <a:solidFill>
                <a:srgbClr val="898989"/>
              </a:solidFill>
              <a:latin typeface="Cambria" panose="02040503050406030204" pitchFamily="18" charset="0"/>
            </a:endParaRPr>
          </a:p>
        </p:txBody>
      </p:sp>
      <p:sp>
        <p:nvSpPr>
          <p:cNvPr id="11" name="object 11">
            <a:extLst>
              <a:ext uri="{FF2B5EF4-FFF2-40B4-BE49-F238E27FC236}">
                <a16:creationId xmlns:a16="http://schemas.microsoft.com/office/drawing/2014/main" id="{973F1387-213D-D3F9-775C-A457DB328038}"/>
              </a:ext>
            </a:extLst>
          </p:cNvPr>
          <p:cNvSpPr txBox="1"/>
          <p:nvPr/>
        </p:nvSpPr>
        <p:spPr>
          <a:xfrm>
            <a:off x="1360488" y="4079875"/>
            <a:ext cx="63500" cy="171450"/>
          </a:xfrm>
          <a:prstGeom prst="rect">
            <a:avLst/>
          </a:prstGeom>
        </p:spPr>
        <p:txBody>
          <a:bodyPr lIns="0" tIns="8706" rIns="0" bIns="0">
            <a:spAutoFit/>
          </a:bodyPr>
          <a:lstStyle/>
          <a:p>
            <a:pPr marL="6697" fontAlgn="auto">
              <a:spcBef>
                <a:spcPts val="68"/>
              </a:spcBef>
              <a:spcAft>
                <a:spcPts val="0"/>
              </a:spcAft>
              <a:defRPr/>
            </a:pPr>
            <a:r>
              <a:rPr sz="1050" b="1" spc="5" dirty="0">
                <a:solidFill>
                  <a:srgbClr val="942192"/>
                </a:solidFill>
                <a:latin typeface="Cambria" pitchFamily="18" charset="0"/>
                <a:cs typeface="Arial"/>
              </a:rPr>
              <a:t>•</a:t>
            </a:r>
            <a:endParaRPr sz="1050">
              <a:latin typeface="Cambria" pitchFamily="18" charset="0"/>
              <a:cs typeface="Arial"/>
            </a:endParaRPr>
          </a:p>
        </p:txBody>
      </p:sp>
      <p:sp>
        <p:nvSpPr>
          <p:cNvPr id="8" name="Rectangle 7">
            <a:extLst>
              <a:ext uri="{FF2B5EF4-FFF2-40B4-BE49-F238E27FC236}">
                <a16:creationId xmlns:a16="http://schemas.microsoft.com/office/drawing/2014/main" id="{EF5B094C-BD7E-C90E-3EA3-7EE9F3743604}"/>
              </a:ext>
            </a:extLst>
          </p:cNvPr>
          <p:cNvSpPr/>
          <p:nvPr/>
        </p:nvSpPr>
        <p:spPr>
          <a:xfrm>
            <a:off x="1143000" y="857250"/>
            <a:ext cx="6858000" cy="34925"/>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latin typeface="Cambria" pitchFamily="18" charset="0"/>
            </a:endParaRPr>
          </a:p>
        </p:txBody>
      </p:sp>
      <p:sp>
        <p:nvSpPr>
          <p:cNvPr id="9" name="Rectangle 8">
            <a:extLst>
              <a:ext uri="{FF2B5EF4-FFF2-40B4-BE49-F238E27FC236}">
                <a16:creationId xmlns:a16="http://schemas.microsoft.com/office/drawing/2014/main" id="{F32BFB25-82C0-F213-2FE1-6827353A0DBA}"/>
              </a:ext>
            </a:extLst>
          </p:cNvPr>
          <p:cNvSpPr/>
          <p:nvPr/>
        </p:nvSpPr>
        <p:spPr>
          <a:xfrm>
            <a:off x="1143000" y="949325"/>
            <a:ext cx="6858000" cy="136525"/>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en-US" sz="1350">
              <a:latin typeface="Cambria" pitchFamily="18" charset="0"/>
            </a:endParaRPr>
          </a:p>
        </p:txBody>
      </p:sp>
      <p:sp>
        <p:nvSpPr>
          <p:cNvPr id="13" name="Rounded Rectangle 12">
            <a:extLst>
              <a:ext uri="{FF2B5EF4-FFF2-40B4-BE49-F238E27FC236}">
                <a16:creationId xmlns:a16="http://schemas.microsoft.com/office/drawing/2014/main" id="{C5BA005B-0259-3CCE-E74D-BA0C104BD73E}"/>
              </a:ext>
            </a:extLst>
          </p:cNvPr>
          <p:cNvSpPr/>
          <p:nvPr/>
        </p:nvSpPr>
        <p:spPr>
          <a:xfrm>
            <a:off x="4914900" y="742950"/>
            <a:ext cx="800100" cy="4572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latin typeface="Cambria" pitchFamily="18" charset="0"/>
            </a:endParaRPr>
          </a:p>
        </p:txBody>
      </p:sp>
      <p:pic>
        <p:nvPicPr>
          <p:cNvPr id="7176" name="Picture 15" descr="pngfind.com-kingpin-png-4152286 (1).png">
            <a:extLst>
              <a:ext uri="{FF2B5EF4-FFF2-40B4-BE49-F238E27FC236}">
                <a16:creationId xmlns:a16="http://schemas.microsoft.com/office/drawing/2014/main" id="{3B7D1347-58AA-E5D4-9026-BB5C11F789C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57750" y="742950"/>
            <a:ext cx="914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a:extLst>
              <a:ext uri="{FF2B5EF4-FFF2-40B4-BE49-F238E27FC236}">
                <a16:creationId xmlns:a16="http://schemas.microsoft.com/office/drawing/2014/main" id="{54892E04-AF67-1B50-7D31-90A9C76FE81D}"/>
              </a:ext>
            </a:extLst>
          </p:cNvPr>
          <p:cNvSpPr txBox="1">
            <a:spLocks/>
          </p:cNvSpPr>
          <p:nvPr/>
        </p:nvSpPr>
        <p:spPr>
          <a:xfrm>
            <a:off x="4648200" y="1143000"/>
            <a:ext cx="4343400" cy="3810000"/>
          </a:xfrm>
          <a:prstGeom prst="rect">
            <a:avLst/>
          </a:prstGeom>
          <a:ln w="3175">
            <a:solidFill>
              <a:schemeClr val="tx1"/>
            </a:solidFill>
          </a:ln>
        </p:spPr>
        <p:txBody>
          <a:bodyPr>
            <a:normAutofit fontScale="92500" lnSpcReduction="20000"/>
          </a:bodyPr>
          <a:lstStyle/>
          <a:p>
            <a:pPr marL="342900" indent="-342900" fontAlgn="auto">
              <a:spcBef>
                <a:spcPct val="20000"/>
              </a:spcBef>
              <a:spcAft>
                <a:spcPts val="0"/>
              </a:spcAft>
              <a:buFont typeface="Arial" pitchFamily="34" charset="0"/>
              <a:buNone/>
              <a:defRPr/>
            </a:pPr>
            <a:endParaRPr lang="en-US" sz="1900" dirty="0">
              <a:latin typeface="+mn-lt"/>
              <a:cs typeface="+mn-cs"/>
            </a:endParaRPr>
          </a:p>
          <a:p>
            <a:pPr fontAlgn="auto">
              <a:spcBef>
                <a:spcPts val="0"/>
              </a:spcBef>
              <a:spcAft>
                <a:spcPts val="0"/>
              </a:spcAft>
              <a:defRPr/>
            </a:pPr>
            <a:r>
              <a:rPr lang="en-US" dirty="0" err="1">
                <a:latin typeface="Times New Roman" panose="02020603050405020304" pitchFamily="18" charset="0"/>
                <a:cs typeface="Times New Roman" panose="02020603050405020304" pitchFamily="18" charset="0"/>
              </a:rPr>
              <a:t>int</a:t>
            </a:r>
            <a:r>
              <a:rPr lang="en-US" dirty="0">
                <a:latin typeface="Times New Roman" panose="02020603050405020304" pitchFamily="18" charset="0"/>
                <a:cs typeface="Times New Roman" panose="02020603050405020304" pitchFamily="18" charset="0"/>
              </a:rPr>
              <a:t> main() </a:t>
            </a:r>
          </a:p>
          <a:p>
            <a:pPr fontAlgn="auto">
              <a:spcBef>
                <a:spcPts val="0"/>
              </a:spcBef>
              <a:spcAft>
                <a:spcPts val="0"/>
              </a:spcAft>
              <a:defRPr/>
            </a:pPr>
            <a:r>
              <a:rPr lang="en-US" dirty="0">
                <a:latin typeface="Times New Roman" panose="02020603050405020304" pitchFamily="18" charset="0"/>
                <a:cs typeface="Times New Roman" panose="02020603050405020304" pitchFamily="18" charset="0"/>
              </a:rPr>
              <a:t>{</a:t>
            </a:r>
          </a:p>
          <a:p>
            <a:pPr fontAlgn="auto">
              <a:spcBef>
                <a:spcPts val="0"/>
              </a:spcBef>
              <a:spcAft>
                <a:spcPts val="0"/>
              </a:spcAft>
              <a:defRPr/>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int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ageInput</a:t>
            </a:r>
            <a:r>
              <a:rPr lang="en-US" dirty="0">
                <a:latin typeface="Times New Roman" panose="02020603050405020304" pitchFamily="18" charset="0"/>
                <a:cs typeface="Times New Roman" panose="02020603050405020304" pitchFamily="18" charset="0"/>
              </a:rPr>
              <a:t>;</a:t>
            </a:r>
          </a:p>
          <a:p>
            <a:pPr fontAlgn="auto">
              <a:spcBef>
                <a:spcPts val="0"/>
              </a:spcBef>
              <a:spcAft>
                <a:spcPts val="0"/>
              </a:spcAft>
              <a:defRPr/>
            </a:pPr>
            <a:r>
              <a:rPr lang="en-US" dirty="0">
                <a:latin typeface="Times New Roman" panose="02020603050405020304" pitchFamily="18" charset="0"/>
                <a:cs typeface="Times New Roman" panose="02020603050405020304" pitchFamily="18" charset="0"/>
              </a:rPr>
              <a:t> </a:t>
            </a:r>
          </a:p>
          <a:p>
            <a:pPr fontAlgn="auto">
              <a:spcBef>
                <a:spcPts val="0"/>
              </a:spcBef>
              <a:spcAft>
                <a:spcPts val="0"/>
              </a:spcAft>
              <a:defRPr/>
            </a:pPr>
            <a:r>
              <a:rPr lang="en-US" dirty="0">
                <a:latin typeface="Times New Roman" panose="02020603050405020304" pitchFamily="18" charset="0"/>
                <a:cs typeface="Times New Roman" panose="02020603050405020304" pitchFamily="18" charset="0"/>
              </a:rPr>
              <a:t>    </a:t>
            </a:r>
            <a:r>
              <a:rPr lang="en-US" dirty="0">
                <a:solidFill>
                  <a:srgbClr val="FF0000"/>
                </a:solidFill>
                <a:latin typeface="Times New Roman" panose="02020603050405020304" pitchFamily="18" charset="0"/>
                <a:cs typeface="Times New Roman" panose="02020603050405020304" pitchFamily="18" charset="0"/>
              </a:rPr>
              <a:t>// declare object of child class</a:t>
            </a:r>
          </a:p>
          <a:p>
            <a:pPr fontAlgn="auto">
              <a:spcBef>
                <a:spcPts val="0"/>
              </a:spcBef>
              <a:spcAft>
                <a:spcPts val="0"/>
              </a:spcAft>
              <a:defRPr/>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SampleChild</a:t>
            </a:r>
            <a:r>
              <a:rPr lang="en-US" dirty="0">
                <a:latin typeface="Times New Roman" panose="02020603050405020304" pitchFamily="18" charset="0"/>
                <a:cs typeface="Times New Roman" panose="02020603050405020304" pitchFamily="18" charset="0"/>
              </a:rPr>
              <a:t> child;</a:t>
            </a:r>
          </a:p>
          <a:p>
            <a:pPr fontAlgn="auto">
              <a:spcBef>
                <a:spcPts val="0"/>
              </a:spcBef>
              <a:spcAft>
                <a:spcPts val="0"/>
              </a:spcAft>
              <a:defRPr/>
            </a:pPr>
            <a:r>
              <a:rPr lang="en-US" dirty="0">
                <a:latin typeface="Times New Roman" panose="02020603050405020304" pitchFamily="18" charset="0"/>
                <a:cs typeface="Times New Roman" panose="02020603050405020304" pitchFamily="18" charset="0"/>
              </a:rPr>
              <a:t> </a:t>
            </a:r>
          </a:p>
          <a:p>
            <a:pPr fontAlgn="auto">
              <a:spcBef>
                <a:spcPts val="0"/>
              </a:spcBef>
              <a:spcAft>
                <a:spcPts val="0"/>
              </a:spcAft>
              <a:defRPr/>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cout</a:t>
            </a:r>
            <a:r>
              <a:rPr lang="en-US" dirty="0">
                <a:latin typeface="Times New Roman" panose="02020603050405020304" pitchFamily="18" charset="0"/>
                <a:cs typeface="Times New Roman" panose="02020603050405020304" pitchFamily="18" charset="0"/>
              </a:rPr>
              <a:t> &lt;&lt; "Enter your age: ";</a:t>
            </a:r>
          </a:p>
          <a:p>
            <a:pPr fontAlgn="auto">
              <a:spcBef>
                <a:spcPts val="0"/>
              </a:spcBef>
              <a:spcAft>
                <a:spcPts val="0"/>
              </a:spcAft>
              <a:defRPr/>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cin</a:t>
            </a:r>
            <a:r>
              <a:rPr lang="en-US" dirty="0">
                <a:latin typeface="Times New Roman" panose="02020603050405020304" pitchFamily="18" charset="0"/>
                <a:cs typeface="Times New Roman" panose="02020603050405020304" pitchFamily="18" charset="0"/>
              </a:rPr>
              <a:t> &gt;&gt; </a:t>
            </a:r>
            <a:r>
              <a:rPr lang="en-US" dirty="0" err="1">
                <a:latin typeface="Times New Roman" panose="02020603050405020304" pitchFamily="18" charset="0"/>
                <a:cs typeface="Times New Roman" panose="02020603050405020304" pitchFamily="18" charset="0"/>
              </a:rPr>
              <a:t>ageInput</a:t>
            </a:r>
            <a:r>
              <a:rPr lang="en-US" dirty="0">
                <a:latin typeface="Times New Roman" panose="02020603050405020304" pitchFamily="18" charset="0"/>
                <a:cs typeface="Times New Roman" panose="02020603050405020304" pitchFamily="18" charset="0"/>
              </a:rPr>
              <a:t>;</a:t>
            </a:r>
          </a:p>
          <a:p>
            <a:pPr fontAlgn="auto">
              <a:spcBef>
                <a:spcPts val="0"/>
              </a:spcBef>
              <a:spcAft>
                <a:spcPts val="0"/>
              </a:spcAft>
              <a:defRPr/>
            </a:pPr>
            <a:r>
              <a:rPr lang="en-US" dirty="0">
                <a:latin typeface="Times New Roman" panose="02020603050405020304" pitchFamily="18" charset="0"/>
                <a:cs typeface="Times New Roman" panose="02020603050405020304" pitchFamily="18" charset="0"/>
              </a:rPr>
              <a:t> </a:t>
            </a:r>
          </a:p>
          <a:p>
            <a:pPr fontAlgn="auto">
              <a:spcBef>
                <a:spcPts val="0"/>
              </a:spcBef>
              <a:spcAft>
                <a:spcPts val="0"/>
              </a:spcAft>
              <a:defRPr/>
            </a:pPr>
            <a:r>
              <a:rPr lang="en-US" dirty="0">
                <a:solidFill>
                  <a:srgbClr val="FF0000"/>
                </a:solidFill>
                <a:latin typeface="Times New Roman" panose="02020603050405020304" pitchFamily="18" charset="0"/>
                <a:cs typeface="Times New Roman" panose="02020603050405020304" pitchFamily="18" charset="0"/>
              </a:rPr>
              <a:t>    // call child class function</a:t>
            </a:r>
          </a:p>
          <a:p>
            <a:pPr fontAlgn="auto">
              <a:spcBef>
                <a:spcPts val="0"/>
              </a:spcBef>
              <a:spcAft>
                <a:spcPts val="0"/>
              </a:spcAft>
              <a:defRPr/>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child.displayAge</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ageInput</a:t>
            </a:r>
            <a:r>
              <a:rPr lang="en-US" dirty="0">
                <a:latin typeface="Times New Roman" panose="02020603050405020304" pitchFamily="18" charset="0"/>
                <a:cs typeface="Times New Roman" panose="02020603050405020304" pitchFamily="18" charset="0"/>
              </a:rPr>
              <a:t>);</a:t>
            </a:r>
          </a:p>
          <a:p>
            <a:pPr fontAlgn="auto">
              <a:spcBef>
                <a:spcPts val="0"/>
              </a:spcBef>
              <a:spcAft>
                <a:spcPts val="0"/>
              </a:spcAft>
              <a:defRPr/>
            </a:pPr>
            <a:r>
              <a:rPr lang="en-US" dirty="0">
                <a:latin typeface="Times New Roman" panose="02020603050405020304" pitchFamily="18" charset="0"/>
                <a:cs typeface="Times New Roman" panose="02020603050405020304" pitchFamily="18" charset="0"/>
              </a:rPr>
              <a:t> </a:t>
            </a:r>
          </a:p>
          <a:p>
            <a:pPr fontAlgn="auto">
              <a:spcBef>
                <a:spcPts val="0"/>
              </a:spcBef>
              <a:spcAft>
                <a:spcPts val="0"/>
              </a:spcAft>
              <a:defRPr/>
            </a:pPr>
            <a:r>
              <a:rPr lang="en-US" dirty="0">
                <a:latin typeface="Times New Roman" panose="02020603050405020304" pitchFamily="18" charset="0"/>
                <a:cs typeface="Times New Roman" panose="02020603050405020304" pitchFamily="18" charset="0"/>
              </a:rPr>
              <a:t>    return 0;</a:t>
            </a:r>
          </a:p>
          <a:p>
            <a:pPr fontAlgn="auto">
              <a:spcBef>
                <a:spcPts val="0"/>
              </a:spcBef>
              <a:spcAft>
                <a:spcPts val="0"/>
              </a:spcAft>
              <a:defRPr/>
            </a:pPr>
            <a:r>
              <a:rPr lang="en-US" dirty="0">
                <a:latin typeface="Times New Roman" panose="02020603050405020304" pitchFamily="18" charset="0"/>
                <a:cs typeface="Times New Roman" panose="02020603050405020304" pitchFamily="18" charset="0"/>
              </a:rPr>
              <a:t>}</a:t>
            </a:r>
          </a:p>
          <a:p>
            <a:pPr fontAlgn="auto">
              <a:spcBef>
                <a:spcPts val="0"/>
              </a:spcBef>
              <a:spcAft>
                <a:spcPts val="0"/>
              </a:spcAft>
              <a:defRPr/>
            </a:pPr>
            <a:r>
              <a:rPr lang="en-US" dirty="0">
                <a:latin typeface="+mn-lt"/>
                <a:cs typeface="+mn-cs"/>
              </a:rPr>
              <a:t> </a:t>
            </a:r>
          </a:p>
          <a:p>
            <a:pPr marL="342900" indent="-342900" fontAlgn="auto">
              <a:spcBef>
                <a:spcPct val="20000"/>
              </a:spcBef>
              <a:spcAft>
                <a:spcPts val="0"/>
              </a:spcAft>
              <a:buFont typeface="Arial" pitchFamily="34" charset="0"/>
              <a:buNone/>
              <a:defRPr/>
            </a:pPr>
            <a:endParaRPr lang="en-IN" sz="1650" dirty="0">
              <a:latin typeface="+mn-lt"/>
              <a:cs typeface="+mn-cs"/>
            </a:endParaRPr>
          </a:p>
        </p:txBody>
      </p:sp>
      <p:sp>
        <p:nvSpPr>
          <p:cNvPr id="7178" name="Rectangle 1">
            <a:extLst>
              <a:ext uri="{FF2B5EF4-FFF2-40B4-BE49-F238E27FC236}">
                <a16:creationId xmlns:a16="http://schemas.microsoft.com/office/drawing/2014/main" id="{BB8A7C55-8071-D8AF-C3CF-CB2616D25811}"/>
              </a:ext>
            </a:extLst>
          </p:cNvPr>
          <p:cNvSpPr>
            <a:spLocks noChangeArrowheads="1"/>
          </p:cNvSpPr>
          <p:nvPr/>
        </p:nvSpPr>
        <p:spPr bwMode="auto">
          <a:xfrm>
            <a:off x="5334000" y="5334000"/>
            <a:ext cx="3200400" cy="862013"/>
          </a:xfrm>
          <a:prstGeom prst="rect">
            <a:avLst/>
          </a:prstGeom>
          <a:solidFill>
            <a:schemeClr val="bg1"/>
          </a:solidFill>
          <a:ln w="3175">
            <a:solidFill>
              <a:schemeClr val="tx1"/>
            </a:solidFill>
            <a:miter lim="800000"/>
            <a:headEnd/>
            <a:tailEnd/>
          </a:ln>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400" b="1">
                <a:solidFill>
                  <a:srgbClr val="7030A0"/>
                </a:solidFill>
                <a:latin typeface="droid sans mono"/>
              </a:rPr>
              <a:t>Output:</a:t>
            </a:r>
          </a:p>
          <a:p>
            <a:endParaRPr lang="en-US" altLang="en-US" sz="1400" b="1">
              <a:solidFill>
                <a:srgbClr val="7030A0"/>
              </a:solidFill>
              <a:latin typeface="droid sans mono"/>
            </a:endParaRPr>
          </a:p>
          <a:p>
            <a:r>
              <a:rPr lang="en-US" altLang="en-US" sz="1400" b="1">
                <a:solidFill>
                  <a:srgbClr val="7030A0"/>
                </a:solidFill>
                <a:latin typeface="droid sans mono"/>
              </a:rPr>
              <a:t>Enter your age: 20</a:t>
            </a:r>
          </a:p>
          <a:p>
            <a:r>
              <a:rPr lang="en-US" altLang="en-US" sz="1400" b="1">
                <a:solidFill>
                  <a:srgbClr val="7030A0"/>
                </a:solidFill>
                <a:latin typeface="droid sans mono"/>
              </a:rPr>
              <a:t> Age = 20</a:t>
            </a:r>
            <a:r>
              <a:rPr lang="en-US" altLang="en-US" sz="1400" b="1">
                <a:solidFill>
                  <a:srgbClr val="7030A0"/>
                </a:solidFill>
                <a:latin typeface="Arial" panose="020B0604020202020204" pitchFamily="34" charset="0"/>
              </a:rPr>
              <a:t> </a:t>
            </a:r>
          </a:p>
        </p:txBody>
      </p:sp>
      <p:sp>
        <p:nvSpPr>
          <p:cNvPr id="7179" name="Rectangle 13">
            <a:extLst>
              <a:ext uri="{FF2B5EF4-FFF2-40B4-BE49-F238E27FC236}">
                <a16:creationId xmlns:a16="http://schemas.microsoft.com/office/drawing/2014/main" id="{BDC66433-D0B6-B27C-6A30-1C4AB57EEC42}"/>
              </a:ext>
            </a:extLst>
          </p:cNvPr>
          <p:cNvSpPr>
            <a:spLocks noChangeArrowheads="1"/>
          </p:cNvSpPr>
          <p:nvPr/>
        </p:nvSpPr>
        <p:spPr bwMode="auto">
          <a:xfrm>
            <a:off x="1676400" y="152400"/>
            <a:ext cx="6019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400" b="1" dirty="0">
                <a:solidFill>
                  <a:srgbClr val="7030A0"/>
                </a:solidFill>
                <a:latin typeface="Times New Roman" panose="02020603050405020304" pitchFamily="18" charset="0"/>
                <a:cs typeface="Times New Roman" panose="02020603050405020304" pitchFamily="18" charset="0"/>
              </a:rPr>
              <a:t>Example 3 : C++ </a:t>
            </a:r>
            <a:r>
              <a:rPr lang="en-US" altLang="en-US" sz="2400" b="1" dirty="0">
                <a:latin typeface="Times New Roman" panose="02020603050405020304" pitchFamily="18" charset="0"/>
                <a:cs typeface="Times New Roman" panose="02020603050405020304" pitchFamily="18" charset="0"/>
              </a:rPr>
              <a:t>protected </a:t>
            </a:r>
            <a:r>
              <a:rPr lang="en-US" altLang="en-US" sz="2400" b="1" dirty="0">
                <a:solidFill>
                  <a:srgbClr val="7030A0"/>
                </a:solidFill>
                <a:latin typeface="Times New Roman" panose="02020603050405020304" pitchFamily="18" charset="0"/>
                <a:cs typeface="Times New Roman" panose="02020603050405020304" pitchFamily="18" charset="0"/>
              </a:rPr>
              <a:t>Access Specifier</a:t>
            </a:r>
          </a:p>
        </p:txBody>
      </p:sp>
      <p:sp>
        <p:nvSpPr>
          <p:cNvPr id="2" name="Date Placeholder 1">
            <a:extLst>
              <a:ext uri="{FF2B5EF4-FFF2-40B4-BE49-F238E27FC236}">
                <a16:creationId xmlns:a16="http://schemas.microsoft.com/office/drawing/2014/main" id="{CC8D7154-2115-81D8-0A4F-21C75194A302}"/>
              </a:ext>
            </a:extLst>
          </p:cNvPr>
          <p:cNvSpPr>
            <a:spLocks noGrp="1"/>
          </p:cNvSpPr>
          <p:nvPr>
            <p:ph type="dt" sz="half" idx="10"/>
          </p:nvPr>
        </p:nvSpPr>
        <p:spPr/>
        <p:txBody>
          <a:bodyPr/>
          <a:lstStyle/>
          <a:p>
            <a:fld id="{2F1C92C5-86E2-4FA3-BF65-27050E231523}" type="datetime1">
              <a:rPr lang="en-US" smtClean="0"/>
              <a:t>9/5/2022</a:t>
            </a:fld>
            <a:endParaRPr lang="en-US"/>
          </a:p>
        </p:txBody>
      </p:sp>
      <p:sp>
        <p:nvSpPr>
          <p:cNvPr id="4" name="Footer Placeholder 3">
            <a:extLst>
              <a:ext uri="{FF2B5EF4-FFF2-40B4-BE49-F238E27FC236}">
                <a16:creationId xmlns:a16="http://schemas.microsoft.com/office/drawing/2014/main" id="{6554D5F3-E254-DC5A-20AF-4F37EE0AAC29}"/>
              </a:ext>
            </a:extLst>
          </p:cNvPr>
          <p:cNvSpPr>
            <a:spLocks noGrp="1"/>
          </p:cNvSpPr>
          <p:nvPr>
            <p:ph type="ftr" sz="quarter" idx="11"/>
          </p:nvPr>
        </p:nvSpPr>
        <p:spPr/>
        <p:txBody>
          <a:bodyPr/>
          <a:lstStyle/>
          <a:p>
            <a:r>
              <a:rPr lang="en-US"/>
              <a:t>C ,C++ and UML Basics</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67454" y="1197842"/>
            <a:ext cx="6533546" cy="468427"/>
          </a:xfrm>
          <a:prstGeom prst="rect">
            <a:avLst/>
          </a:prstGeom>
        </p:spPr>
        <p:txBody>
          <a:bodyPr vert="horz" wrap="square" lIns="0" tIns="6697" rIns="0" bIns="0" rtlCol="0" anchor="ctr">
            <a:spAutoFit/>
          </a:bodyPr>
          <a:lstStyle/>
          <a:p>
            <a:pPr marL="6697">
              <a:spcBef>
                <a:spcPts val="53"/>
              </a:spcBef>
            </a:pPr>
            <a:r>
              <a:rPr sz="3000" b="1" spc="37" dirty="0">
                <a:latin typeface="Cambria" pitchFamily="18" charset="0"/>
              </a:rPr>
              <a:t>Access </a:t>
            </a:r>
            <a:r>
              <a:rPr sz="3000" b="1" spc="11" dirty="0" err="1">
                <a:latin typeface="Cambria" pitchFamily="18" charset="0"/>
              </a:rPr>
              <a:t>Specifiers</a:t>
            </a:r>
            <a:r>
              <a:rPr lang="en-IN" sz="3000" b="1" spc="11" dirty="0">
                <a:latin typeface="Cambria" pitchFamily="18" charset="0"/>
              </a:rPr>
              <a:t> </a:t>
            </a:r>
            <a:r>
              <a:rPr lang="en-IN" sz="3000" b="1" dirty="0">
                <a:latin typeface="Cambria" pitchFamily="18" charset="0"/>
              </a:rPr>
              <a:t>Example 1</a:t>
            </a:r>
            <a:endParaRPr sz="3000" b="1" spc="-3" dirty="0"/>
          </a:p>
        </p:txBody>
      </p:sp>
      <p:sp>
        <p:nvSpPr>
          <p:cNvPr id="3" name="object 3"/>
          <p:cNvSpPr/>
          <p:nvPr/>
        </p:nvSpPr>
        <p:spPr>
          <a:xfrm>
            <a:off x="1339853" y="1707802"/>
            <a:ext cx="2867055" cy="3469184"/>
          </a:xfrm>
          <a:prstGeom prst="rect">
            <a:avLst/>
          </a:prstGeom>
          <a:blipFill>
            <a:blip r:embed="rId2" cstate="print"/>
            <a:stretch>
              <a:fillRect/>
            </a:stretch>
          </a:blipFill>
        </p:spPr>
        <p:txBody>
          <a:bodyPr wrap="square" lIns="0" tIns="0" rIns="0" bIns="0" rtlCol="0"/>
          <a:lstStyle/>
          <a:p>
            <a:endParaRPr sz="1350"/>
          </a:p>
        </p:txBody>
      </p:sp>
      <p:sp>
        <p:nvSpPr>
          <p:cNvPr id="4" name="object 4"/>
          <p:cNvSpPr/>
          <p:nvPr/>
        </p:nvSpPr>
        <p:spPr>
          <a:xfrm>
            <a:off x="1359945" y="1714500"/>
            <a:ext cx="2826871" cy="3429000"/>
          </a:xfrm>
          <a:prstGeom prst="rect">
            <a:avLst/>
          </a:prstGeom>
          <a:blipFill>
            <a:blip r:embed="rId3" cstate="print"/>
            <a:stretch>
              <a:fillRect/>
            </a:stretch>
          </a:blipFill>
        </p:spPr>
        <p:txBody>
          <a:bodyPr wrap="square" lIns="0" tIns="0" rIns="0" bIns="0" rtlCol="0"/>
          <a:lstStyle/>
          <a:p>
            <a:endParaRPr sz="1350"/>
          </a:p>
        </p:txBody>
      </p:sp>
      <p:sp>
        <p:nvSpPr>
          <p:cNvPr id="5" name="object 5"/>
          <p:cNvSpPr txBox="1"/>
          <p:nvPr/>
        </p:nvSpPr>
        <p:spPr>
          <a:xfrm>
            <a:off x="1359945" y="1938570"/>
            <a:ext cx="2826916" cy="3238416"/>
          </a:xfrm>
          <a:prstGeom prst="rect">
            <a:avLst/>
          </a:prstGeom>
        </p:spPr>
        <p:txBody>
          <a:bodyPr vert="horz" wrap="square" lIns="0" tIns="6697" rIns="0" bIns="0" rtlCol="0">
            <a:spAutoFit/>
          </a:bodyPr>
          <a:lstStyle/>
          <a:p>
            <a:pPr marL="24110" marR="1391642">
              <a:spcBef>
                <a:spcPts val="53"/>
              </a:spcBef>
            </a:pPr>
            <a:r>
              <a:rPr sz="1050" b="1" dirty="0">
                <a:solidFill>
                  <a:srgbClr val="880F00"/>
                </a:solidFill>
                <a:latin typeface="Arial"/>
                <a:cs typeface="Arial"/>
              </a:rPr>
              <a:t>#include </a:t>
            </a:r>
            <a:r>
              <a:rPr sz="1050" b="1" spc="-3" dirty="0">
                <a:latin typeface="Arial"/>
                <a:cs typeface="Arial"/>
              </a:rPr>
              <a:t>&lt;iostream&gt;  using namespace</a:t>
            </a:r>
            <a:r>
              <a:rPr sz="1050" b="1" spc="-42" dirty="0">
                <a:latin typeface="Arial"/>
                <a:cs typeface="Arial"/>
              </a:rPr>
              <a:t> </a:t>
            </a:r>
            <a:r>
              <a:rPr sz="1050" b="1" dirty="0">
                <a:solidFill>
                  <a:srgbClr val="313131"/>
                </a:solidFill>
                <a:latin typeface="Arial"/>
                <a:cs typeface="Arial"/>
              </a:rPr>
              <a:t>std</a:t>
            </a:r>
            <a:r>
              <a:rPr sz="1050" b="1" dirty="0">
                <a:solidFill>
                  <a:srgbClr val="666600"/>
                </a:solidFill>
                <a:latin typeface="Arial"/>
                <a:cs typeface="Arial"/>
              </a:rPr>
              <a:t>;</a:t>
            </a:r>
            <a:endParaRPr sz="1050" dirty="0">
              <a:latin typeface="Arial"/>
              <a:cs typeface="Arial"/>
            </a:endParaRPr>
          </a:p>
          <a:p>
            <a:pPr>
              <a:spcBef>
                <a:spcPts val="21"/>
              </a:spcBef>
            </a:pPr>
            <a:endParaRPr sz="1050" dirty="0">
              <a:latin typeface="Times New Roman"/>
              <a:cs typeface="Times New Roman"/>
            </a:endParaRPr>
          </a:p>
          <a:p>
            <a:pPr marL="24110"/>
            <a:r>
              <a:rPr sz="1050" b="1" dirty="0">
                <a:latin typeface="Arial"/>
                <a:cs typeface="Arial"/>
              </a:rPr>
              <a:t>class</a:t>
            </a:r>
            <a:r>
              <a:rPr sz="1050" b="1" spc="-5" dirty="0">
                <a:latin typeface="Arial"/>
                <a:cs typeface="Arial"/>
              </a:rPr>
              <a:t> </a:t>
            </a:r>
            <a:r>
              <a:rPr sz="1050" b="1" spc="-3" dirty="0">
                <a:solidFill>
                  <a:srgbClr val="7F1455"/>
                </a:solidFill>
                <a:latin typeface="Arial"/>
                <a:cs typeface="Arial"/>
              </a:rPr>
              <a:t>Line</a:t>
            </a:r>
            <a:endParaRPr sz="1050" dirty="0">
              <a:latin typeface="Arial"/>
              <a:cs typeface="Arial"/>
            </a:endParaRPr>
          </a:p>
          <a:p>
            <a:pPr marL="24110"/>
            <a:r>
              <a:rPr sz="1050" b="1" dirty="0">
                <a:latin typeface="Arial"/>
                <a:cs typeface="Arial"/>
              </a:rPr>
              <a:t>{</a:t>
            </a:r>
            <a:endParaRPr sz="1050" dirty="0">
              <a:latin typeface="Arial"/>
              <a:cs typeface="Arial"/>
            </a:endParaRPr>
          </a:p>
          <a:p>
            <a:pPr marL="135615"/>
            <a:r>
              <a:rPr sz="1050" b="1" spc="-3" dirty="0">
                <a:latin typeface="Arial"/>
                <a:cs typeface="Arial"/>
              </a:rPr>
              <a:t>public</a:t>
            </a:r>
            <a:r>
              <a:rPr sz="1050" b="1" spc="-3" dirty="0">
                <a:solidFill>
                  <a:srgbClr val="666600"/>
                </a:solidFill>
                <a:latin typeface="Arial"/>
                <a:cs typeface="Arial"/>
              </a:rPr>
              <a:t>:</a:t>
            </a:r>
            <a:endParaRPr sz="1050" dirty="0">
              <a:latin typeface="Arial"/>
              <a:cs typeface="Arial"/>
            </a:endParaRPr>
          </a:p>
          <a:p>
            <a:pPr marL="247121"/>
            <a:r>
              <a:rPr sz="1050" b="1" spc="-3" dirty="0">
                <a:solidFill>
                  <a:srgbClr val="011688"/>
                </a:solidFill>
                <a:latin typeface="Arial"/>
                <a:cs typeface="Arial"/>
              </a:rPr>
              <a:t>double </a:t>
            </a:r>
            <a:r>
              <a:rPr sz="1050" b="1" spc="-3" dirty="0">
                <a:latin typeface="Arial"/>
                <a:cs typeface="Arial"/>
              </a:rPr>
              <a:t>length</a:t>
            </a:r>
            <a:r>
              <a:rPr sz="1050" b="1" spc="-3" dirty="0">
                <a:solidFill>
                  <a:srgbClr val="666600"/>
                </a:solidFill>
                <a:latin typeface="Arial"/>
                <a:cs typeface="Arial"/>
              </a:rPr>
              <a:t>;</a:t>
            </a:r>
            <a:endParaRPr sz="1050" dirty="0">
              <a:latin typeface="Arial"/>
              <a:cs typeface="Arial"/>
            </a:endParaRPr>
          </a:p>
          <a:p>
            <a:pPr marL="247121" marR="744710"/>
            <a:r>
              <a:rPr sz="1050" b="1" dirty="0">
                <a:solidFill>
                  <a:srgbClr val="011688"/>
                </a:solidFill>
                <a:latin typeface="Arial"/>
                <a:cs typeface="Arial"/>
              </a:rPr>
              <a:t>void </a:t>
            </a:r>
            <a:r>
              <a:rPr sz="1050" b="1" spc="-3" dirty="0">
                <a:latin typeface="Arial"/>
                <a:cs typeface="Arial"/>
              </a:rPr>
              <a:t>setLength</a:t>
            </a:r>
            <a:r>
              <a:rPr sz="1050" b="1" spc="-3" dirty="0">
                <a:solidFill>
                  <a:srgbClr val="666600"/>
                </a:solidFill>
                <a:latin typeface="Arial"/>
                <a:cs typeface="Arial"/>
              </a:rPr>
              <a:t>( </a:t>
            </a:r>
            <a:r>
              <a:rPr sz="1050" b="1" spc="-3" dirty="0">
                <a:solidFill>
                  <a:srgbClr val="011688"/>
                </a:solidFill>
                <a:latin typeface="Arial"/>
                <a:cs typeface="Arial"/>
              </a:rPr>
              <a:t>double </a:t>
            </a:r>
            <a:r>
              <a:rPr sz="1050" b="1" dirty="0">
                <a:latin typeface="Arial"/>
                <a:cs typeface="Arial"/>
              </a:rPr>
              <a:t>len</a:t>
            </a:r>
            <a:r>
              <a:rPr sz="1050" b="1" spc="-32" dirty="0">
                <a:latin typeface="Arial"/>
                <a:cs typeface="Arial"/>
              </a:rPr>
              <a:t> </a:t>
            </a:r>
            <a:r>
              <a:rPr sz="1050" b="1" dirty="0">
                <a:solidFill>
                  <a:srgbClr val="666600"/>
                </a:solidFill>
                <a:latin typeface="Arial"/>
                <a:cs typeface="Arial"/>
              </a:rPr>
              <a:t>);  </a:t>
            </a:r>
            <a:r>
              <a:rPr sz="1050" b="1" spc="-3" dirty="0">
                <a:solidFill>
                  <a:srgbClr val="011688"/>
                </a:solidFill>
                <a:latin typeface="Arial"/>
                <a:cs typeface="Arial"/>
              </a:rPr>
              <a:t>double </a:t>
            </a:r>
            <a:r>
              <a:rPr sz="1050" b="1" spc="-3" dirty="0">
                <a:latin typeface="Arial"/>
                <a:cs typeface="Arial"/>
              </a:rPr>
              <a:t>getLength</a:t>
            </a:r>
            <a:r>
              <a:rPr sz="1050" b="1" spc="-3" dirty="0">
                <a:solidFill>
                  <a:srgbClr val="666600"/>
                </a:solidFill>
                <a:latin typeface="Arial"/>
                <a:cs typeface="Arial"/>
              </a:rPr>
              <a:t>( </a:t>
            </a:r>
            <a:r>
              <a:rPr sz="1050" b="1" dirty="0">
                <a:solidFill>
                  <a:srgbClr val="011688"/>
                </a:solidFill>
                <a:latin typeface="Arial"/>
                <a:cs typeface="Arial"/>
              </a:rPr>
              <a:t>void</a:t>
            </a:r>
            <a:r>
              <a:rPr sz="1050" b="1" spc="-11" dirty="0">
                <a:solidFill>
                  <a:srgbClr val="011688"/>
                </a:solidFill>
                <a:latin typeface="Arial"/>
                <a:cs typeface="Arial"/>
              </a:rPr>
              <a:t> </a:t>
            </a:r>
            <a:r>
              <a:rPr sz="1050" b="1" dirty="0">
                <a:solidFill>
                  <a:srgbClr val="666600"/>
                </a:solidFill>
                <a:latin typeface="Arial"/>
                <a:cs typeface="Arial"/>
              </a:rPr>
              <a:t>);</a:t>
            </a:r>
            <a:endParaRPr sz="1050" dirty="0">
              <a:latin typeface="Arial"/>
              <a:cs typeface="Arial"/>
            </a:endParaRPr>
          </a:p>
          <a:p>
            <a:pPr marL="24110"/>
            <a:r>
              <a:rPr sz="1050" b="1" dirty="0">
                <a:latin typeface="Arial"/>
                <a:cs typeface="Arial"/>
              </a:rPr>
              <a:t>};</a:t>
            </a:r>
            <a:endParaRPr sz="1050" dirty="0">
              <a:latin typeface="Arial"/>
              <a:cs typeface="Arial"/>
            </a:endParaRPr>
          </a:p>
          <a:p>
            <a:pPr>
              <a:spcBef>
                <a:spcPts val="24"/>
              </a:spcBef>
            </a:pPr>
            <a:endParaRPr sz="1050" dirty="0">
              <a:latin typeface="Times New Roman"/>
              <a:cs typeface="Times New Roman"/>
            </a:endParaRPr>
          </a:p>
          <a:p>
            <a:pPr marL="61278"/>
            <a:r>
              <a:rPr sz="1050" b="1" spc="-3" dirty="0">
                <a:solidFill>
                  <a:srgbClr val="011688"/>
                </a:solidFill>
                <a:latin typeface="Arial"/>
                <a:cs typeface="Arial"/>
              </a:rPr>
              <a:t>double </a:t>
            </a:r>
            <a:r>
              <a:rPr sz="1050" b="1" spc="-3" dirty="0">
                <a:solidFill>
                  <a:srgbClr val="7F1455"/>
                </a:solidFill>
                <a:latin typeface="Arial"/>
                <a:cs typeface="Arial"/>
              </a:rPr>
              <a:t>Line</a:t>
            </a:r>
            <a:r>
              <a:rPr sz="1050" b="1" spc="-3" dirty="0">
                <a:solidFill>
                  <a:srgbClr val="666600"/>
                </a:solidFill>
                <a:latin typeface="Arial"/>
                <a:cs typeface="Arial"/>
              </a:rPr>
              <a:t>::</a:t>
            </a:r>
            <a:r>
              <a:rPr sz="1050" b="1" spc="-3" dirty="0">
                <a:latin typeface="Arial"/>
                <a:cs typeface="Arial"/>
              </a:rPr>
              <a:t>getLength</a:t>
            </a:r>
            <a:r>
              <a:rPr sz="1050" b="1" spc="-3" dirty="0">
                <a:solidFill>
                  <a:srgbClr val="666600"/>
                </a:solidFill>
                <a:latin typeface="Arial"/>
                <a:cs typeface="Arial"/>
              </a:rPr>
              <a:t>(</a:t>
            </a:r>
            <a:r>
              <a:rPr sz="1050" b="1" spc="-3" dirty="0">
                <a:solidFill>
                  <a:srgbClr val="011688"/>
                </a:solidFill>
                <a:latin typeface="Arial"/>
                <a:cs typeface="Arial"/>
              </a:rPr>
              <a:t>void</a:t>
            </a:r>
            <a:r>
              <a:rPr sz="1050" b="1" spc="-3" dirty="0">
                <a:solidFill>
                  <a:srgbClr val="666600"/>
                </a:solidFill>
                <a:latin typeface="Arial"/>
                <a:cs typeface="Arial"/>
              </a:rPr>
              <a:t>)</a:t>
            </a:r>
            <a:endParaRPr sz="1050" dirty="0">
              <a:latin typeface="Arial"/>
              <a:cs typeface="Arial"/>
            </a:endParaRPr>
          </a:p>
          <a:p>
            <a:pPr marL="24110"/>
            <a:r>
              <a:rPr sz="1050" b="1" dirty="0">
                <a:latin typeface="Arial"/>
                <a:cs typeface="Arial"/>
              </a:rPr>
              <a:t>{</a:t>
            </a:r>
            <a:endParaRPr sz="1050" dirty="0">
              <a:latin typeface="Arial"/>
              <a:cs typeface="Arial"/>
            </a:endParaRPr>
          </a:p>
          <a:p>
            <a:pPr marL="172784"/>
            <a:r>
              <a:rPr sz="1050" b="1" spc="-3" dirty="0">
                <a:solidFill>
                  <a:srgbClr val="011688"/>
                </a:solidFill>
                <a:latin typeface="Arial"/>
                <a:cs typeface="Arial"/>
              </a:rPr>
              <a:t>return </a:t>
            </a:r>
            <a:r>
              <a:rPr sz="1050" b="1" spc="-3" dirty="0">
                <a:latin typeface="Arial"/>
                <a:cs typeface="Arial"/>
              </a:rPr>
              <a:t>length</a:t>
            </a:r>
            <a:r>
              <a:rPr sz="1050" b="1" dirty="0">
                <a:latin typeface="Arial"/>
                <a:cs typeface="Arial"/>
              </a:rPr>
              <a:t> </a:t>
            </a:r>
            <a:r>
              <a:rPr sz="1050" b="1" dirty="0">
                <a:solidFill>
                  <a:srgbClr val="666600"/>
                </a:solidFill>
                <a:latin typeface="Arial"/>
                <a:cs typeface="Arial"/>
              </a:rPr>
              <a:t>;</a:t>
            </a:r>
            <a:endParaRPr sz="1050" dirty="0">
              <a:latin typeface="Arial"/>
              <a:cs typeface="Arial"/>
            </a:endParaRPr>
          </a:p>
          <a:p>
            <a:pPr marL="24110"/>
            <a:r>
              <a:rPr sz="1050" b="1" dirty="0">
                <a:latin typeface="Arial"/>
                <a:cs typeface="Arial"/>
              </a:rPr>
              <a:t>}</a:t>
            </a:r>
            <a:endParaRPr sz="1050" dirty="0">
              <a:latin typeface="Arial"/>
              <a:cs typeface="Arial"/>
            </a:endParaRPr>
          </a:p>
          <a:p>
            <a:pPr>
              <a:spcBef>
                <a:spcPts val="21"/>
              </a:spcBef>
            </a:pPr>
            <a:endParaRPr sz="1050" dirty="0">
              <a:latin typeface="Times New Roman"/>
              <a:cs typeface="Times New Roman"/>
            </a:endParaRPr>
          </a:p>
          <a:p>
            <a:pPr marL="24110"/>
            <a:r>
              <a:rPr sz="1050" b="1" dirty="0">
                <a:solidFill>
                  <a:srgbClr val="011688"/>
                </a:solidFill>
                <a:latin typeface="Arial"/>
                <a:cs typeface="Arial"/>
              </a:rPr>
              <a:t>void </a:t>
            </a:r>
            <a:r>
              <a:rPr sz="1050" b="1" spc="-3" dirty="0">
                <a:solidFill>
                  <a:srgbClr val="7F1455"/>
                </a:solidFill>
                <a:latin typeface="Arial"/>
                <a:cs typeface="Arial"/>
              </a:rPr>
              <a:t>Line</a:t>
            </a:r>
            <a:r>
              <a:rPr sz="1050" b="1" spc="-3" dirty="0">
                <a:solidFill>
                  <a:srgbClr val="666600"/>
                </a:solidFill>
                <a:latin typeface="Arial"/>
                <a:cs typeface="Arial"/>
              </a:rPr>
              <a:t>::</a:t>
            </a:r>
            <a:r>
              <a:rPr sz="1050" b="1" spc="-3" dirty="0">
                <a:latin typeface="Arial"/>
                <a:cs typeface="Arial"/>
              </a:rPr>
              <a:t>setLength</a:t>
            </a:r>
            <a:r>
              <a:rPr sz="1050" b="1" spc="-3" dirty="0">
                <a:solidFill>
                  <a:srgbClr val="666600"/>
                </a:solidFill>
                <a:latin typeface="Arial"/>
                <a:cs typeface="Arial"/>
              </a:rPr>
              <a:t>( </a:t>
            </a:r>
            <a:r>
              <a:rPr sz="1050" b="1" spc="-3" dirty="0">
                <a:solidFill>
                  <a:srgbClr val="011688"/>
                </a:solidFill>
                <a:latin typeface="Arial"/>
                <a:cs typeface="Arial"/>
              </a:rPr>
              <a:t>double </a:t>
            </a:r>
            <a:r>
              <a:rPr sz="1050" b="1" dirty="0">
                <a:latin typeface="Arial"/>
                <a:cs typeface="Arial"/>
              </a:rPr>
              <a:t>len</a:t>
            </a:r>
            <a:r>
              <a:rPr sz="1050" b="1" spc="-5" dirty="0">
                <a:latin typeface="Arial"/>
                <a:cs typeface="Arial"/>
              </a:rPr>
              <a:t> </a:t>
            </a:r>
            <a:r>
              <a:rPr sz="1050" b="1" dirty="0">
                <a:solidFill>
                  <a:srgbClr val="666600"/>
                </a:solidFill>
                <a:latin typeface="Arial"/>
                <a:cs typeface="Arial"/>
              </a:rPr>
              <a:t>)</a:t>
            </a:r>
            <a:endParaRPr sz="1050" dirty="0">
              <a:latin typeface="Arial"/>
              <a:cs typeface="Arial"/>
            </a:endParaRPr>
          </a:p>
          <a:p>
            <a:pPr marL="24110"/>
            <a:r>
              <a:rPr sz="1050" b="1" dirty="0">
                <a:latin typeface="Arial"/>
                <a:cs typeface="Arial"/>
              </a:rPr>
              <a:t>{</a:t>
            </a:r>
            <a:endParaRPr sz="1050" dirty="0">
              <a:latin typeface="Arial"/>
              <a:cs typeface="Arial"/>
            </a:endParaRPr>
          </a:p>
          <a:p>
            <a:pPr marL="172784"/>
            <a:r>
              <a:rPr sz="1050" b="1" spc="-3" dirty="0">
                <a:latin typeface="Arial"/>
                <a:cs typeface="Arial"/>
              </a:rPr>
              <a:t>length </a:t>
            </a:r>
            <a:r>
              <a:rPr sz="1050" b="1" dirty="0">
                <a:solidFill>
                  <a:srgbClr val="666600"/>
                </a:solidFill>
                <a:latin typeface="Arial"/>
                <a:cs typeface="Arial"/>
              </a:rPr>
              <a:t>=</a:t>
            </a:r>
            <a:r>
              <a:rPr sz="1050" b="1" spc="-3" dirty="0">
                <a:solidFill>
                  <a:srgbClr val="666600"/>
                </a:solidFill>
                <a:latin typeface="Arial"/>
                <a:cs typeface="Arial"/>
              </a:rPr>
              <a:t> </a:t>
            </a:r>
            <a:r>
              <a:rPr sz="1050" b="1" spc="-3" dirty="0">
                <a:latin typeface="Arial"/>
                <a:cs typeface="Arial"/>
              </a:rPr>
              <a:t>len</a:t>
            </a:r>
            <a:r>
              <a:rPr sz="1050" b="1" spc="-3" dirty="0">
                <a:solidFill>
                  <a:srgbClr val="666600"/>
                </a:solidFill>
                <a:latin typeface="Arial"/>
                <a:cs typeface="Arial"/>
              </a:rPr>
              <a:t>;</a:t>
            </a:r>
            <a:endParaRPr sz="1050" dirty="0">
              <a:latin typeface="Arial"/>
              <a:cs typeface="Arial"/>
            </a:endParaRPr>
          </a:p>
          <a:p>
            <a:pPr marL="24110"/>
            <a:r>
              <a:rPr sz="1050" b="1" dirty="0">
                <a:latin typeface="Arial"/>
                <a:cs typeface="Arial"/>
              </a:rPr>
              <a:t>}</a:t>
            </a:r>
            <a:endParaRPr sz="1050" dirty="0">
              <a:latin typeface="Arial"/>
              <a:cs typeface="Arial"/>
            </a:endParaRPr>
          </a:p>
        </p:txBody>
      </p:sp>
      <p:sp>
        <p:nvSpPr>
          <p:cNvPr id="6" name="object 6"/>
          <p:cNvSpPr/>
          <p:nvPr/>
        </p:nvSpPr>
        <p:spPr>
          <a:xfrm>
            <a:off x="4262914" y="1709307"/>
            <a:ext cx="3635882" cy="2665512"/>
          </a:xfrm>
          <a:prstGeom prst="rect">
            <a:avLst/>
          </a:prstGeom>
          <a:blipFill>
            <a:blip r:embed="rId4" cstate="print"/>
            <a:stretch>
              <a:fillRect/>
            </a:stretch>
          </a:blipFill>
        </p:spPr>
        <p:txBody>
          <a:bodyPr wrap="square" lIns="0" tIns="0" rIns="0" bIns="0" rtlCol="0"/>
          <a:lstStyle/>
          <a:p>
            <a:endParaRPr sz="1350"/>
          </a:p>
        </p:txBody>
      </p:sp>
      <p:sp>
        <p:nvSpPr>
          <p:cNvPr id="7" name="object 7"/>
          <p:cNvSpPr/>
          <p:nvPr/>
        </p:nvSpPr>
        <p:spPr>
          <a:xfrm>
            <a:off x="4283006" y="1716006"/>
            <a:ext cx="3595696" cy="2625328"/>
          </a:xfrm>
          <a:prstGeom prst="rect">
            <a:avLst/>
          </a:prstGeom>
          <a:blipFill>
            <a:blip r:embed="rId5" cstate="print"/>
            <a:stretch>
              <a:fillRect/>
            </a:stretch>
          </a:blipFill>
        </p:spPr>
        <p:txBody>
          <a:bodyPr wrap="square" lIns="0" tIns="0" rIns="0" bIns="0" rtlCol="0"/>
          <a:lstStyle/>
          <a:p>
            <a:endParaRPr sz="1350"/>
          </a:p>
        </p:txBody>
      </p:sp>
      <p:sp>
        <p:nvSpPr>
          <p:cNvPr id="8" name="object 8"/>
          <p:cNvSpPr txBox="1"/>
          <p:nvPr/>
        </p:nvSpPr>
        <p:spPr>
          <a:xfrm>
            <a:off x="4266510" y="1938570"/>
            <a:ext cx="3595762" cy="2592086"/>
          </a:xfrm>
          <a:prstGeom prst="rect">
            <a:avLst/>
          </a:prstGeom>
        </p:spPr>
        <p:txBody>
          <a:bodyPr vert="horz" wrap="square" lIns="0" tIns="6697" rIns="0" bIns="0" rtlCol="0">
            <a:spAutoFit/>
          </a:bodyPr>
          <a:lstStyle/>
          <a:p>
            <a:pPr marL="27793">
              <a:spcBef>
                <a:spcPts val="53"/>
              </a:spcBef>
            </a:pPr>
            <a:r>
              <a:rPr sz="1050" b="1" spc="-3" dirty="0">
                <a:latin typeface="Arial"/>
                <a:cs typeface="Arial"/>
              </a:rPr>
              <a:t>// Main function for the</a:t>
            </a:r>
            <a:r>
              <a:rPr sz="1050" b="1" dirty="0">
                <a:latin typeface="Arial"/>
                <a:cs typeface="Arial"/>
              </a:rPr>
              <a:t> </a:t>
            </a:r>
            <a:r>
              <a:rPr sz="1050" b="1" spc="-3" dirty="0">
                <a:latin typeface="Arial"/>
                <a:cs typeface="Arial"/>
              </a:rPr>
              <a:t>program</a:t>
            </a:r>
            <a:endParaRPr sz="1050" dirty="0">
              <a:latin typeface="Arial"/>
              <a:cs typeface="Arial"/>
            </a:endParaRPr>
          </a:p>
          <a:p>
            <a:pPr>
              <a:spcBef>
                <a:spcPts val="21"/>
              </a:spcBef>
            </a:pPr>
            <a:endParaRPr sz="1050" dirty="0">
              <a:latin typeface="Times New Roman"/>
              <a:cs typeface="Times New Roman"/>
            </a:endParaRPr>
          </a:p>
          <a:p>
            <a:pPr marL="27793"/>
            <a:r>
              <a:rPr sz="1050" b="1" spc="-3" dirty="0">
                <a:solidFill>
                  <a:srgbClr val="011688"/>
                </a:solidFill>
                <a:latin typeface="Arial"/>
                <a:cs typeface="Arial"/>
              </a:rPr>
              <a:t>int </a:t>
            </a:r>
            <a:r>
              <a:rPr sz="1050" b="1" spc="-3" dirty="0">
                <a:latin typeface="Arial"/>
                <a:cs typeface="Arial"/>
              </a:rPr>
              <a:t>main</a:t>
            </a:r>
            <a:r>
              <a:rPr sz="1050" b="1" spc="-3" dirty="0">
                <a:solidFill>
                  <a:srgbClr val="666600"/>
                </a:solidFill>
                <a:latin typeface="Arial"/>
                <a:cs typeface="Arial"/>
              </a:rPr>
              <a:t>(</a:t>
            </a:r>
            <a:r>
              <a:rPr sz="1050" b="1" dirty="0">
                <a:solidFill>
                  <a:srgbClr val="666600"/>
                </a:solidFill>
                <a:latin typeface="Arial"/>
                <a:cs typeface="Arial"/>
              </a:rPr>
              <a:t> )</a:t>
            </a:r>
            <a:endParaRPr sz="1050" dirty="0">
              <a:latin typeface="Arial"/>
              <a:cs typeface="Arial"/>
            </a:endParaRPr>
          </a:p>
          <a:p>
            <a:pPr marL="27793"/>
            <a:r>
              <a:rPr sz="1050" b="1" dirty="0">
                <a:latin typeface="Arial"/>
                <a:cs typeface="Arial"/>
              </a:rPr>
              <a:t>{</a:t>
            </a:r>
            <a:endParaRPr sz="1050" dirty="0">
              <a:latin typeface="Arial"/>
              <a:cs typeface="Arial"/>
            </a:endParaRPr>
          </a:p>
          <a:p>
            <a:pPr marL="139298"/>
            <a:r>
              <a:rPr sz="1050" b="1" spc="-3" dirty="0">
                <a:solidFill>
                  <a:srgbClr val="7F1455"/>
                </a:solidFill>
                <a:latin typeface="Arial"/>
                <a:cs typeface="Arial"/>
              </a:rPr>
              <a:t>Line </a:t>
            </a:r>
            <a:r>
              <a:rPr sz="1050" b="1" spc="-3" dirty="0">
                <a:latin typeface="Arial"/>
                <a:cs typeface="Arial"/>
              </a:rPr>
              <a:t>line</a:t>
            </a:r>
            <a:r>
              <a:rPr sz="1050" b="1" spc="-3" dirty="0">
                <a:solidFill>
                  <a:srgbClr val="666600"/>
                </a:solidFill>
                <a:latin typeface="Arial"/>
                <a:cs typeface="Arial"/>
              </a:rPr>
              <a:t>;</a:t>
            </a:r>
            <a:endParaRPr sz="1050" dirty="0">
              <a:latin typeface="Arial"/>
              <a:cs typeface="Arial"/>
            </a:endParaRPr>
          </a:p>
          <a:p>
            <a:pPr>
              <a:spcBef>
                <a:spcPts val="24"/>
              </a:spcBef>
            </a:pPr>
            <a:endParaRPr sz="1050" dirty="0">
              <a:latin typeface="Times New Roman"/>
              <a:cs typeface="Times New Roman"/>
            </a:endParaRPr>
          </a:p>
          <a:p>
            <a:pPr marL="139298" marR="2224083"/>
            <a:r>
              <a:rPr sz="1050" b="1" spc="-3" dirty="0">
                <a:latin typeface="Arial"/>
                <a:cs typeface="Arial"/>
              </a:rPr>
              <a:t>// </a:t>
            </a:r>
            <a:r>
              <a:rPr sz="1050" b="1" dirty="0">
                <a:latin typeface="Arial"/>
                <a:cs typeface="Arial"/>
              </a:rPr>
              <a:t>set </a:t>
            </a:r>
            <a:r>
              <a:rPr sz="1050" b="1" spc="-3" dirty="0">
                <a:latin typeface="Arial"/>
                <a:cs typeface="Arial"/>
              </a:rPr>
              <a:t>line length  lin</a:t>
            </a:r>
            <a:r>
              <a:rPr sz="1050" b="1" dirty="0">
                <a:latin typeface="Arial"/>
                <a:cs typeface="Arial"/>
              </a:rPr>
              <a:t>e</a:t>
            </a:r>
            <a:r>
              <a:rPr sz="1050" b="1" dirty="0">
                <a:solidFill>
                  <a:srgbClr val="666600"/>
                </a:solidFill>
                <a:latin typeface="Arial"/>
                <a:cs typeface="Arial"/>
              </a:rPr>
              <a:t>.</a:t>
            </a:r>
            <a:r>
              <a:rPr sz="1050" b="1" dirty="0">
                <a:latin typeface="Arial"/>
                <a:cs typeface="Arial"/>
              </a:rPr>
              <a:t>set</a:t>
            </a:r>
            <a:r>
              <a:rPr sz="1050" b="1" spc="-3" dirty="0">
                <a:latin typeface="Arial"/>
                <a:cs typeface="Arial"/>
              </a:rPr>
              <a:t>L</a:t>
            </a:r>
            <a:r>
              <a:rPr sz="1050" b="1" dirty="0">
                <a:latin typeface="Arial"/>
                <a:cs typeface="Arial"/>
              </a:rPr>
              <a:t>e</a:t>
            </a:r>
            <a:r>
              <a:rPr sz="1050" b="1" spc="-3" dirty="0">
                <a:latin typeface="Arial"/>
                <a:cs typeface="Arial"/>
              </a:rPr>
              <a:t>ng</a:t>
            </a:r>
            <a:r>
              <a:rPr sz="1050" b="1" dirty="0">
                <a:latin typeface="Arial"/>
                <a:cs typeface="Arial"/>
              </a:rPr>
              <a:t>th</a:t>
            </a:r>
            <a:r>
              <a:rPr sz="1050" b="1" dirty="0">
                <a:solidFill>
                  <a:srgbClr val="666600"/>
                </a:solidFill>
                <a:latin typeface="Arial"/>
                <a:cs typeface="Arial"/>
              </a:rPr>
              <a:t>(</a:t>
            </a:r>
            <a:r>
              <a:rPr sz="1050" b="1" dirty="0">
                <a:solidFill>
                  <a:srgbClr val="006666"/>
                </a:solidFill>
                <a:latin typeface="Arial"/>
                <a:cs typeface="Arial"/>
              </a:rPr>
              <a:t>6.</a:t>
            </a:r>
            <a:r>
              <a:rPr sz="1050" b="1" spc="-3" dirty="0">
                <a:solidFill>
                  <a:srgbClr val="006666"/>
                </a:solidFill>
                <a:latin typeface="Arial"/>
                <a:cs typeface="Arial"/>
              </a:rPr>
              <a:t>0</a:t>
            </a:r>
            <a:r>
              <a:rPr sz="1050" b="1" dirty="0">
                <a:solidFill>
                  <a:srgbClr val="666600"/>
                </a:solidFill>
                <a:latin typeface="Arial"/>
                <a:cs typeface="Arial"/>
              </a:rPr>
              <a:t>);</a:t>
            </a:r>
            <a:endParaRPr sz="1050" dirty="0">
              <a:latin typeface="Arial"/>
              <a:cs typeface="Arial"/>
            </a:endParaRPr>
          </a:p>
          <a:p>
            <a:pPr marL="139298"/>
            <a:r>
              <a:rPr sz="1050" b="1" spc="-3" dirty="0">
                <a:solidFill>
                  <a:srgbClr val="313131"/>
                </a:solidFill>
                <a:latin typeface="Arial"/>
                <a:cs typeface="Arial"/>
              </a:rPr>
              <a:t>cout </a:t>
            </a:r>
            <a:r>
              <a:rPr sz="1050" b="1" dirty="0">
                <a:solidFill>
                  <a:srgbClr val="666600"/>
                </a:solidFill>
                <a:latin typeface="Arial"/>
                <a:cs typeface="Arial"/>
              </a:rPr>
              <a:t>&lt;&lt; </a:t>
            </a:r>
            <a:r>
              <a:rPr sz="1050" b="1" spc="-3" dirty="0">
                <a:latin typeface="Arial"/>
                <a:cs typeface="Arial"/>
              </a:rPr>
              <a:t>"Length of line </a:t>
            </a:r>
            <a:r>
              <a:rPr sz="1050" b="1" dirty="0">
                <a:latin typeface="Arial"/>
                <a:cs typeface="Arial"/>
              </a:rPr>
              <a:t>: " </a:t>
            </a:r>
            <a:r>
              <a:rPr sz="1050" b="1" dirty="0">
                <a:solidFill>
                  <a:srgbClr val="666600"/>
                </a:solidFill>
                <a:latin typeface="Arial"/>
                <a:cs typeface="Arial"/>
              </a:rPr>
              <a:t>&lt;&lt; </a:t>
            </a:r>
            <a:r>
              <a:rPr sz="1050" b="1" spc="-3" dirty="0">
                <a:solidFill>
                  <a:srgbClr val="313131"/>
                </a:solidFill>
                <a:latin typeface="Arial"/>
                <a:cs typeface="Arial"/>
              </a:rPr>
              <a:t>line</a:t>
            </a:r>
            <a:r>
              <a:rPr sz="1050" b="1" spc="-3" dirty="0">
                <a:solidFill>
                  <a:srgbClr val="666600"/>
                </a:solidFill>
                <a:latin typeface="Arial"/>
                <a:cs typeface="Arial"/>
              </a:rPr>
              <a:t>.</a:t>
            </a:r>
            <a:r>
              <a:rPr sz="1050" b="1" spc="-3" dirty="0">
                <a:solidFill>
                  <a:srgbClr val="313131"/>
                </a:solidFill>
                <a:latin typeface="Arial"/>
                <a:cs typeface="Arial"/>
              </a:rPr>
              <a:t>getLength</a:t>
            </a:r>
            <a:r>
              <a:rPr sz="1050" b="1" spc="-3" dirty="0">
                <a:solidFill>
                  <a:srgbClr val="666600"/>
                </a:solidFill>
                <a:latin typeface="Arial"/>
                <a:cs typeface="Arial"/>
              </a:rPr>
              <a:t>()</a:t>
            </a:r>
            <a:r>
              <a:rPr sz="1050" b="1" spc="5" dirty="0">
                <a:solidFill>
                  <a:srgbClr val="666600"/>
                </a:solidFill>
                <a:latin typeface="Arial"/>
                <a:cs typeface="Arial"/>
              </a:rPr>
              <a:t> </a:t>
            </a:r>
            <a:r>
              <a:rPr sz="1050" b="1" spc="-3" dirty="0">
                <a:solidFill>
                  <a:srgbClr val="666600"/>
                </a:solidFill>
                <a:latin typeface="Arial"/>
                <a:cs typeface="Arial"/>
              </a:rPr>
              <a:t>&lt;&lt;</a:t>
            </a:r>
            <a:r>
              <a:rPr sz="1050" b="1" spc="-3" dirty="0">
                <a:solidFill>
                  <a:srgbClr val="313131"/>
                </a:solidFill>
                <a:latin typeface="Arial"/>
                <a:cs typeface="Arial"/>
              </a:rPr>
              <a:t>endl</a:t>
            </a:r>
            <a:r>
              <a:rPr sz="1050" b="1" spc="-3" dirty="0">
                <a:solidFill>
                  <a:srgbClr val="666600"/>
                </a:solidFill>
                <a:latin typeface="Arial"/>
                <a:cs typeface="Arial"/>
              </a:rPr>
              <a:t>;</a:t>
            </a:r>
            <a:endParaRPr sz="1050" dirty="0">
              <a:latin typeface="Arial"/>
              <a:cs typeface="Arial"/>
            </a:endParaRPr>
          </a:p>
          <a:p>
            <a:pPr>
              <a:spcBef>
                <a:spcPts val="21"/>
              </a:spcBef>
            </a:pPr>
            <a:endParaRPr sz="1050" dirty="0">
              <a:latin typeface="Times New Roman"/>
              <a:cs typeface="Times New Roman"/>
            </a:endParaRPr>
          </a:p>
          <a:p>
            <a:pPr marL="139298"/>
            <a:r>
              <a:rPr sz="1050" b="1" spc="-3" dirty="0">
                <a:latin typeface="Arial"/>
                <a:cs typeface="Arial"/>
              </a:rPr>
              <a:t>// </a:t>
            </a:r>
            <a:r>
              <a:rPr sz="1050" b="1" dirty="0">
                <a:latin typeface="Arial"/>
                <a:cs typeface="Arial"/>
              </a:rPr>
              <a:t>set </a:t>
            </a:r>
            <a:r>
              <a:rPr sz="1050" b="1" spc="-3" dirty="0">
                <a:latin typeface="Arial"/>
                <a:cs typeface="Arial"/>
              </a:rPr>
              <a:t>line length without member function</a:t>
            </a:r>
            <a:endParaRPr sz="1050" dirty="0">
              <a:latin typeface="Arial"/>
              <a:cs typeface="Arial"/>
            </a:endParaRPr>
          </a:p>
          <a:p>
            <a:pPr>
              <a:spcBef>
                <a:spcPts val="24"/>
              </a:spcBef>
            </a:pPr>
            <a:endParaRPr sz="1050" dirty="0">
              <a:latin typeface="Times New Roman"/>
              <a:cs typeface="Times New Roman"/>
            </a:endParaRPr>
          </a:p>
          <a:p>
            <a:pPr marL="139298" marR="337196"/>
            <a:r>
              <a:rPr sz="1050" b="1" spc="-3" dirty="0">
                <a:solidFill>
                  <a:srgbClr val="313131"/>
                </a:solidFill>
                <a:latin typeface="Arial"/>
                <a:cs typeface="Arial"/>
              </a:rPr>
              <a:t>line</a:t>
            </a:r>
            <a:r>
              <a:rPr sz="1050" b="1" spc="-3" dirty="0">
                <a:solidFill>
                  <a:srgbClr val="666600"/>
                </a:solidFill>
                <a:latin typeface="Arial"/>
                <a:cs typeface="Arial"/>
              </a:rPr>
              <a:t>.</a:t>
            </a:r>
            <a:r>
              <a:rPr sz="1050" b="1" spc="-3" dirty="0">
                <a:solidFill>
                  <a:srgbClr val="313131"/>
                </a:solidFill>
                <a:latin typeface="Arial"/>
                <a:cs typeface="Arial"/>
              </a:rPr>
              <a:t>length </a:t>
            </a:r>
            <a:r>
              <a:rPr sz="1050" b="1" dirty="0">
                <a:solidFill>
                  <a:srgbClr val="666600"/>
                </a:solidFill>
                <a:latin typeface="Arial"/>
                <a:cs typeface="Arial"/>
              </a:rPr>
              <a:t>= </a:t>
            </a:r>
            <a:r>
              <a:rPr sz="1050" b="1" spc="-3" dirty="0">
                <a:solidFill>
                  <a:srgbClr val="006666"/>
                </a:solidFill>
                <a:latin typeface="Arial"/>
                <a:cs typeface="Arial"/>
              </a:rPr>
              <a:t>10.0</a:t>
            </a:r>
            <a:r>
              <a:rPr sz="1050" b="1" spc="-3" dirty="0">
                <a:solidFill>
                  <a:srgbClr val="666600"/>
                </a:solidFill>
                <a:latin typeface="Arial"/>
                <a:cs typeface="Arial"/>
              </a:rPr>
              <a:t>; </a:t>
            </a:r>
            <a:r>
              <a:rPr sz="1050" b="1" spc="-3" dirty="0">
                <a:latin typeface="Arial"/>
                <a:cs typeface="Arial"/>
              </a:rPr>
              <a:t>// OK: because length is public  </a:t>
            </a:r>
            <a:r>
              <a:rPr sz="1050" b="1" spc="-3" dirty="0">
                <a:solidFill>
                  <a:srgbClr val="313131"/>
                </a:solidFill>
                <a:latin typeface="Arial"/>
                <a:cs typeface="Arial"/>
              </a:rPr>
              <a:t>cout </a:t>
            </a:r>
            <a:r>
              <a:rPr sz="1050" b="1" dirty="0">
                <a:solidFill>
                  <a:srgbClr val="666600"/>
                </a:solidFill>
                <a:latin typeface="Arial"/>
                <a:cs typeface="Arial"/>
              </a:rPr>
              <a:t>&lt;&lt; </a:t>
            </a:r>
            <a:r>
              <a:rPr sz="1050" b="1" spc="-3" dirty="0">
                <a:latin typeface="Arial"/>
                <a:cs typeface="Arial"/>
              </a:rPr>
              <a:t>"Length of line </a:t>
            </a:r>
            <a:r>
              <a:rPr sz="1050" b="1" dirty="0">
                <a:latin typeface="Arial"/>
                <a:cs typeface="Arial"/>
              </a:rPr>
              <a:t>: " </a:t>
            </a:r>
            <a:r>
              <a:rPr sz="1050" b="1" dirty="0">
                <a:solidFill>
                  <a:srgbClr val="666600"/>
                </a:solidFill>
                <a:latin typeface="Arial"/>
                <a:cs typeface="Arial"/>
              </a:rPr>
              <a:t>&lt;&lt; </a:t>
            </a:r>
            <a:r>
              <a:rPr sz="1050" b="1" spc="-3" dirty="0">
                <a:solidFill>
                  <a:srgbClr val="313131"/>
                </a:solidFill>
                <a:latin typeface="Arial"/>
                <a:cs typeface="Arial"/>
              </a:rPr>
              <a:t>line</a:t>
            </a:r>
            <a:r>
              <a:rPr sz="1050" b="1" spc="-3" dirty="0">
                <a:solidFill>
                  <a:srgbClr val="666600"/>
                </a:solidFill>
                <a:latin typeface="Arial"/>
                <a:cs typeface="Arial"/>
              </a:rPr>
              <a:t>.</a:t>
            </a:r>
            <a:r>
              <a:rPr sz="1050" b="1" spc="-3" dirty="0">
                <a:solidFill>
                  <a:srgbClr val="313131"/>
                </a:solidFill>
                <a:latin typeface="Arial"/>
                <a:cs typeface="Arial"/>
              </a:rPr>
              <a:t>length </a:t>
            </a:r>
            <a:r>
              <a:rPr sz="1050" b="1" spc="-3" dirty="0">
                <a:solidFill>
                  <a:srgbClr val="666600"/>
                </a:solidFill>
                <a:latin typeface="Arial"/>
                <a:cs typeface="Arial"/>
              </a:rPr>
              <a:t>&lt;&lt;</a:t>
            </a:r>
            <a:r>
              <a:rPr sz="1050" b="1" spc="-3" dirty="0">
                <a:solidFill>
                  <a:srgbClr val="313131"/>
                </a:solidFill>
                <a:latin typeface="Arial"/>
                <a:cs typeface="Arial"/>
              </a:rPr>
              <a:t>endl</a:t>
            </a:r>
            <a:r>
              <a:rPr sz="1050" b="1" spc="-3" dirty="0">
                <a:solidFill>
                  <a:srgbClr val="666600"/>
                </a:solidFill>
                <a:latin typeface="Arial"/>
                <a:cs typeface="Arial"/>
              </a:rPr>
              <a:t>;  </a:t>
            </a:r>
            <a:r>
              <a:rPr sz="1050" b="1" spc="-3" dirty="0">
                <a:latin typeface="Arial"/>
                <a:cs typeface="Arial"/>
              </a:rPr>
              <a:t>return </a:t>
            </a:r>
            <a:r>
              <a:rPr sz="1050" b="1" dirty="0">
                <a:solidFill>
                  <a:srgbClr val="006666"/>
                </a:solidFill>
                <a:latin typeface="Arial"/>
                <a:cs typeface="Arial"/>
              </a:rPr>
              <a:t>0</a:t>
            </a:r>
            <a:r>
              <a:rPr sz="1050" b="1" dirty="0">
                <a:solidFill>
                  <a:srgbClr val="666600"/>
                </a:solidFill>
                <a:latin typeface="Arial"/>
                <a:cs typeface="Arial"/>
              </a:rPr>
              <a:t>;</a:t>
            </a:r>
            <a:endParaRPr sz="1050" dirty="0">
              <a:latin typeface="Arial"/>
              <a:cs typeface="Arial"/>
            </a:endParaRPr>
          </a:p>
          <a:p>
            <a:pPr marL="27793"/>
            <a:r>
              <a:rPr sz="1050" b="1" dirty="0">
                <a:latin typeface="Arial"/>
                <a:cs typeface="Arial"/>
              </a:rPr>
              <a:t>}</a:t>
            </a:r>
            <a:endParaRPr sz="1050" dirty="0">
              <a:latin typeface="Arial"/>
              <a:cs typeface="Arial"/>
            </a:endParaRPr>
          </a:p>
        </p:txBody>
      </p:sp>
      <p:sp>
        <p:nvSpPr>
          <p:cNvPr id="9" name="object 9"/>
          <p:cNvSpPr/>
          <p:nvPr/>
        </p:nvSpPr>
        <p:spPr>
          <a:xfrm>
            <a:off x="4264154" y="4547577"/>
            <a:ext cx="3646796" cy="495598"/>
          </a:xfrm>
          <a:prstGeom prst="rect">
            <a:avLst/>
          </a:prstGeom>
          <a:blipFill>
            <a:blip r:embed="rId6" cstate="print"/>
            <a:stretch>
              <a:fillRect/>
            </a:stretch>
          </a:blipFill>
        </p:spPr>
        <p:txBody>
          <a:bodyPr wrap="square" lIns="0" tIns="0" rIns="0" bIns="0" rtlCol="0"/>
          <a:lstStyle/>
          <a:p>
            <a:endParaRPr sz="1350"/>
          </a:p>
        </p:txBody>
      </p:sp>
      <p:sp>
        <p:nvSpPr>
          <p:cNvPr id="10" name="object 10"/>
          <p:cNvSpPr/>
          <p:nvPr/>
        </p:nvSpPr>
        <p:spPr>
          <a:xfrm>
            <a:off x="4284246" y="4574366"/>
            <a:ext cx="3593218" cy="442019"/>
          </a:xfrm>
          <a:prstGeom prst="rect">
            <a:avLst/>
          </a:prstGeom>
          <a:blipFill>
            <a:blip r:embed="rId7" cstate="print"/>
            <a:stretch>
              <a:fillRect/>
            </a:stretch>
          </a:blipFill>
        </p:spPr>
        <p:txBody>
          <a:bodyPr wrap="square" lIns="0" tIns="0" rIns="0" bIns="0" rtlCol="0"/>
          <a:lstStyle/>
          <a:p>
            <a:endParaRPr sz="1350"/>
          </a:p>
        </p:txBody>
      </p:sp>
      <p:sp>
        <p:nvSpPr>
          <p:cNvPr id="11" name="object 11"/>
          <p:cNvSpPr/>
          <p:nvPr/>
        </p:nvSpPr>
        <p:spPr>
          <a:xfrm>
            <a:off x="4284247" y="4574366"/>
            <a:ext cx="3593417" cy="442019"/>
          </a:xfrm>
          <a:custGeom>
            <a:avLst/>
            <a:gdLst/>
            <a:ahLst/>
            <a:cxnLst/>
            <a:rect l="l" t="t" r="r" b="b"/>
            <a:pathLst>
              <a:path w="6814184" h="838200">
                <a:moveTo>
                  <a:pt x="0" y="0"/>
                </a:moveTo>
                <a:lnTo>
                  <a:pt x="6813804" y="0"/>
                </a:lnTo>
                <a:lnTo>
                  <a:pt x="6813804" y="838199"/>
                </a:lnTo>
                <a:lnTo>
                  <a:pt x="0" y="838199"/>
                </a:lnTo>
                <a:lnTo>
                  <a:pt x="0" y="0"/>
                </a:lnTo>
                <a:close/>
              </a:path>
            </a:pathLst>
          </a:custGeom>
          <a:solidFill>
            <a:srgbClr val="00D026">
              <a:alpha val="50000"/>
            </a:srgbClr>
          </a:solidFill>
        </p:spPr>
        <p:txBody>
          <a:bodyPr wrap="square" lIns="0" tIns="0" rIns="0" bIns="0" rtlCol="0"/>
          <a:lstStyle/>
          <a:p>
            <a:endParaRPr sz="1350"/>
          </a:p>
        </p:txBody>
      </p:sp>
      <p:sp>
        <p:nvSpPr>
          <p:cNvPr id="12" name="object 12"/>
          <p:cNvSpPr txBox="1"/>
          <p:nvPr/>
        </p:nvSpPr>
        <p:spPr>
          <a:xfrm>
            <a:off x="4284247" y="4594325"/>
            <a:ext cx="3593417" cy="389489"/>
          </a:xfrm>
          <a:prstGeom prst="rect">
            <a:avLst/>
          </a:prstGeom>
        </p:spPr>
        <p:txBody>
          <a:bodyPr vert="horz" wrap="square" lIns="0" tIns="5357" rIns="0" bIns="0" rtlCol="0">
            <a:spAutoFit/>
          </a:bodyPr>
          <a:lstStyle/>
          <a:p>
            <a:pPr marL="26453" marR="2187249">
              <a:lnSpc>
                <a:spcPct val="100699"/>
              </a:lnSpc>
              <a:spcBef>
                <a:spcPts val="42"/>
              </a:spcBef>
            </a:pPr>
            <a:r>
              <a:rPr sz="1275" b="1" spc="-3" dirty="0">
                <a:solidFill>
                  <a:srgbClr val="FFFFFF"/>
                </a:solidFill>
                <a:latin typeface="Arial"/>
                <a:cs typeface="Arial"/>
              </a:rPr>
              <a:t>Length of line </a:t>
            </a:r>
            <a:r>
              <a:rPr sz="1275" b="1" dirty="0">
                <a:solidFill>
                  <a:srgbClr val="FFFFFF"/>
                </a:solidFill>
                <a:latin typeface="Arial"/>
                <a:cs typeface="Arial"/>
              </a:rPr>
              <a:t>: 6  </a:t>
            </a:r>
            <a:r>
              <a:rPr sz="1275" b="1" spc="-3" dirty="0">
                <a:solidFill>
                  <a:srgbClr val="FFFFFF"/>
                </a:solidFill>
                <a:latin typeface="Arial"/>
                <a:cs typeface="Arial"/>
              </a:rPr>
              <a:t>Length of line </a:t>
            </a:r>
            <a:r>
              <a:rPr sz="1275" b="1" dirty="0">
                <a:solidFill>
                  <a:srgbClr val="FFFFFF"/>
                </a:solidFill>
                <a:latin typeface="Arial"/>
                <a:cs typeface="Arial"/>
              </a:rPr>
              <a:t>:</a:t>
            </a:r>
            <a:r>
              <a:rPr sz="1275" b="1" spc="-40" dirty="0">
                <a:solidFill>
                  <a:srgbClr val="FFFFFF"/>
                </a:solidFill>
                <a:latin typeface="Arial"/>
                <a:cs typeface="Arial"/>
              </a:rPr>
              <a:t> </a:t>
            </a:r>
            <a:r>
              <a:rPr sz="1275" b="1" dirty="0">
                <a:solidFill>
                  <a:srgbClr val="FFFFFF"/>
                </a:solidFill>
                <a:latin typeface="Arial"/>
                <a:cs typeface="Arial"/>
              </a:rPr>
              <a:t>10</a:t>
            </a:r>
            <a:endParaRPr sz="1275" dirty="0">
              <a:latin typeface="Arial"/>
              <a:cs typeface="Arial"/>
            </a:endParaRPr>
          </a:p>
        </p:txBody>
      </p:sp>
      <p:sp>
        <p:nvSpPr>
          <p:cNvPr id="14" name="Rectangle 13"/>
          <p:cNvSpPr/>
          <p:nvPr/>
        </p:nvSpPr>
        <p:spPr>
          <a:xfrm>
            <a:off x="1143000" y="857250"/>
            <a:ext cx="6858000" cy="3429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p:cNvSpPr/>
          <p:nvPr/>
        </p:nvSpPr>
        <p:spPr>
          <a:xfrm>
            <a:off x="1143000" y="948690"/>
            <a:ext cx="6858000" cy="13716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350"/>
          </a:p>
        </p:txBody>
      </p:sp>
      <p:sp>
        <p:nvSpPr>
          <p:cNvPr id="16" name="Rounded Rectangle 15"/>
          <p:cNvSpPr/>
          <p:nvPr/>
        </p:nvSpPr>
        <p:spPr>
          <a:xfrm>
            <a:off x="4914900" y="742950"/>
            <a:ext cx="800100" cy="4572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7" name="Picture 16" descr="pngfind.com-kingpin-png-4152286 (1).png"/>
          <p:cNvPicPr>
            <a:picLocks noChangeAspect="1"/>
          </p:cNvPicPr>
          <p:nvPr/>
        </p:nvPicPr>
        <p:blipFill>
          <a:blip r:embed="rId8" cstate="print"/>
          <a:stretch>
            <a:fillRect/>
          </a:stretch>
        </p:blipFill>
        <p:spPr>
          <a:xfrm>
            <a:off x="4857750" y="742950"/>
            <a:ext cx="914400" cy="400050"/>
          </a:xfrm>
          <a:prstGeom prst="rect">
            <a:avLst/>
          </a:prstGeom>
        </p:spPr>
      </p:pic>
      <p:sp>
        <p:nvSpPr>
          <p:cNvPr id="13" name="Date Placeholder 12">
            <a:extLst>
              <a:ext uri="{FF2B5EF4-FFF2-40B4-BE49-F238E27FC236}">
                <a16:creationId xmlns:a16="http://schemas.microsoft.com/office/drawing/2014/main" id="{77989C0C-A1C2-61C6-E9AE-677461FC379A}"/>
              </a:ext>
            </a:extLst>
          </p:cNvPr>
          <p:cNvSpPr>
            <a:spLocks noGrp="1"/>
          </p:cNvSpPr>
          <p:nvPr>
            <p:ph type="dt" sz="half" idx="10"/>
          </p:nvPr>
        </p:nvSpPr>
        <p:spPr/>
        <p:txBody>
          <a:bodyPr/>
          <a:lstStyle/>
          <a:p>
            <a:fld id="{5F55BB35-08F9-48F6-AAC0-4BAA645828AC}" type="datetime1">
              <a:rPr lang="en-US" smtClean="0"/>
              <a:t>9/5/2022</a:t>
            </a:fld>
            <a:endParaRPr lang="en-US"/>
          </a:p>
        </p:txBody>
      </p:sp>
      <p:sp>
        <p:nvSpPr>
          <p:cNvPr id="18" name="Footer Placeholder 17">
            <a:extLst>
              <a:ext uri="{FF2B5EF4-FFF2-40B4-BE49-F238E27FC236}">
                <a16:creationId xmlns:a16="http://schemas.microsoft.com/office/drawing/2014/main" id="{DBACE80C-92DC-1429-2275-A90EF15106F7}"/>
              </a:ext>
            </a:extLst>
          </p:cNvPr>
          <p:cNvSpPr>
            <a:spLocks noGrp="1"/>
          </p:cNvSpPr>
          <p:nvPr>
            <p:ph type="ftr" sz="quarter" idx="11"/>
          </p:nvPr>
        </p:nvSpPr>
        <p:spPr/>
        <p:txBody>
          <a:bodyPr/>
          <a:lstStyle/>
          <a:p>
            <a:r>
              <a:rPr lang="en-US"/>
              <a:t>C ,C++ and UML Basics</a:t>
            </a:r>
          </a:p>
        </p:txBody>
      </p:sp>
      <p:sp>
        <p:nvSpPr>
          <p:cNvPr id="19" name="Slide Number Placeholder 18">
            <a:extLst>
              <a:ext uri="{FF2B5EF4-FFF2-40B4-BE49-F238E27FC236}">
                <a16:creationId xmlns:a16="http://schemas.microsoft.com/office/drawing/2014/main" id="{DEB1F787-B7DE-57DF-BA6B-EDC900D7F81F}"/>
              </a:ext>
            </a:extLst>
          </p:cNvPr>
          <p:cNvSpPr>
            <a:spLocks noGrp="1"/>
          </p:cNvSpPr>
          <p:nvPr>
            <p:ph type="sldNum" sz="quarter" idx="12"/>
          </p:nvPr>
        </p:nvSpPr>
        <p:spPr/>
        <p:txBody>
          <a:bodyPr/>
          <a:lstStyle/>
          <a:p>
            <a:fld id="{A1A6BA4E-CDAE-4DEF-A7CA-99055C502B84}" type="slidenum">
              <a:rPr lang="en-US" smtClean="0"/>
              <a:pPr/>
              <a:t>172</a:t>
            </a:fld>
            <a:endParaRPr lang="en-US"/>
          </a:p>
        </p:txBody>
      </p:sp>
    </p:spTree>
    <p:extLst>
      <p:ext uri="{BB962C8B-B14F-4D97-AF65-F5344CB8AC3E}">
        <p14:creationId xmlns:p14="http://schemas.microsoft.com/office/powerpoint/2010/main" val="251101171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7237" y="1140692"/>
            <a:ext cx="6237578" cy="468427"/>
          </a:xfrm>
          <a:prstGeom prst="rect">
            <a:avLst/>
          </a:prstGeom>
        </p:spPr>
        <p:txBody>
          <a:bodyPr vert="horz" wrap="square" lIns="0" tIns="6697" rIns="0" bIns="0" rtlCol="0" anchor="ctr">
            <a:spAutoFit/>
          </a:bodyPr>
          <a:lstStyle/>
          <a:p>
            <a:pPr marL="6697">
              <a:spcBef>
                <a:spcPts val="53"/>
              </a:spcBef>
            </a:pPr>
            <a:r>
              <a:rPr sz="3000" b="1" spc="37" dirty="0">
                <a:latin typeface="Cambria" pitchFamily="18" charset="0"/>
              </a:rPr>
              <a:t>Access </a:t>
            </a:r>
            <a:r>
              <a:rPr sz="3000" b="1" spc="11" dirty="0">
                <a:latin typeface="Cambria" pitchFamily="18" charset="0"/>
              </a:rPr>
              <a:t>Specifiers </a:t>
            </a:r>
            <a:r>
              <a:rPr sz="3000" b="1" spc="-3" dirty="0">
                <a:latin typeface="Cambria" pitchFamily="18" charset="0"/>
              </a:rPr>
              <a:t>Example</a:t>
            </a:r>
            <a:r>
              <a:rPr sz="3000" b="1" spc="-60" dirty="0">
                <a:latin typeface="Cambria" pitchFamily="18" charset="0"/>
              </a:rPr>
              <a:t> </a:t>
            </a:r>
            <a:r>
              <a:rPr sz="3000" b="1" spc="-3" dirty="0">
                <a:latin typeface="Cambria" pitchFamily="18" charset="0"/>
              </a:rPr>
              <a:t>2</a:t>
            </a:r>
          </a:p>
        </p:txBody>
      </p:sp>
      <p:sp>
        <p:nvSpPr>
          <p:cNvPr id="13" name="object 13"/>
          <p:cNvSpPr txBox="1">
            <a:spLocks noGrp="1"/>
          </p:cNvSpPr>
          <p:nvPr>
            <p:ph type="sldNum" sz="quarter" idx="12"/>
          </p:nvPr>
        </p:nvSpPr>
        <p:spPr>
          <a:xfrm>
            <a:off x="4451450" y="5774779"/>
            <a:ext cx="194555" cy="136832"/>
          </a:xfrm>
          <a:prstGeom prst="rect">
            <a:avLst/>
          </a:prstGeom>
        </p:spPr>
        <p:txBody>
          <a:bodyPr vert="horz" wrap="square" lIns="0" tIns="0" rIns="0" bIns="0" rtlCol="0" anchor="ctr">
            <a:spAutoFit/>
          </a:bodyPr>
          <a:lstStyle/>
          <a:p>
            <a:pPr marL="46880">
              <a:lnSpc>
                <a:spcPts val="973"/>
              </a:lnSpc>
            </a:pPr>
            <a:fld id="{81D60167-4931-47E6-BA6A-407CBD079E47}" type="slidenum">
              <a:rPr spc="-3" dirty="0"/>
              <a:pPr marL="46880">
                <a:lnSpc>
                  <a:spcPts val="973"/>
                </a:lnSpc>
              </a:pPr>
              <a:t>173</a:t>
            </a:fld>
            <a:endParaRPr spc="-3" dirty="0"/>
          </a:p>
        </p:txBody>
      </p:sp>
      <p:sp>
        <p:nvSpPr>
          <p:cNvPr id="3" name="object 3"/>
          <p:cNvSpPr/>
          <p:nvPr/>
        </p:nvSpPr>
        <p:spPr>
          <a:xfrm>
            <a:off x="1396442" y="1654378"/>
            <a:ext cx="2523590" cy="4112121"/>
          </a:xfrm>
          <a:prstGeom prst="rect">
            <a:avLst/>
          </a:prstGeom>
          <a:blipFill>
            <a:blip r:embed="rId2" cstate="print"/>
            <a:stretch>
              <a:fillRect/>
            </a:stretch>
          </a:blipFill>
        </p:spPr>
        <p:txBody>
          <a:bodyPr wrap="square" lIns="0" tIns="0" rIns="0" bIns="0" rtlCol="0"/>
          <a:lstStyle/>
          <a:p>
            <a:endParaRPr sz="1350"/>
          </a:p>
        </p:txBody>
      </p:sp>
      <p:sp>
        <p:nvSpPr>
          <p:cNvPr id="4" name="object 4"/>
          <p:cNvSpPr/>
          <p:nvPr/>
        </p:nvSpPr>
        <p:spPr>
          <a:xfrm>
            <a:off x="1416534" y="1661077"/>
            <a:ext cx="2483406" cy="4071937"/>
          </a:xfrm>
          <a:prstGeom prst="rect">
            <a:avLst/>
          </a:prstGeom>
          <a:blipFill>
            <a:blip r:embed="rId3" cstate="print"/>
            <a:stretch>
              <a:fillRect/>
            </a:stretch>
          </a:blipFill>
        </p:spPr>
        <p:txBody>
          <a:bodyPr wrap="square" lIns="0" tIns="0" rIns="0" bIns="0" rtlCol="0"/>
          <a:lstStyle/>
          <a:p>
            <a:endParaRPr sz="1350"/>
          </a:p>
        </p:txBody>
      </p:sp>
      <p:sp>
        <p:nvSpPr>
          <p:cNvPr id="5" name="object 5"/>
          <p:cNvSpPr txBox="1"/>
          <p:nvPr/>
        </p:nvSpPr>
        <p:spPr>
          <a:xfrm>
            <a:off x="1416536" y="1674316"/>
            <a:ext cx="2483681" cy="4046330"/>
          </a:xfrm>
          <a:prstGeom prst="rect">
            <a:avLst/>
          </a:prstGeom>
        </p:spPr>
        <p:txBody>
          <a:bodyPr vert="horz" wrap="square" lIns="0" tIns="6697" rIns="0" bIns="0" rtlCol="0">
            <a:spAutoFit/>
          </a:bodyPr>
          <a:lstStyle/>
          <a:p>
            <a:pPr marL="27793">
              <a:spcBef>
                <a:spcPts val="53"/>
              </a:spcBef>
            </a:pPr>
            <a:r>
              <a:rPr sz="1050" b="1" spc="-3" dirty="0">
                <a:latin typeface="Arial"/>
                <a:cs typeface="Arial"/>
              </a:rPr>
              <a:t>#include &lt;iostream&gt;</a:t>
            </a:r>
            <a:endParaRPr sz="1050" dirty="0">
              <a:latin typeface="Arial"/>
              <a:cs typeface="Arial"/>
            </a:endParaRPr>
          </a:p>
          <a:p>
            <a:pPr marL="27793" marR="1044401">
              <a:lnSpc>
                <a:spcPct val="200000"/>
              </a:lnSpc>
            </a:pPr>
            <a:r>
              <a:rPr sz="1050" b="1" spc="-3" dirty="0">
                <a:latin typeface="Arial"/>
                <a:cs typeface="Arial"/>
              </a:rPr>
              <a:t>using namespace std;  class </a:t>
            </a:r>
            <a:r>
              <a:rPr sz="1050" b="1" dirty="0">
                <a:latin typeface="Arial"/>
                <a:cs typeface="Arial"/>
              </a:rPr>
              <a:t>Box</a:t>
            </a:r>
            <a:endParaRPr sz="1050" dirty="0">
              <a:latin typeface="Arial"/>
              <a:cs typeface="Arial"/>
            </a:endParaRPr>
          </a:p>
          <a:p>
            <a:pPr marL="27793"/>
            <a:r>
              <a:rPr sz="1050" b="1" dirty="0">
                <a:latin typeface="Arial"/>
                <a:cs typeface="Arial"/>
              </a:rPr>
              <a:t>{</a:t>
            </a:r>
            <a:endParaRPr sz="1050" dirty="0">
              <a:latin typeface="Arial"/>
              <a:cs typeface="Arial"/>
            </a:endParaRPr>
          </a:p>
          <a:p>
            <a:pPr marL="139298"/>
            <a:r>
              <a:rPr sz="1050" b="1" spc="-3" dirty="0">
                <a:latin typeface="Arial"/>
                <a:cs typeface="Arial"/>
              </a:rPr>
              <a:t>public:</a:t>
            </a:r>
            <a:endParaRPr sz="1050" dirty="0">
              <a:latin typeface="Arial"/>
              <a:cs typeface="Arial"/>
            </a:endParaRPr>
          </a:p>
          <a:p>
            <a:pPr marL="250804"/>
            <a:r>
              <a:rPr sz="1050" b="1" spc="-3" dirty="0">
                <a:latin typeface="Arial"/>
                <a:cs typeface="Arial"/>
              </a:rPr>
              <a:t>double length;</a:t>
            </a:r>
            <a:endParaRPr sz="1050" dirty="0">
              <a:latin typeface="Arial"/>
              <a:cs typeface="Arial"/>
            </a:endParaRPr>
          </a:p>
          <a:p>
            <a:pPr marL="250804" marR="443678"/>
            <a:r>
              <a:rPr sz="1050" b="1" spc="-3" dirty="0">
                <a:latin typeface="Arial"/>
                <a:cs typeface="Arial"/>
              </a:rPr>
              <a:t>void setWidth( double wid </a:t>
            </a:r>
            <a:r>
              <a:rPr sz="1050" b="1" dirty="0">
                <a:latin typeface="Arial"/>
                <a:cs typeface="Arial"/>
              </a:rPr>
              <a:t>);  </a:t>
            </a:r>
            <a:r>
              <a:rPr sz="1050" b="1" spc="-3" dirty="0">
                <a:latin typeface="Arial"/>
                <a:cs typeface="Arial"/>
              </a:rPr>
              <a:t>double getWidth( void</a:t>
            </a:r>
            <a:r>
              <a:rPr sz="1050" b="1" spc="-14" dirty="0">
                <a:latin typeface="Arial"/>
                <a:cs typeface="Arial"/>
              </a:rPr>
              <a:t> </a:t>
            </a:r>
            <a:r>
              <a:rPr sz="1050" b="1" dirty="0">
                <a:latin typeface="Arial"/>
                <a:cs typeface="Arial"/>
              </a:rPr>
              <a:t>);</a:t>
            </a:r>
            <a:endParaRPr sz="1050" dirty="0">
              <a:latin typeface="Arial"/>
              <a:cs typeface="Arial"/>
            </a:endParaRPr>
          </a:p>
          <a:p>
            <a:pPr>
              <a:spcBef>
                <a:spcPts val="21"/>
              </a:spcBef>
            </a:pPr>
            <a:endParaRPr sz="1050" dirty="0">
              <a:latin typeface="Times New Roman"/>
              <a:cs typeface="Times New Roman"/>
            </a:endParaRPr>
          </a:p>
          <a:p>
            <a:pPr marL="139298"/>
            <a:r>
              <a:rPr sz="1050" b="1" spc="-3" dirty="0">
                <a:latin typeface="Arial"/>
                <a:cs typeface="Arial"/>
              </a:rPr>
              <a:t>private:</a:t>
            </a:r>
            <a:endParaRPr sz="1050" dirty="0">
              <a:latin typeface="Arial"/>
              <a:cs typeface="Arial"/>
            </a:endParaRPr>
          </a:p>
          <a:p>
            <a:pPr marL="250804"/>
            <a:r>
              <a:rPr sz="1050" b="1" spc="-3" dirty="0">
                <a:latin typeface="Arial"/>
                <a:cs typeface="Arial"/>
              </a:rPr>
              <a:t>double width;</a:t>
            </a:r>
            <a:endParaRPr sz="1050" dirty="0">
              <a:latin typeface="Arial"/>
              <a:cs typeface="Arial"/>
            </a:endParaRPr>
          </a:p>
          <a:p>
            <a:pPr marL="27793"/>
            <a:r>
              <a:rPr sz="1050" b="1" dirty="0">
                <a:latin typeface="Arial"/>
                <a:cs typeface="Arial"/>
              </a:rPr>
              <a:t>};</a:t>
            </a:r>
            <a:endParaRPr sz="1050" dirty="0">
              <a:latin typeface="Arial"/>
              <a:cs typeface="Arial"/>
            </a:endParaRPr>
          </a:p>
          <a:p>
            <a:pPr>
              <a:spcBef>
                <a:spcPts val="24"/>
              </a:spcBef>
            </a:pPr>
            <a:endParaRPr sz="1050" dirty="0">
              <a:latin typeface="Times New Roman"/>
              <a:cs typeface="Times New Roman"/>
            </a:endParaRPr>
          </a:p>
          <a:p>
            <a:pPr marL="27793" marR="472141"/>
            <a:r>
              <a:rPr sz="1050" b="1" spc="-3" dirty="0">
                <a:latin typeface="Arial"/>
                <a:cs typeface="Arial"/>
              </a:rPr>
              <a:t>// Member functions definitions  double</a:t>
            </a:r>
            <a:r>
              <a:rPr sz="1050" b="1" spc="-5" dirty="0">
                <a:latin typeface="Arial"/>
                <a:cs typeface="Arial"/>
              </a:rPr>
              <a:t> </a:t>
            </a:r>
            <a:r>
              <a:rPr sz="1050" b="1" spc="-3" dirty="0">
                <a:latin typeface="Arial"/>
                <a:cs typeface="Arial"/>
              </a:rPr>
              <a:t>Box::getWidth(void)</a:t>
            </a:r>
            <a:endParaRPr sz="1050" dirty="0">
              <a:latin typeface="Arial"/>
              <a:cs typeface="Arial"/>
            </a:endParaRPr>
          </a:p>
          <a:p>
            <a:pPr marL="27793"/>
            <a:r>
              <a:rPr sz="1050" b="1" dirty="0">
                <a:latin typeface="Arial"/>
                <a:cs typeface="Arial"/>
              </a:rPr>
              <a:t>{</a:t>
            </a:r>
            <a:endParaRPr sz="1050" dirty="0">
              <a:latin typeface="Arial"/>
              <a:cs typeface="Arial"/>
            </a:endParaRPr>
          </a:p>
          <a:p>
            <a:pPr marL="176467"/>
            <a:r>
              <a:rPr sz="1050" b="1" spc="-3" dirty="0">
                <a:latin typeface="Arial"/>
                <a:cs typeface="Arial"/>
              </a:rPr>
              <a:t>return width</a:t>
            </a:r>
            <a:r>
              <a:rPr sz="1050" b="1" spc="-5" dirty="0">
                <a:latin typeface="Arial"/>
                <a:cs typeface="Arial"/>
              </a:rPr>
              <a:t> </a:t>
            </a:r>
            <a:r>
              <a:rPr sz="1050" b="1" dirty="0">
                <a:latin typeface="Arial"/>
                <a:cs typeface="Arial"/>
              </a:rPr>
              <a:t>;</a:t>
            </a:r>
            <a:endParaRPr sz="1050" dirty="0">
              <a:latin typeface="Arial"/>
              <a:cs typeface="Arial"/>
            </a:endParaRPr>
          </a:p>
          <a:p>
            <a:pPr marL="27793"/>
            <a:r>
              <a:rPr sz="1050" b="1" dirty="0">
                <a:latin typeface="Arial"/>
                <a:cs typeface="Arial"/>
              </a:rPr>
              <a:t>}</a:t>
            </a:r>
            <a:endParaRPr sz="1050" dirty="0">
              <a:latin typeface="Arial"/>
              <a:cs typeface="Arial"/>
            </a:endParaRPr>
          </a:p>
          <a:p>
            <a:pPr>
              <a:spcBef>
                <a:spcPts val="21"/>
              </a:spcBef>
            </a:pPr>
            <a:endParaRPr sz="1050" dirty="0">
              <a:latin typeface="Times New Roman"/>
              <a:cs typeface="Times New Roman"/>
            </a:endParaRPr>
          </a:p>
          <a:p>
            <a:pPr marL="27793"/>
            <a:r>
              <a:rPr sz="1050" b="1" spc="-3" dirty="0">
                <a:latin typeface="Arial"/>
                <a:cs typeface="Arial"/>
              </a:rPr>
              <a:t>void Box::setWidth( double wid</a:t>
            </a:r>
            <a:r>
              <a:rPr sz="1050" b="1" spc="-8" dirty="0">
                <a:latin typeface="Arial"/>
                <a:cs typeface="Arial"/>
              </a:rPr>
              <a:t> </a:t>
            </a:r>
            <a:r>
              <a:rPr sz="1050" b="1" dirty="0">
                <a:latin typeface="Arial"/>
                <a:cs typeface="Arial"/>
              </a:rPr>
              <a:t>)</a:t>
            </a:r>
            <a:endParaRPr sz="1050" dirty="0">
              <a:latin typeface="Arial"/>
              <a:cs typeface="Arial"/>
            </a:endParaRPr>
          </a:p>
          <a:p>
            <a:pPr marL="27793"/>
            <a:r>
              <a:rPr sz="1050" b="1" dirty="0">
                <a:latin typeface="Arial"/>
                <a:cs typeface="Arial"/>
              </a:rPr>
              <a:t>{</a:t>
            </a:r>
            <a:endParaRPr sz="1050" dirty="0">
              <a:latin typeface="Arial"/>
              <a:cs typeface="Arial"/>
            </a:endParaRPr>
          </a:p>
          <a:p>
            <a:pPr marL="176467"/>
            <a:r>
              <a:rPr sz="1050" b="1" spc="-3" dirty="0">
                <a:latin typeface="Arial"/>
                <a:cs typeface="Arial"/>
              </a:rPr>
              <a:t>width </a:t>
            </a:r>
            <a:r>
              <a:rPr sz="1050" b="1" dirty="0">
                <a:latin typeface="Arial"/>
                <a:cs typeface="Arial"/>
              </a:rPr>
              <a:t>=</a:t>
            </a:r>
            <a:r>
              <a:rPr sz="1050" b="1" spc="-3" dirty="0">
                <a:latin typeface="Arial"/>
                <a:cs typeface="Arial"/>
              </a:rPr>
              <a:t> wid;</a:t>
            </a:r>
            <a:endParaRPr sz="1050" dirty="0">
              <a:latin typeface="Arial"/>
              <a:cs typeface="Arial"/>
            </a:endParaRPr>
          </a:p>
          <a:p>
            <a:pPr marL="27793"/>
            <a:r>
              <a:rPr sz="1050" b="1" dirty="0">
                <a:latin typeface="Arial"/>
                <a:cs typeface="Arial"/>
              </a:rPr>
              <a:t>}</a:t>
            </a:r>
            <a:endParaRPr sz="1050" dirty="0">
              <a:latin typeface="Arial"/>
              <a:cs typeface="Arial"/>
            </a:endParaRPr>
          </a:p>
        </p:txBody>
      </p:sp>
      <p:sp>
        <p:nvSpPr>
          <p:cNvPr id="6" name="object 6"/>
          <p:cNvSpPr/>
          <p:nvPr/>
        </p:nvSpPr>
        <p:spPr>
          <a:xfrm>
            <a:off x="4040732" y="1647069"/>
            <a:ext cx="3589708" cy="2826246"/>
          </a:xfrm>
          <a:prstGeom prst="rect">
            <a:avLst/>
          </a:prstGeom>
          <a:blipFill>
            <a:blip r:embed="rId4" cstate="print"/>
            <a:stretch>
              <a:fillRect/>
            </a:stretch>
          </a:blipFill>
        </p:spPr>
        <p:txBody>
          <a:bodyPr wrap="square" lIns="0" tIns="0" rIns="0" bIns="0" rtlCol="0"/>
          <a:lstStyle/>
          <a:p>
            <a:endParaRPr sz="1350"/>
          </a:p>
        </p:txBody>
      </p:sp>
      <p:sp>
        <p:nvSpPr>
          <p:cNvPr id="7" name="object 7"/>
          <p:cNvSpPr/>
          <p:nvPr/>
        </p:nvSpPr>
        <p:spPr>
          <a:xfrm>
            <a:off x="4060823" y="1653766"/>
            <a:ext cx="3549524" cy="2786063"/>
          </a:xfrm>
          <a:prstGeom prst="rect">
            <a:avLst/>
          </a:prstGeom>
          <a:blipFill>
            <a:blip r:embed="rId5" cstate="print"/>
            <a:stretch>
              <a:fillRect/>
            </a:stretch>
          </a:blipFill>
        </p:spPr>
        <p:txBody>
          <a:bodyPr wrap="square" lIns="0" tIns="0" rIns="0" bIns="0" rtlCol="0"/>
          <a:lstStyle/>
          <a:p>
            <a:endParaRPr sz="1350"/>
          </a:p>
        </p:txBody>
      </p:sp>
      <p:sp>
        <p:nvSpPr>
          <p:cNvPr id="8" name="object 8"/>
          <p:cNvSpPr txBox="1"/>
          <p:nvPr/>
        </p:nvSpPr>
        <p:spPr>
          <a:xfrm>
            <a:off x="4060822" y="1828354"/>
            <a:ext cx="3549551" cy="2592086"/>
          </a:xfrm>
          <a:prstGeom prst="rect">
            <a:avLst/>
          </a:prstGeom>
        </p:spPr>
        <p:txBody>
          <a:bodyPr vert="horz" wrap="square" lIns="0" tIns="6697" rIns="0" bIns="0" rtlCol="0">
            <a:spAutoFit/>
          </a:bodyPr>
          <a:lstStyle/>
          <a:p>
            <a:pPr marL="28797" marR="1499799">
              <a:spcBef>
                <a:spcPts val="53"/>
              </a:spcBef>
            </a:pPr>
            <a:r>
              <a:rPr sz="1050" b="1" spc="-3" dirty="0">
                <a:solidFill>
                  <a:srgbClr val="0433FF"/>
                </a:solidFill>
                <a:latin typeface="Arial"/>
                <a:cs typeface="Arial"/>
              </a:rPr>
              <a:t>// Main function for the program  </a:t>
            </a:r>
            <a:r>
              <a:rPr sz="1050" b="1" spc="-3" dirty="0">
                <a:latin typeface="Arial"/>
                <a:cs typeface="Arial"/>
              </a:rPr>
              <a:t>int main(</a:t>
            </a:r>
            <a:r>
              <a:rPr sz="1050" b="1" spc="-5" dirty="0">
                <a:latin typeface="Arial"/>
                <a:cs typeface="Arial"/>
              </a:rPr>
              <a:t> </a:t>
            </a:r>
            <a:r>
              <a:rPr sz="1050" b="1" dirty="0">
                <a:latin typeface="Arial"/>
                <a:cs typeface="Arial"/>
              </a:rPr>
              <a:t>)</a:t>
            </a:r>
            <a:endParaRPr sz="1050">
              <a:latin typeface="Arial"/>
              <a:cs typeface="Arial"/>
            </a:endParaRPr>
          </a:p>
          <a:p>
            <a:pPr marL="28797"/>
            <a:r>
              <a:rPr sz="1050" b="1" dirty="0">
                <a:latin typeface="Arial"/>
                <a:cs typeface="Arial"/>
              </a:rPr>
              <a:t>{</a:t>
            </a:r>
            <a:endParaRPr sz="1050">
              <a:latin typeface="Arial"/>
              <a:cs typeface="Arial"/>
            </a:endParaRPr>
          </a:p>
          <a:p>
            <a:pPr marL="140303"/>
            <a:r>
              <a:rPr sz="1050" b="1" spc="-3" dirty="0">
                <a:latin typeface="Arial"/>
                <a:cs typeface="Arial"/>
              </a:rPr>
              <a:t>Box</a:t>
            </a:r>
            <a:r>
              <a:rPr sz="1050" b="1" spc="-5" dirty="0">
                <a:latin typeface="Arial"/>
                <a:cs typeface="Arial"/>
              </a:rPr>
              <a:t> </a:t>
            </a:r>
            <a:r>
              <a:rPr sz="1050" b="1" spc="-3" dirty="0">
                <a:latin typeface="Arial"/>
                <a:cs typeface="Arial"/>
              </a:rPr>
              <a:t>box;</a:t>
            </a:r>
            <a:endParaRPr sz="1050">
              <a:latin typeface="Arial"/>
              <a:cs typeface="Arial"/>
            </a:endParaRPr>
          </a:p>
          <a:p>
            <a:pPr>
              <a:spcBef>
                <a:spcPts val="21"/>
              </a:spcBef>
            </a:pPr>
            <a:endParaRPr sz="1050">
              <a:latin typeface="Times New Roman"/>
              <a:cs typeface="Times New Roman"/>
            </a:endParaRPr>
          </a:p>
          <a:p>
            <a:pPr marL="140303" marR="282614"/>
            <a:r>
              <a:rPr sz="1050" b="1" spc="-3" dirty="0">
                <a:solidFill>
                  <a:srgbClr val="0433FF"/>
                </a:solidFill>
                <a:latin typeface="Arial"/>
                <a:cs typeface="Arial"/>
              </a:rPr>
              <a:t>// </a:t>
            </a:r>
            <a:r>
              <a:rPr sz="1050" b="1" dirty="0">
                <a:solidFill>
                  <a:srgbClr val="0433FF"/>
                </a:solidFill>
                <a:latin typeface="Arial"/>
                <a:cs typeface="Arial"/>
              </a:rPr>
              <a:t>set </a:t>
            </a:r>
            <a:r>
              <a:rPr sz="1050" b="1" spc="-3" dirty="0">
                <a:solidFill>
                  <a:srgbClr val="0433FF"/>
                </a:solidFill>
                <a:latin typeface="Arial"/>
                <a:cs typeface="Arial"/>
              </a:rPr>
              <a:t>box length without member function  </a:t>
            </a:r>
            <a:r>
              <a:rPr sz="1050" b="1" spc="-3" dirty="0">
                <a:latin typeface="Arial"/>
                <a:cs typeface="Arial"/>
              </a:rPr>
              <a:t>box.length </a:t>
            </a:r>
            <a:r>
              <a:rPr sz="1050" b="1" dirty="0">
                <a:latin typeface="Arial"/>
                <a:cs typeface="Arial"/>
              </a:rPr>
              <a:t>= </a:t>
            </a:r>
            <a:r>
              <a:rPr sz="1050" b="1" spc="-3" dirty="0">
                <a:latin typeface="Arial"/>
                <a:cs typeface="Arial"/>
              </a:rPr>
              <a:t>10.0; </a:t>
            </a:r>
            <a:r>
              <a:rPr sz="1050" b="1" spc="-3" dirty="0">
                <a:solidFill>
                  <a:srgbClr val="0433FF"/>
                </a:solidFill>
                <a:latin typeface="Arial"/>
                <a:cs typeface="Arial"/>
              </a:rPr>
              <a:t>// OK: because length is public  </a:t>
            </a:r>
            <a:r>
              <a:rPr sz="1050" b="1" spc="-3" dirty="0">
                <a:latin typeface="Arial"/>
                <a:cs typeface="Arial"/>
              </a:rPr>
              <a:t>cout </a:t>
            </a:r>
            <a:r>
              <a:rPr sz="1050" b="1" dirty="0">
                <a:latin typeface="Arial"/>
                <a:cs typeface="Arial"/>
              </a:rPr>
              <a:t>&lt;&lt; </a:t>
            </a:r>
            <a:r>
              <a:rPr sz="1050" b="1" spc="-3" dirty="0">
                <a:latin typeface="Arial"/>
                <a:cs typeface="Arial"/>
              </a:rPr>
              <a:t>"Length of box </a:t>
            </a:r>
            <a:r>
              <a:rPr sz="1050" b="1" dirty="0">
                <a:latin typeface="Arial"/>
                <a:cs typeface="Arial"/>
              </a:rPr>
              <a:t>: " &lt;&lt; </a:t>
            </a:r>
            <a:r>
              <a:rPr sz="1050" b="1" spc="-3" dirty="0">
                <a:latin typeface="Arial"/>
                <a:cs typeface="Arial"/>
              </a:rPr>
              <a:t>box.length</a:t>
            </a:r>
            <a:r>
              <a:rPr sz="1050" b="1" spc="-16" dirty="0">
                <a:latin typeface="Arial"/>
                <a:cs typeface="Arial"/>
              </a:rPr>
              <a:t> </a:t>
            </a:r>
            <a:r>
              <a:rPr sz="1050" b="1" spc="-3" dirty="0">
                <a:latin typeface="Arial"/>
                <a:cs typeface="Arial"/>
              </a:rPr>
              <a:t>&lt;&lt;endl;</a:t>
            </a:r>
            <a:endParaRPr sz="1050">
              <a:latin typeface="Arial"/>
              <a:cs typeface="Arial"/>
            </a:endParaRPr>
          </a:p>
          <a:p>
            <a:pPr>
              <a:spcBef>
                <a:spcPts val="24"/>
              </a:spcBef>
            </a:pPr>
            <a:endParaRPr sz="1050">
              <a:latin typeface="Times New Roman"/>
              <a:cs typeface="Times New Roman"/>
            </a:endParaRPr>
          </a:p>
          <a:p>
            <a:pPr marL="140303" algn="just"/>
            <a:r>
              <a:rPr sz="1050" b="1" spc="-3" dirty="0">
                <a:solidFill>
                  <a:srgbClr val="0433FF"/>
                </a:solidFill>
                <a:latin typeface="Arial"/>
                <a:cs typeface="Arial"/>
              </a:rPr>
              <a:t>// </a:t>
            </a:r>
            <a:r>
              <a:rPr sz="1050" b="1" dirty="0">
                <a:solidFill>
                  <a:srgbClr val="0433FF"/>
                </a:solidFill>
                <a:latin typeface="Arial"/>
                <a:cs typeface="Arial"/>
              </a:rPr>
              <a:t>set </a:t>
            </a:r>
            <a:r>
              <a:rPr sz="1050" b="1" spc="-3" dirty="0">
                <a:solidFill>
                  <a:srgbClr val="0433FF"/>
                </a:solidFill>
                <a:latin typeface="Arial"/>
                <a:cs typeface="Arial"/>
              </a:rPr>
              <a:t>box width without member</a:t>
            </a:r>
            <a:r>
              <a:rPr sz="1050" b="1" spc="-5" dirty="0">
                <a:solidFill>
                  <a:srgbClr val="0433FF"/>
                </a:solidFill>
                <a:latin typeface="Arial"/>
                <a:cs typeface="Arial"/>
              </a:rPr>
              <a:t> </a:t>
            </a:r>
            <a:r>
              <a:rPr sz="1050" b="1" spc="-3" dirty="0">
                <a:solidFill>
                  <a:srgbClr val="0433FF"/>
                </a:solidFill>
                <a:latin typeface="Arial"/>
                <a:cs typeface="Arial"/>
              </a:rPr>
              <a:t>function</a:t>
            </a:r>
            <a:endParaRPr sz="1050">
              <a:latin typeface="Arial"/>
              <a:cs typeface="Arial"/>
            </a:endParaRPr>
          </a:p>
          <a:p>
            <a:pPr marL="140303" marR="64292" algn="just"/>
            <a:r>
              <a:rPr sz="1050" b="1" spc="-3" dirty="0">
                <a:solidFill>
                  <a:srgbClr val="0433FF"/>
                </a:solidFill>
                <a:latin typeface="Arial"/>
                <a:cs typeface="Arial"/>
              </a:rPr>
              <a:t>// box.width </a:t>
            </a:r>
            <a:r>
              <a:rPr sz="1050" b="1" dirty="0">
                <a:solidFill>
                  <a:srgbClr val="0433FF"/>
                </a:solidFill>
                <a:latin typeface="Arial"/>
                <a:cs typeface="Arial"/>
              </a:rPr>
              <a:t>= </a:t>
            </a:r>
            <a:r>
              <a:rPr sz="1050" b="1" spc="-3" dirty="0">
                <a:solidFill>
                  <a:srgbClr val="0433FF"/>
                </a:solidFill>
                <a:latin typeface="Arial"/>
                <a:cs typeface="Arial"/>
              </a:rPr>
              <a:t>10.0; // Error: because width is private  </a:t>
            </a:r>
            <a:r>
              <a:rPr sz="1050" b="1" spc="-3" dirty="0">
                <a:latin typeface="Arial"/>
                <a:cs typeface="Arial"/>
              </a:rPr>
              <a:t>box.setWidth(10.0); </a:t>
            </a:r>
            <a:r>
              <a:rPr sz="1050" b="1" dirty="0">
                <a:latin typeface="Arial"/>
                <a:cs typeface="Arial"/>
              </a:rPr>
              <a:t>/</a:t>
            </a:r>
            <a:r>
              <a:rPr sz="1050" b="1" dirty="0">
                <a:solidFill>
                  <a:srgbClr val="0433FF"/>
                </a:solidFill>
                <a:latin typeface="Arial"/>
                <a:cs typeface="Arial"/>
              </a:rPr>
              <a:t>/ Use </a:t>
            </a:r>
            <a:r>
              <a:rPr sz="1050" b="1" spc="-3" dirty="0">
                <a:solidFill>
                  <a:srgbClr val="0433FF"/>
                </a:solidFill>
                <a:latin typeface="Arial"/>
                <a:cs typeface="Arial"/>
              </a:rPr>
              <a:t>member function </a:t>
            </a:r>
            <a:r>
              <a:rPr sz="1050" b="1" dirty="0">
                <a:solidFill>
                  <a:srgbClr val="0433FF"/>
                </a:solidFill>
                <a:latin typeface="Arial"/>
                <a:cs typeface="Arial"/>
              </a:rPr>
              <a:t>to set </a:t>
            </a:r>
            <a:r>
              <a:rPr sz="1050" b="1" spc="-3" dirty="0">
                <a:solidFill>
                  <a:srgbClr val="0433FF"/>
                </a:solidFill>
                <a:latin typeface="Arial"/>
                <a:cs typeface="Arial"/>
              </a:rPr>
              <a:t>it.  </a:t>
            </a:r>
            <a:r>
              <a:rPr sz="1050" b="1" spc="-3" dirty="0">
                <a:latin typeface="Arial"/>
                <a:cs typeface="Arial"/>
              </a:rPr>
              <a:t>cout </a:t>
            </a:r>
            <a:r>
              <a:rPr sz="1050" b="1" dirty="0">
                <a:latin typeface="Arial"/>
                <a:cs typeface="Arial"/>
              </a:rPr>
              <a:t>&lt;&lt; </a:t>
            </a:r>
            <a:r>
              <a:rPr sz="1050" b="1" spc="-3" dirty="0">
                <a:latin typeface="Arial"/>
                <a:cs typeface="Arial"/>
              </a:rPr>
              <a:t>"Width of box </a:t>
            </a:r>
            <a:r>
              <a:rPr sz="1050" b="1" dirty="0">
                <a:latin typeface="Arial"/>
                <a:cs typeface="Arial"/>
              </a:rPr>
              <a:t>: " &lt;&lt; </a:t>
            </a:r>
            <a:r>
              <a:rPr sz="1050" b="1" spc="-3" dirty="0">
                <a:latin typeface="Arial"/>
                <a:cs typeface="Arial"/>
              </a:rPr>
              <a:t>box.getWidth()</a:t>
            </a:r>
            <a:r>
              <a:rPr sz="1050" b="1" spc="-24" dirty="0">
                <a:latin typeface="Arial"/>
                <a:cs typeface="Arial"/>
              </a:rPr>
              <a:t> </a:t>
            </a:r>
            <a:r>
              <a:rPr sz="1050" b="1" spc="-3" dirty="0">
                <a:latin typeface="Arial"/>
                <a:cs typeface="Arial"/>
              </a:rPr>
              <a:t>&lt;&lt;endl;</a:t>
            </a:r>
            <a:endParaRPr sz="1050">
              <a:latin typeface="Arial"/>
              <a:cs typeface="Arial"/>
            </a:endParaRPr>
          </a:p>
          <a:p>
            <a:pPr>
              <a:spcBef>
                <a:spcPts val="21"/>
              </a:spcBef>
            </a:pPr>
            <a:endParaRPr sz="1050">
              <a:latin typeface="Times New Roman"/>
              <a:cs typeface="Times New Roman"/>
            </a:endParaRPr>
          </a:p>
          <a:p>
            <a:pPr marL="140303"/>
            <a:r>
              <a:rPr sz="1050" b="1" spc="-3" dirty="0">
                <a:latin typeface="Arial"/>
                <a:cs typeface="Arial"/>
              </a:rPr>
              <a:t>return</a:t>
            </a:r>
            <a:r>
              <a:rPr sz="1050" b="1" spc="-5" dirty="0">
                <a:latin typeface="Arial"/>
                <a:cs typeface="Arial"/>
              </a:rPr>
              <a:t> </a:t>
            </a:r>
            <a:r>
              <a:rPr sz="1050" b="1" dirty="0">
                <a:latin typeface="Arial"/>
                <a:cs typeface="Arial"/>
              </a:rPr>
              <a:t>0;</a:t>
            </a:r>
            <a:endParaRPr sz="1050">
              <a:latin typeface="Arial"/>
              <a:cs typeface="Arial"/>
            </a:endParaRPr>
          </a:p>
          <a:p>
            <a:pPr marL="28797"/>
            <a:r>
              <a:rPr sz="1050" b="1" dirty="0">
                <a:latin typeface="Arial"/>
                <a:cs typeface="Arial"/>
              </a:rPr>
              <a:t>}</a:t>
            </a:r>
            <a:endParaRPr sz="1050">
              <a:latin typeface="Arial"/>
              <a:cs typeface="Arial"/>
            </a:endParaRPr>
          </a:p>
        </p:txBody>
      </p:sp>
      <p:sp>
        <p:nvSpPr>
          <p:cNvPr id="9" name="object 9"/>
          <p:cNvSpPr/>
          <p:nvPr/>
        </p:nvSpPr>
        <p:spPr>
          <a:xfrm>
            <a:off x="4024539" y="4840221"/>
            <a:ext cx="3603103" cy="495598"/>
          </a:xfrm>
          <a:prstGeom prst="rect">
            <a:avLst/>
          </a:prstGeom>
          <a:blipFill>
            <a:blip r:embed="rId6" cstate="print"/>
            <a:stretch>
              <a:fillRect/>
            </a:stretch>
          </a:blipFill>
        </p:spPr>
        <p:txBody>
          <a:bodyPr wrap="square" lIns="0" tIns="0" rIns="0" bIns="0" rtlCol="0"/>
          <a:lstStyle/>
          <a:p>
            <a:endParaRPr sz="1350"/>
          </a:p>
        </p:txBody>
      </p:sp>
      <p:sp>
        <p:nvSpPr>
          <p:cNvPr id="10" name="object 10"/>
          <p:cNvSpPr/>
          <p:nvPr/>
        </p:nvSpPr>
        <p:spPr>
          <a:xfrm>
            <a:off x="4044632" y="4867010"/>
            <a:ext cx="3549524" cy="442019"/>
          </a:xfrm>
          <a:prstGeom prst="rect">
            <a:avLst/>
          </a:prstGeom>
          <a:blipFill>
            <a:blip r:embed="rId7" cstate="print"/>
            <a:stretch>
              <a:fillRect/>
            </a:stretch>
          </a:blipFill>
        </p:spPr>
        <p:txBody>
          <a:bodyPr wrap="square" lIns="0" tIns="0" rIns="0" bIns="0" rtlCol="0"/>
          <a:lstStyle/>
          <a:p>
            <a:endParaRPr sz="1350"/>
          </a:p>
        </p:txBody>
      </p:sp>
      <p:sp>
        <p:nvSpPr>
          <p:cNvPr id="11" name="object 11"/>
          <p:cNvSpPr/>
          <p:nvPr/>
        </p:nvSpPr>
        <p:spPr>
          <a:xfrm>
            <a:off x="4044631" y="4867010"/>
            <a:ext cx="3549551" cy="442019"/>
          </a:xfrm>
          <a:custGeom>
            <a:avLst/>
            <a:gdLst/>
            <a:ahLst/>
            <a:cxnLst/>
            <a:rect l="l" t="t" r="r" b="b"/>
            <a:pathLst>
              <a:path w="6731000" h="838200">
                <a:moveTo>
                  <a:pt x="0" y="0"/>
                </a:moveTo>
                <a:lnTo>
                  <a:pt x="6730950" y="0"/>
                </a:lnTo>
                <a:lnTo>
                  <a:pt x="6730950" y="838200"/>
                </a:lnTo>
                <a:lnTo>
                  <a:pt x="0" y="838200"/>
                </a:lnTo>
                <a:lnTo>
                  <a:pt x="0" y="0"/>
                </a:lnTo>
                <a:close/>
              </a:path>
            </a:pathLst>
          </a:custGeom>
          <a:solidFill>
            <a:srgbClr val="00D026">
              <a:alpha val="50000"/>
            </a:srgbClr>
          </a:solidFill>
        </p:spPr>
        <p:txBody>
          <a:bodyPr wrap="square" lIns="0" tIns="0" rIns="0" bIns="0" rtlCol="0"/>
          <a:lstStyle/>
          <a:p>
            <a:endParaRPr sz="1350"/>
          </a:p>
        </p:txBody>
      </p:sp>
      <p:sp>
        <p:nvSpPr>
          <p:cNvPr id="12" name="object 12"/>
          <p:cNvSpPr txBox="1"/>
          <p:nvPr/>
        </p:nvSpPr>
        <p:spPr>
          <a:xfrm>
            <a:off x="4044631" y="4882307"/>
            <a:ext cx="3549551" cy="389489"/>
          </a:xfrm>
          <a:prstGeom prst="rect">
            <a:avLst/>
          </a:prstGeom>
        </p:spPr>
        <p:txBody>
          <a:bodyPr vert="horz" wrap="square" lIns="0" tIns="5357" rIns="0" bIns="0" rtlCol="0">
            <a:spAutoFit/>
          </a:bodyPr>
          <a:lstStyle/>
          <a:p>
            <a:pPr marL="24779" marR="2136352">
              <a:lnSpc>
                <a:spcPct val="100699"/>
              </a:lnSpc>
              <a:spcBef>
                <a:spcPts val="42"/>
              </a:spcBef>
            </a:pPr>
            <a:r>
              <a:rPr sz="1275" b="1" spc="-3" dirty="0">
                <a:solidFill>
                  <a:srgbClr val="FFFFFF"/>
                </a:solidFill>
                <a:latin typeface="Arial"/>
                <a:cs typeface="Arial"/>
              </a:rPr>
              <a:t>Length of box </a:t>
            </a:r>
            <a:r>
              <a:rPr sz="1275" b="1" dirty="0">
                <a:solidFill>
                  <a:srgbClr val="FFFFFF"/>
                </a:solidFill>
                <a:latin typeface="Arial"/>
                <a:cs typeface="Arial"/>
              </a:rPr>
              <a:t>:</a:t>
            </a:r>
            <a:r>
              <a:rPr sz="1275" b="1" spc="-40" dirty="0">
                <a:solidFill>
                  <a:srgbClr val="FFFFFF"/>
                </a:solidFill>
                <a:latin typeface="Arial"/>
                <a:cs typeface="Arial"/>
              </a:rPr>
              <a:t> </a:t>
            </a:r>
            <a:r>
              <a:rPr sz="1275" b="1" dirty="0">
                <a:solidFill>
                  <a:srgbClr val="FFFFFF"/>
                </a:solidFill>
                <a:latin typeface="Arial"/>
                <a:cs typeface="Arial"/>
              </a:rPr>
              <a:t>10  </a:t>
            </a:r>
            <a:r>
              <a:rPr sz="1275" b="1" spc="-5" dirty="0">
                <a:solidFill>
                  <a:srgbClr val="FFFFFF"/>
                </a:solidFill>
                <a:latin typeface="Arial"/>
                <a:cs typeface="Arial"/>
              </a:rPr>
              <a:t>Width </a:t>
            </a:r>
            <a:r>
              <a:rPr sz="1275" b="1" spc="-3" dirty="0">
                <a:solidFill>
                  <a:srgbClr val="FFFFFF"/>
                </a:solidFill>
                <a:latin typeface="Arial"/>
                <a:cs typeface="Arial"/>
              </a:rPr>
              <a:t>of box </a:t>
            </a:r>
            <a:r>
              <a:rPr sz="1275" b="1" dirty="0">
                <a:solidFill>
                  <a:srgbClr val="FFFFFF"/>
                </a:solidFill>
                <a:latin typeface="Arial"/>
                <a:cs typeface="Arial"/>
              </a:rPr>
              <a:t>:</a:t>
            </a:r>
            <a:r>
              <a:rPr sz="1275" b="1" spc="-24" dirty="0">
                <a:solidFill>
                  <a:srgbClr val="FFFFFF"/>
                </a:solidFill>
                <a:latin typeface="Arial"/>
                <a:cs typeface="Arial"/>
              </a:rPr>
              <a:t> </a:t>
            </a:r>
            <a:r>
              <a:rPr sz="1275" b="1" dirty="0">
                <a:solidFill>
                  <a:srgbClr val="FFFFFF"/>
                </a:solidFill>
                <a:latin typeface="Arial"/>
                <a:cs typeface="Arial"/>
              </a:rPr>
              <a:t>10</a:t>
            </a:r>
            <a:endParaRPr sz="1275">
              <a:latin typeface="Arial"/>
              <a:cs typeface="Arial"/>
            </a:endParaRPr>
          </a:p>
        </p:txBody>
      </p:sp>
      <p:sp>
        <p:nvSpPr>
          <p:cNvPr id="14" name="Rectangle 13"/>
          <p:cNvSpPr/>
          <p:nvPr/>
        </p:nvSpPr>
        <p:spPr>
          <a:xfrm>
            <a:off x="1143000" y="857250"/>
            <a:ext cx="6858000" cy="3429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p:cNvSpPr/>
          <p:nvPr/>
        </p:nvSpPr>
        <p:spPr>
          <a:xfrm>
            <a:off x="1143000" y="948690"/>
            <a:ext cx="6858000" cy="13716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350"/>
          </a:p>
        </p:txBody>
      </p:sp>
      <p:sp>
        <p:nvSpPr>
          <p:cNvPr id="16" name="Rounded Rectangle 15"/>
          <p:cNvSpPr/>
          <p:nvPr/>
        </p:nvSpPr>
        <p:spPr>
          <a:xfrm>
            <a:off x="4914900" y="742950"/>
            <a:ext cx="800100" cy="4572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7" name="Picture 16" descr="pngfind.com-kingpin-png-4152286 (1).png"/>
          <p:cNvPicPr>
            <a:picLocks noChangeAspect="1"/>
          </p:cNvPicPr>
          <p:nvPr/>
        </p:nvPicPr>
        <p:blipFill>
          <a:blip r:embed="rId8" cstate="print"/>
          <a:stretch>
            <a:fillRect/>
          </a:stretch>
        </p:blipFill>
        <p:spPr>
          <a:xfrm>
            <a:off x="4857750" y="742950"/>
            <a:ext cx="914400" cy="400050"/>
          </a:xfrm>
          <a:prstGeom prst="rect">
            <a:avLst/>
          </a:prstGeom>
        </p:spPr>
      </p:pic>
      <p:sp>
        <p:nvSpPr>
          <p:cNvPr id="18" name="Date Placeholder 17">
            <a:extLst>
              <a:ext uri="{FF2B5EF4-FFF2-40B4-BE49-F238E27FC236}">
                <a16:creationId xmlns:a16="http://schemas.microsoft.com/office/drawing/2014/main" id="{799C026F-3905-F849-CF7F-015E55D26102}"/>
              </a:ext>
            </a:extLst>
          </p:cNvPr>
          <p:cNvSpPr>
            <a:spLocks noGrp="1"/>
          </p:cNvSpPr>
          <p:nvPr>
            <p:ph type="dt" sz="half" idx="10"/>
          </p:nvPr>
        </p:nvSpPr>
        <p:spPr/>
        <p:txBody>
          <a:bodyPr/>
          <a:lstStyle/>
          <a:p>
            <a:fld id="{640D75B4-2AD5-45E0-8A83-00AEFDE8D573}" type="datetime1">
              <a:rPr lang="en-US" smtClean="0"/>
              <a:t>9/5/2022</a:t>
            </a:fld>
            <a:endParaRPr lang="en-US"/>
          </a:p>
        </p:txBody>
      </p:sp>
      <p:sp>
        <p:nvSpPr>
          <p:cNvPr id="19" name="Footer Placeholder 18">
            <a:extLst>
              <a:ext uri="{FF2B5EF4-FFF2-40B4-BE49-F238E27FC236}">
                <a16:creationId xmlns:a16="http://schemas.microsoft.com/office/drawing/2014/main" id="{7A1EE86F-A9D9-622F-09AC-5665D0DEA201}"/>
              </a:ext>
            </a:extLst>
          </p:cNvPr>
          <p:cNvSpPr>
            <a:spLocks noGrp="1"/>
          </p:cNvSpPr>
          <p:nvPr>
            <p:ph type="ftr" sz="quarter" idx="11"/>
          </p:nvPr>
        </p:nvSpPr>
        <p:spPr/>
        <p:txBody>
          <a:bodyPr/>
          <a:lstStyle/>
          <a:p>
            <a:r>
              <a:rPr lang="en-US"/>
              <a:t>C ,C++ and UML Basics</a:t>
            </a:r>
          </a:p>
        </p:txBody>
      </p:sp>
    </p:spTree>
    <p:extLst>
      <p:ext uri="{BB962C8B-B14F-4D97-AF65-F5344CB8AC3E}">
        <p14:creationId xmlns:p14="http://schemas.microsoft.com/office/powerpoint/2010/main" val="312607209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55552" y="1197842"/>
            <a:ext cx="6402223" cy="468427"/>
          </a:xfrm>
          <a:prstGeom prst="rect">
            <a:avLst/>
          </a:prstGeom>
        </p:spPr>
        <p:txBody>
          <a:bodyPr vert="horz" wrap="square" lIns="0" tIns="6697" rIns="0" bIns="0" rtlCol="0" anchor="ctr">
            <a:spAutoFit/>
          </a:bodyPr>
          <a:lstStyle/>
          <a:p>
            <a:pPr marL="6697">
              <a:spcBef>
                <a:spcPts val="53"/>
              </a:spcBef>
            </a:pPr>
            <a:r>
              <a:rPr sz="3000" b="1" spc="37" dirty="0">
                <a:latin typeface="Cambria" pitchFamily="18" charset="0"/>
              </a:rPr>
              <a:t>Access </a:t>
            </a:r>
            <a:r>
              <a:rPr sz="3000" b="1" spc="11" dirty="0">
                <a:latin typeface="Cambria" pitchFamily="18" charset="0"/>
              </a:rPr>
              <a:t>Specifiers </a:t>
            </a:r>
            <a:r>
              <a:rPr sz="3000" b="1" spc="-3" dirty="0">
                <a:latin typeface="Cambria" pitchFamily="18" charset="0"/>
              </a:rPr>
              <a:t>Example</a:t>
            </a:r>
            <a:r>
              <a:rPr sz="3000" b="1" spc="-60" dirty="0">
                <a:latin typeface="Cambria" pitchFamily="18" charset="0"/>
              </a:rPr>
              <a:t> </a:t>
            </a:r>
            <a:r>
              <a:rPr sz="3000" b="1" spc="-3" dirty="0">
                <a:latin typeface="Cambria" pitchFamily="18" charset="0"/>
              </a:rPr>
              <a:t>3</a:t>
            </a:r>
          </a:p>
        </p:txBody>
      </p:sp>
      <p:sp>
        <p:nvSpPr>
          <p:cNvPr id="13" name="object 13"/>
          <p:cNvSpPr txBox="1">
            <a:spLocks noGrp="1"/>
          </p:cNvSpPr>
          <p:nvPr>
            <p:ph type="sldNum" sz="quarter" idx="12"/>
          </p:nvPr>
        </p:nvSpPr>
        <p:spPr>
          <a:xfrm>
            <a:off x="4451450" y="5774779"/>
            <a:ext cx="194555" cy="136832"/>
          </a:xfrm>
          <a:prstGeom prst="rect">
            <a:avLst/>
          </a:prstGeom>
        </p:spPr>
        <p:txBody>
          <a:bodyPr vert="horz" wrap="square" lIns="0" tIns="0" rIns="0" bIns="0" rtlCol="0" anchor="ctr">
            <a:spAutoFit/>
          </a:bodyPr>
          <a:lstStyle/>
          <a:p>
            <a:pPr marL="46880">
              <a:lnSpc>
                <a:spcPts val="973"/>
              </a:lnSpc>
            </a:pPr>
            <a:fld id="{81D60167-4931-47E6-BA6A-407CBD079E47}" type="slidenum">
              <a:rPr spc="-3" dirty="0"/>
              <a:pPr marL="46880">
                <a:lnSpc>
                  <a:spcPts val="973"/>
                </a:lnSpc>
              </a:pPr>
              <a:t>174</a:t>
            </a:fld>
            <a:endParaRPr spc="-3" dirty="0"/>
          </a:p>
        </p:txBody>
      </p:sp>
      <p:sp>
        <p:nvSpPr>
          <p:cNvPr id="3" name="object 3"/>
          <p:cNvSpPr/>
          <p:nvPr/>
        </p:nvSpPr>
        <p:spPr>
          <a:xfrm>
            <a:off x="1369860" y="1727634"/>
            <a:ext cx="2961974" cy="3790652"/>
          </a:xfrm>
          <a:prstGeom prst="rect">
            <a:avLst/>
          </a:prstGeom>
          <a:blipFill>
            <a:blip r:embed="rId2" cstate="print"/>
            <a:stretch>
              <a:fillRect/>
            </a:stretch>
          </a:blipFill>
        </p:spPr>
        <p:txBody>
          <a:bodyPr wrap="square" lIns="0" tIns="0" rIns="0" bIns="0" rtlCol="0"/>
          <a:lstStyle/>
          <a:p>
            <a:endParaRPr sz="1350"/>
          </a:p>
        </p:txBody>
      </p:sp>
      <p:sp>
        <p:nvSpPr>
          <p:cNvPr id="4" name="object 4"/>
          <p:cNvSpPr/>
          <p:nvPr/>
        </p:nvSpPr>
        <p:spPr>
          <a:xfrm>
            <a:off x="1389952" y="1734330"/>
            <a:ext cx="2921790" cy="3750468"/>
          </a:xfrm>
          <a:prstGeom prst="rect">
            <a:avLst/>
          </a:prstGeom>
          <a:blipFill>
            <a:blip r:embed="rId3" cstate="print"/>
            <a:stretch>
              <a:fillRect/>
            </a:stretch>
          </a:blipFill>
        </p:spPr>
        <p:txBody>
          <a:bodyPr wrap="square" lIns="0" tIns="0" rIns="0" bIns="0" rtlCol="0"/>
          <a:lstStyle/>
          <a:p>
            <a:endParaRPr sz="1350"/>
          </a:p>
        </p:txBody>
      </p:sp>
      <p:sp>
        <p:nvSpPr>
          <p:cNvPr id="5" name="object 5"/>
          <p:cNvSpPr txBox="1"/>
          <p:nvPr/>
        </p:nvSpPr>
        <p:spPr>
          <a:xfrm>
            <a:off x="1389953" y="1747986"/>
            <a:ext cx="2922017" cy="3399999"/>
          </a:xfrm>
          <a:prstGeom prst="rect">
            <a:avLst/>
          </a:prstGeom>
        </p:spPr>
        <p:txBody>
          <a:bodyPr vert="horz" wrap="square" lIns="0" tIns="6697" rIns="0" bIns="0" rtlCol="0">
            <a:spAutoFit/>
          </a:bodyPr>
          <a:lstStyle/>
          <a:p>
            <a:pPr marL="27458" marR="1483057">
              <a:spcBef>
                <a:spcPts val="53"/>
              </a:spcBef>
            </a:pPr>
            <a:r>
              <a:rPr sz="1050" b="1" spc="-3" dirty="0">
                <a:latin typeface="Arial"/>
                <a:cs typeface="Arial"/>
              </a:rPr>
              <a:t>#include &lt;iostream&gt;  using namespace</a:t>
            </a:r>
            <a:r>
              <a:rPr sz="1050" b="1" spc="-21" dirty="0">
                <a:latin typeface="Arial"/>
                <a:cs typeface="Arial"/>
              </a:rPr>
              <a:t> </a:t>
            </a:r>
            <a:r>
              <a:rPr sz="1050" b="1" spc="-3" dirty="0">
                <a:latin typeface="Arial"/>
                <a:cs typeface="Arial"/>
              </a:rPr>
              <a:t>std;</a:t>
            </a:r>
            <a:endParaRPr sz="1050">
              <a:latin typeface="Arial"/>
              <a:cs typeface="Arial"/>
            </a:endParaRPr>
          </a:p>
          <a:p>
            <a:pPr>
              <a:spcBef>
                <a:spcPts val="21"/>
              </a:spcBef>
            </a:pPr>
            <a:endParaRPr sz="1050">
              <a:latin typeface="Times New Roman"/>
              <a:cs typeface="Times New Roman"/>
            </a:endParaRPr>
          </a:p>
          <a:p>
            <a:pPr marL="27458"/>
            <a:r>
              <a:rPr sz="1050" b="1" spc="-3" dirty="0">
                <a:latin typeface="Arial"/>
                <a:cs typeface="Arial"/>
              </a:rPr>
              <a:t>class </a:t>
            </a:r>
            <a:r>
              <a:rPr sz="1050" b="1" dirty="0">
                <a:latin typeface="Arial"/>
                <a:cs typeface="Arial"/>
              </a:rPr>
              <a:t>Box</a:t>
            </a:r>
            <a:endParaRPr sz="1050">
              <a:latin typeface="Arial"/>
              <a:cs typeface="Arial"/>
            </a:endParaRPr>
          </a:p>
          <a:p>
            <a:pPr marL="27458"/>
            <a:r>
              <a:rPr sz="1050" b="1" dirty="0">
                <a:latin typeface="Arial"/>
                <a:cs typeface="Arial"/>
              </a:rPr>
              <a:t>{</a:t>
            </a:r>
            <a:endParaRPr sz="1050">
              <a:latin typeface="Arial"/>
              <a:cs typeface="Arial"/>
            </a:endParaRPr>
          </a:p>
          <a:p>
            <a:pPr marL="250804" marR="1796143" indent="-111840"/>
            <a:r>
              <a:rPr sz="1050" b="1" spc="-3" dirty="0">
                <a:latin typeface="Arial"/>
                <a:cs typeface="Arial"/>
              </a:rPr>
              <a:t>protected:  double</a:t>
            </a:r>
            <a:r>
              <a:rPr sz="1050" b="1" spc="-42" dirty="0">
                <a:latin typeface="Arial"/>
                <a:cs typeface="Arial"/>
              </a:rPr>
              <a:t> </a:t>
            </a:r>
            <a:r>
              <a:rPr sz="1050" b="1" spc="-3" dirty="0">
                <a:latin typeface="Arial"/>
                <a:cs typeface="Arial"/>
              </a:rPr>
              <a:t>width;</a:t>
            </a:r>
            <a:endParaRPr sz="1050">
              <a:latin typeface="Arial"/>
              <a:cs typeface="Arial"/>
            </a:endParaRPr>
          </a:p>
          <a:p>
            <a:pPr marL="27458"/>
            <a:r>
              <a:rPr sz="1050" b="1" dirty="0">
                <a:latin typeface="Arial"/>
                <a:cs typeface="Arial"/>
              </a:rPr>
              <a:t>};</a:t>
            </a:r>
            <a:endParaRPr sz="1050">
              <a:latin typeface="Arial"/>
              <a:cs typeface="Arial"/>
            </a:endParaRPr>
          </a:p>
          <a:p>
            <a:pPr>
              <a:spcBef>
                <a:spcPts val="24"/>
              </a:spcBef>
            </a:pPr>
            <a:endParaRPr sz="1050">
              <a:latin typeface="Times New Roman"/>
              <a:cs typeface="Times New Roman"/>
            </a:endParaRPr>
          </a:p>
          <a:p>
            <a:pPr marL="27458"/>
            <a:r>
              <a:rPr sz="1050" b="1" spc="-3" dirty="0">
                <a:latin typeface="Arial"/>
                <a:cs typeface="Arial"/>
              </a:rPr>
              <a:t>class SmallBox:Box</a:t>
            </a:r>
            <a:endParaRPr sz="1050">
              <a:latin typeface="Arial"/>
              <a:cs typeface="Arial"/>
            </a:endParaRPr>
          </a:p>
          <a:p>
            <a:pPr marL="27458"/>
            <a:r>
              <a:rPr sz="1050" b="1" dirty="0">
                <a:latin typeface="Arial"/>
                <a:cs typeface="Arial"/>
              </a:rPr>
              <a:t>{</a:t>
            </a:r>
            <a:endParaRPr sz="1050">
              <a:latin typeface="Arial"/>
              <a:cs typeface="Arial"/>
            </a:endParaRPr>
          </a:p>
          <a:p>
            <a:pPr marL="138963"/>
            <a:r>
              <a:rPr sz="1050" b="1" spc="-3" dirty="0">
                <a:latin typeface="Arial"/>
                <a:cs typeface="Arial"/>
              </a:rPr>
              <a:t>public:</a:t>
            </a:r>
            <a:endParaRPr sz="1050">
              <a:latin typeface="Arial"/>
              <a:cs typeface="Arial"/>
            </a:endParaRPr>
          </a:p>
          <a:p>
            <a:pPr marL="250804" marR="524711"/>
            <a:r>
              <a:rPr sz="1050" b="1" spc="-3" dirty="0">
                <a:latin typeface="Arial"/>
                <a:cs typeface="Arial"/>
              </a:rPr>
              <a:t>void setSmallWidth( double wid </a:t>
            </a:r>
            <a:r>
              <a:rPr sz="1050" b="1" dirty="0">
                <a:latin typeface="Arial"/>
                <a:cs typeface="Arial"/>
              </a:rPr>
              <a:t>);  </a:t>
            </a:r>
            <a:r>
              <a:rPr sz="1050" b="1" spc="-3" dirty="0">
                <a:latin typeface="Arial"/>
                <a:cs typeface="Arial"/>
              </a:rPr>
              <a:t>double getSmallWidth( void</a:t>
            </a:r>
            <a:r>
              <a:rPr sz="1050" b="1" spc="-11" dirty="0">
                <a:latin typeface="Arial"/>
                <a:cs typeface="Arial"/>
              </a:rPr>
              <a:t> </a:t>
            </a:r>
            <a:r>
              <a:rPr sz="1050" b="1" dirty="0">
                <a:latin typeface="Arial"/>
                <a:cs typeface="Arial"/>
              </a:rPr>
              <a:t>);</a:t>
            </a:r>
            <a:endParaRPr sz="1050">
              <a:latin typeface="Arial"/>
              <a:cs typeface="Arial"/>
            </a:endParaRPr>
          </a:p>
          <a:p>
            <a:pPr marL="27458"/>
            <a:r>
              <a:rPr sz="1050" b="1" dirty="0">
                <a:latin typeface="Arial"/>
                <a:cs typeface="Arial"/>
              </a:rPr>
              <a:t>};</a:t>
            </a:r>
            <a:endParaRPr sz="1050">
              <a:latin typeface="Arial"/>
              <a:cs typeface="Arial"/>
            </a:endParaRPr>
          </a:p>
          <a:p>
            <a:pPr>
              <a:spcBef>
                <a:spcPts val="21"/>
              </a:spcBef>
            </a:pPr>
            <a:endParaRPr sz="1050">
              <a:latin typeface="Times New Roman"/>
              <a:cs typeface="Times New Roman"/>
            </a:endParaRPr>
          </a:p>
          <a:p>
            <a:pPr marL="27458" marR="420573"/>
            <a:r>
              <a:rPr sz="1050" b="1" spc="-3" dirty="0">
                <a:latin typeface="Arial"/>
                <a:cs typeface="Arial"/>
              </a:rPr>
              <a:t>// Member functions of child class  double</a:t>
            </a:r>
            <a:r>
              <a:rPr sz="1050" b="1" spc="-16" dirty="0">
                <a:latin typeface="Arial"/>
                <a:cs typeface="Arial"/>
              </a:rPr>
              <a:t> </a:t>
            </a:r>
            <a:r>
              <a:rPr sz="1050" b="1" spc="-3" dirty="0">
                <a:latin typeface="Arial"/>
                <a:cs typeface="Arial"/>
              </a:rPr>
              <a:t>SmallBox::getSmallWidth(void)</a:t>
            </a:r>
            <a:endParaRPr sz="1050">
              <a:latin typeface="Arial"/>
              <a:cs typeface="Arial"/>
            </a:endParaRPr>
          </a:p>
          <a:p>
            <a:pPr marL="27458"/>
            <a:r>
              <a:rPr sz="1050" b="1" dirty="0">
                <a:latin typeface="Arial"/>
                <a:cs typeface="Arial"/>
              </a:rPr>
              <a:t>{</a:t>
            </a:r>
            <a:endParaRPr sz="1050">
              <a:latin typeface="Arial"/>
              <a:cs typeface="Arial"/>
            </a:endParaRPr>
          </a:p>
          <a:p>
            <a:pPr marL="176467"/>
            <a:r>
              <a:rPr sz="1050" b="1" spc="-3" dirty="0">
                <a:latin typeface="Arial"/>
                <a:cs typeface="Arial"/>
              </a:rPr>
              <a:t>return width</a:t>
            </a:r>
            <a:r>
              <a:rPr sz="1050" b="1" spc="-5" dirty="0">
                <a:latin typeface="Arial"/>
                <a:cs typeface="Arial"/>
              </a:rPr>
              <a:t> </a:t>
            </a:r>
            <a:r>
              <a:rPr sz="1050" b="1" dirty="0">
                <a:latin typeface="Arial"/>
                <a:cs typeface="Arial"/>
              </a:rPr>
              <a:t>;</a:t>
            </a:r>
            <a:endParaRPr sz="1050">
              <a:latin typeface="Arial"/>
              <a:cs typeface="Arial"/>
            </a:endParaRPr>
          </a:p>
          <a:p>
            <a:pPr marL="27458"/>
            <a:r>
              <a:rPr sz="1050" b="1" dirty="0">
                <a:latin typeface="Arial"/>
                <a:cs typeface="Arial"/>
              </a:rPr>
              <a:t>}</a:t>
            </a:r>
            <a:endParaRPr sz="1050">
              <a:latin typeface="Arial"/>
              <a:cs typeface="Arial"/>
            </a:endParaRPr>
          </a:p>
        </p:txBody>
      </p:sp>
      <p:sp>
        <p:nvSpPr>
          <p:cNvPr id="6" name="object 6"/>
          <p:cNvSpPr/>
          <p:nvPr/>
        </p:nvSpPr>
        <p:spPr>
          <a:xfrm>
            <a:off x="4440452" y="1698770"/>
            <a:ext cx="3350464" cy="2665512"/>
          </a:xfrm>
          <a:prstGeom prst="rect">
            <a:avLst/>
          </a:prstGeom>
          <a:blipFill>
            <a:blip r:embed="rId4" cstate="print"/>
            <a:stretch>
              <a:fillRect/>
            </a:stretch>
          </a:blipFill>
        </p:spPr>
        <p:txBody>
          <a:bodyPr wrap="square" lIns="0" tIns="0" rIns="0" bIns="0" rtlCol="0"/>
          <a:lstStyle/>
          <a:p>
            <a:endParaRPr sz="1350"/>
          </a:p>
        </p:txBody>
      </p:sp>
      <p:sp>
        <p:nvSpPr>
          <p:cNvPr id="7" name="object 7"/>
          <p:cNvSpPr/>
          <p:nvPr/>
        </p:nvSpPr>
        <p:spPr>
          <a:xfrm>
            <a:off x="4460544" y="1705469"/>
            <a:ext cx="3310280" cy="2625328"/>
          </a:xfrm>
          <a:prstGeom prst="rect">
            <a:avLst/>
          </a:prstGeom>
          <a:blipFill>
            <a:blip r:embed="rId5" cstate="print"/>
            <a:stretch>
              <a:fillRect/>
            </a:stretch>
          </a:blipFill>
        </p:spPr>
        <p:txBody>
          <a:bodyPr wrap="square" lIns="0" tIns="0" rIns="0" bIns="0" rtlCol="0"/>
          <a:lstStyle/>
          <a:p>
            <a:endParaRPr sz="1350"/>
          </a:p>
        </p:txBody>
      </p:sp>
      <p:sp>
        <p:nvSpPr>
          <p:cNvPr id="8" name="object 8"/>
          <p:cNvSpPr txBox="1"/>
          <p:nvPr/>
        </p:nvSpPr>
        <p:spPr>
          <a:xfrm>
            <a:off x="4460543" y="1721199"/>
            <a:ext cx="3310459" cy="2592086"/>
          </a:xfrm>
          <a:prstGeom prst="rect">
            <a:avLst/>
          </a:prstGeom>
        </p:spPr>
        <p:txBody>
          <a:bodyPr vert="horz" wrap="square" lIns="0" tIns="6697" rIns="0" bIns="0" rtlCol="0">
            <a:spAutoFit/>
          </a:bodyPr>
          <a:lstStyle/>
          <a:p>
            <a:pPr marL="24110">
              <a:spcBef>
                <a:spcPts val="53"/>
              </a:spcBef>
            </a:pPr>
            <a:r>
              <a:rPr sz="1050" b="1" spc="-3" dirty="0">
                <a:latin typeface="Arial"/>
                <a:cs typeface="Arial"/>
              </a:rPr>
              <a:t>void SmallBox::setSmallWidth( double wid </a:t>
            </a:r>
            <a:r>
              <a:rPr sz="1050" b="1" dirty="0">
                <a:latin typeface="Arial"/>
                <a:cs typeface="Arial"/>
              </a:rPr>
              <a:t>)</a:t>
            </a:r>
            <a:endParaRPr sz="1050">
              <a:latin typeface="Arial"/>
              <a:cs typeface="Arial"/>
            </a:endParaRPr>
          </a:p>
          <a:p>
            <a:pPr marL="24110"/>
            <a:r>
              <a:rPr sz="1050" b="1" dirty="0">
                <a:latin typeface="Arial"/>
                <a:cs typeface="Arial"/>
              </a:rPr>
              <a:t>{</a:t>
            </a:r>
            <a:endParaRPr sz="1050">
              <a:latin typeface="Arial"/>
              <a:cs typeface="Arial"/>
            </a:endParaRPr>
          </a:p>
          <a:p>
            <a:pPr marL="173118"/>
            <a:r>
              <a:rPr sz="1050" b="1" spc="-3" dirty="0">
                <a:latin typeface="Arial"/>
                <a:cs typeface="Arial"/>
              </a:rPr>
              <a:t>width </a:t>
            </a:r>
            <a:r>
              <a:rPr sz="1050" b="1" dirty="0">
                <a:latin typeface="Arial"/>
                <a:cs typeface="Arial"/>
              </a:rPr>
              <a:t>=</a:t>
            </a:r>
            <a:r>
              <a:rPr sz="1050" b="1" spc="-3" dirty="0">
                <a:latin typeface="Arial"/>
                <a:cs typeface="Arial"/>
              </a:rPr>
              <a:t> wid;</a:t>
            </a:r>
            <a:endParaRPr sz="1050">
              <a:latin typeface="Arial"/>
              <a:cs typeface="Arial"/>
            </a:endParaRPr>
          </a:p>
          <a:p>
            <a:pPr marL="24110"/>
            <a:r>
              <a:rPr sz="1050" b="1" dirty="0">
                <a:latin typeface="Arial"/>
                <a:cs typeface="Arial"/>
              </a:rPr>
              <a:t>}</a:t>
            </a:r>
            <a:endParaRPr sz="1050">
              <a:latin typeface="Arial"/>
              <a:cs typeface="Arial"/>
            </a:endParaRPr>
          </a:p>
          <a:p>
            <a:pPr>
              <a:spcBef>
                <a:spcPts val="21"/>
              </a:spcBef>
            </a:pPr>
            <a:endParaRPr sz="1050">
              <a:latin typeface="Times New Roman"/>
              <a:cs typeface="Times New Roman"/>
            </a:endParaRPr>
          </a:p>
          <a:p>
            <a:pPr marL="24110" marR="1265069"/>
            <a:r>
              <a:rPr sz="1050" b="1" spc="-3" dirty="0">
                <a:solidFill>
                  <a:srgbClr val="0433FF"/>
                </a:solidFill>
                <a:latin typeface="Arial"/>
                <a:cs typeface="Arial"/>
              </a:rPr>
              <a:t>// Main function for the program  </a:t>
            </a:r>
            <a:r>
              <a:rPr sz="1050" b="1" spc="-3" dirty="0">
                <a:latin typeface="Arial"/>
                <a:cs typeface="Arial"/>
              </a:rPr>
              <a:t>int main(</a:t>
            </a:r>
            <a:r>
              <a:rPr sz="1050" b="1" spc="-5" dirty="0">
                <a:latin typeface="Arial"/>
                <a:cs typeface="Arial"/>
              </a:rPr>
              <a:t> </a:t>
            </a:r>
            <a:r>
              <a:rPr sz="1050" b="1" dirty="0">
                <a:latin typeface="Arial"/>
                <a:cs typeface="Arial"/>
              </a:rPr>
              <a:t>)</a:t>
            </a:r>
            <a:endParaRPr sz="1050">
              <a:latin typeface="Arial"/>
              <a:cs typeface="Arial"/>
            </a:endParaRPr>
          </a:p>
          <a:p>
            <a:pPr marL="24110"/>
            <a:r>
              <a:rPr sz="1050" b="1" dirty="0">
                <a:latin typeface="Arial"/>
                <a:cs typeface="Arial"/>
              </a:rPr>
              <a:t>{</a:t>
            </a:r>
            <a:endParaRPr sz="1050">
              <a:latin typeface="Arial"/>
              <a:cs typeface="Arial"/>
            </a:endParaRPr>
          </a:p>
          <a:p>
            <a:pPr marL="135950"/>
            <a:r>
              <a:rPr sz="1050" b="1" spc="-3" dirty="0">
                <a:latin typeface="Arial"/>
                <a:cs typeface="Arial"/>
              </a:rPr>
              <a:t>SmallBox box;</a:t>
            </a:r>
            <a:endParaRPr sz="1050">
              <a:latin typeface="Arial"/>
              <a:cs typeface="Arial"/>
            </a:endParaRPr>
          </a:p>
          <a:p>
            <a:pPr>
              <a:spcBef>
                <a:spcPts val="24"/>
              </a:spcBef>
            </a:pPr>
            <a:endParaRPr sz="1050">
              <a:latin typeface="Times New Roman"/>
              <a:cs typeface="Times New Roman"/>
            </a:endParaRPr>
          </a:p>
          <a:p>
            <a:pPr marL="135950" marR="684437"/>
            <a:r>
              <a:rPr sz="1050" b="1" spc="-3" dirty="0">
                <a:solidFill>
                  <a:srgbClr val="0365C0"/>
                </a:solidFill>
                <a:latin typeface="Arial"/>
                <a:cs typeface="Arial"/>
              </a:rPr>
              <a:t>// </a:t>
            </a:r>
            <a:r>
              <a:rPr sz="1050" b="1" dirty="0">
                <a:solidFill>
                  <a:srgbClr val="0365C0"/>
                </a:solidFill>
                <a:latin typeface="Arial"/>
                <a:cs typeface="Arial"/>
              </a:rPr>
              <a:t>set </a:t>
            </a:r>
            <a:r>
              <a:rPr sz="1050" b="1" spc="-3" dirty="0">
                <a:solidFill>
                  <a:srgbClr val="0365C0"/>
                </a:solidFill>
                <a:latin typeface="Arial"/>
                <a:cs typeface="Arial"/>
              </a:rPr>
              <a:t>box width using member function  </a:t>
            </a:r>
            <a:r>
              <a:rPr sz="1050" b="1" spc="-3" dirty="0">
                <a:latin typeface="Arial"/>
                <a:cs typeface="Arial"/>
              </a:rPr>
              <a:t>box.setSmallWidth(5.0);</a:t>
            </a:r>
            <a:endParaRPr sz="1050">
              <a:latin typeface="Arial"/>
              <a:cs typeface="Arial"/>
            </a:endParaRPr>
          </a:p>
          <a:p>
            <a:pPr marL="135950"/>
            <a:r>
              <a:rPr sz="1050" b="1" spc="-3" dirty="0">
                <a:latin typeface="Arial"/>
                <a:cs typeface="Arial"/>
              </a:rPr>
              <a:t>cout </a:t>
            </a:r>
            <a:r>
              <a:rPr sz="1050" b="1" dirty="0">
                <a:latin typeface="Arial"/>
                <a:cs typeface="Arial"/>
              </a:rPr>
              <a:t>&lt;&lt; </a:t>
            </a:r>
            <a:r>
              <a:rPr sz="1050" b="1" spc="-3" dirty="0">
                <a:latin typeface="Arial"/>
                <a:cs typeface="Arial"/>
              </a:rPr>
              <a:t>"Width of box </a:t>
            </a:r>
            <a:r>
              <a:rPr sz="1050" b="1" dirty="0">
                <a:latin typeface="Arial"/>
                <a:cs typeface="Arial"/>
              </a:rPr>
              <a:t>: "&lt;&lt;</a:t>
            </a:r>
            <a:r>
              <a:rPr sz="1050" b="1" spc="-19" dirty="0">
                <a:latin typeface="Arial"/>
                <a:cs typeface="Arial"/>
              </a:rPr>
              <a:t> </a:t>
            </a:r>
            <a:r>
              <a:rPr sz="1050" b="1" spc="-3" dirty="0">
                <a:latin typeface="Arial"/>
                <a:cs typeface="Arial"/>
              </a:rPr>
              <a:t>box.getSmallWidth();</a:t>
            </a:r>
            <a:endParaRPr sz="1050">
              <a:latin typeface="Arial"/>
              <a:cs typeface="Arial"/>
            </a:endParaRPr>
          </a:p>
          <a:p>
            <a:pPr>
              <a:spcBef>
                <a:spcPts val="21"/>
              </a:spcBef>
            </a:pPr>
            <a:endParaRPr sz="1050">
              <a:latin typeface="Times New Roman"/>
              <a:cs typeface="Times New Roman"/>
            </a:endParaRPr>
          </a:p>
          <a:p>
            <a:pPr marL="135950"/>
            <a:r>
              <a:rPr sz="1050" b="1" spc="-3" dirty="0">
                <a:latin typeface="Arial"/>
                <a:cs typeface="Arial"/>
              </a:rPr>
              <a:t>return</a:t>
            </a:r>
            <a:r>
              <a:rPr sz="1050" b="1" spc="-5" dirty="0">
                <a:latin typeface="Arial"/>
                <a:cs typeface="Arial"/>
              </a:rPr>
              <a:t> </a:t>
            </a:r>
            <a:r>
              <a:rPr sz="1050" b="1" dirty="0">
                <a:latin typeface="Arial"/>
                <a:cs typeface="Arial"/>
              </a:rPr>
              <a:t>0;</a:t>
            </a:r>
            <a:endParaRPr sz="1050">
              <a:latin typeface="Arial"/>
              <a:cs typeface="Arial"/>
            </a:endParaRPr>
          </a:p>
          <a:p>
            <a:pPr marL="24110"/>
            <a:r>
              <a:rPr sz="1050" b="1" dirty="0">
                <a:latin typeface="Arial"/>
                <a:cs typeface="Arial"/>
              </a:rPr>
              <a:t>}</a:t>
            </a:r>
            <a:endParaRPr sz="1050">
              <a:latin typeface="Arial"/>
              <a:cs typeface="Arial"/>
            </a:endParaRPr>
          </a:p>
        </p:txBody>
      </p:sp>
      <p:sp>
        <p:nvSpPr>
          <p:cNvPr id="9" name="object 9"/>
          <p:cNvSpPr/>
          <p:nvPr/>
        </p:nvSpPr>
        <p:spPr>
          <a:xfrm>
            <a:off x="4431665" y="4577887"/>
            <a:ext cx="3381431" cy="301377"/>
          </a:xfrm>
          <a:prstGeom prst="rect">
            <a:avLst/>
          </a:prstGeom>
          <a:blipFill>
            <a:blip r:embed="rId6" cstate="print"/>
            <a:stretch>
              <a:fillRect/>
            </a:stretch>
          </a:blipFill>
        </p:spPr>
        <p:txBody>
          <a:bodyPr wrap="square" lIns="0" tIns="0" rIns="0" bIns="0" rtlCol="0"/>
          <a:lstStyle/>
          <a:p>
            <a:endParaRPr sz="1350"/>
          </a:p>
        </p:txBody>
      </p:sp>
      <p:sp>
        <p:nvSpPr>
          <p:cNvPr id="10" name="object 10"/>
          <p:cNvSpPr/>
          <p:nvPr/>
        </p:nvSpPr>
        <p:spPr>
          <a:xfrm>
            <a:off x="4451755" y="4604676"/>
            <a:ext cx="3327854" cy="247799"/>
          </a:xfrm>
          <a:prstGeom prst="rect">
            <a:avLst/>
          </a:prstGeom>
          <a:blipFill>
            <a:blip r:embed="rId7" cstate="print"/>
            <a:stretch>
              <a:fillRect/>
            </a:stretch>
          </a:blipFill>
        </p:spPr>
        <p:txBody>
          <a:bodyPr wrap="square" lIns="0" tIns="0" rIns="0" bIns="0" rtlCol="0"/>
          <a:lstStyle/>
          <a:p>
            <a:endParaRPr sz="1350"/>
          </a:p>
        </p:txBody>
      </p:sp>
      <p:sp>
        <p:nvSpPr>
          <p:cNvPr id="11" name="object 11"/>
          <p:cNvSpPr/>
          <p:nvPr/>
        </p:nvSpPr>
        <p:spPr>
          <a:xfrm>
            <a:off x="4451755" y="4604676"/>
            <a:ext cx="3327872" cy="247799"/>
          </a:xfrm>
          <a:custGeom>
            <a:avLst/>
            <a:gdLst/>
            <a:ahLst/>
            <a:cxnLst/>
            <a:rect l="l" t="t" r="r" b="b"/>
            <a:pathLst>
              <a:path w="6310630" h="469900">
                <a:moveTo>
                  <a:pt x="0" y="0"/>
                </a:moveTo>
                <a:lnTo>
                  <a:pt x="6310596" y="0"/>
                </a:lnTo>
                <a:lnTo>
                  <a:pt x="6310596" y="469900"/>
                </a:lnTo>
                <a:lnTo>
                  <a:pt x="0" y="469900"/>
                </a:lnTo>
                <a:lnTo>
                  <a:pt x="0" y="0"/>
                </a:lnTo>
                <a:close/>
              </a:path>
            </a:pathLst>
          </a:custGeom>
          <a:solidFill>
            <a:srgbClr val="00D026">
              <a:alpha val="50000"/>
            </a:srgbClr>
          </a:solidFill>
        </p:spPr>
        <p:txBody>
          <a:bodyPr wrap="square" lIns="0" tIns="0" rIns="0" bIns="0" rtlCol="0"/>
          <a:lstStyle/>
          <a:p>
            <a:endParaRPr sz="1350"/>
          </a:p>
        </p:txBody>
      </p:sp>
      <p:sp>
        <p:nvSpPr>
          <p:cNvPr id="12" name="object 12"/>
          <p:cNvSpPr txBox="1"/>
          <p:nvPr/>
        </p:nvSpPr>
        <p:spPr>
          <a:xfrm>
            <a:off x="4451755" y="4621114"/>
            <a:ext cx="3327872" cy="202970"/>
          </a:xfrm>
          <a:prstGeom prst="rect">
            <a:avLst/>
          </a:prstGeom>
        </p:spPr>
        <p:txBody>
          <a:bodyPr vert="horz" wrap="square" lIns="0" tIns="6697" rIns="0" bIns="0" rtlCol="0">
            <a:spAutoFit/>
          </a:bodyPr>
          <a:lstStyle/>
          <a:p>
            <a:pPr marL="26453">
              <a:spcBef>
                <a:spcPts val="53"/>
              </a:spcBef>
            </a:pPr>
            <a:r>
              <a:rPr sz="1275" b="1" spc="-5" dirty="0">
                <a:solidFill>
                  <a:srgbClr val="FFFFFF"/>
                </a:solidFill>
                <a:latin typeface="Arial"/>
                <a:cs typeface="Arial"/>
              </a:rPr>
              <a:t>Width </a:t>
            </a:r>
            <a:r>
              <a:rPr sz="1275" b="1" spc="-3" dirty="0">
                <a:solidFill>
                  <a:srgbClr val="FFFFFF"/>
                </a:solidFill>
                <a:latin typeface="Arial"/>
                <a:cs typeface="Arial"/>
              </a:rPr>
              <a:t>of box </a:t>
            </a:r>
            <a:r>
              <a:rPr sz="1275" b="1" dirty="0">
                <a:solidFill>
                  <a:srgbClr val="FFFFFF"/>
                </a:solidFill>
                <a:latin typeface="Arial"/>
                <a:cs typeface="Arial"/>
              </a:rPr>
              <a:t>:</a:t>
            </a:r>
            <a:r>
              <a:rPr sz="1275" b="1" spc="-3" dirty="0">
                <a:solidFill>
                  <a:srgbClr val="FFFFFF"/>
                </a:solidFill>
                <a:latin typeface="Arial"/>
                <a:cs typeface="Arial"/>
              </a:rPr>
              <a:t> </a:t>
            </a:r>
            <a:r>
              <a:rPr sz="1275" b="1" dirty="0">
                <a:solidFill>
                  <a:srgbClr val="FFFFFF"/>
                </a:solidFill>
                <a:latin typeface="Arial"/>
                <a:cs typeface="Arial"/>
              </a:rPr>
              <a:t>5</a:t>
            </a:r>
            <a:endParaRPr sz="1275">
              <a:latin typeface="Arial"/>
              <a:cs typeface="Arial"/>
            </a:endParaRPr>
          </a:p>
        </p:txBody>
      </p:sp>
      <p:sp>
        <p:nvSpPr>
          <p:cNvPr id="14" name="Rectangle 13"/>
          <p:cNvSpPr/>
          <p:nvPr/>
        </p:nvSpPr>
        <p:spPr>
          <a:xfrm>
            <a:off x="1143000" y="857250"/>
            <a:ext cx="6858000" cy="3429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p:cNvSpPr/>
          <p:nvPr/>
        </p:nvSpPr>
        <p:spPr>
          <a:xfrm>
            <a:off x="1143000" y="948690"/>
            <a:ext cx="6858000" cy="13716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350"/>
          </a:p>
        </p:txBody>
      </p:sp>
      <p:sp>
        <p:nvSpPr>
          <p:cNvPr id="16" name="Rounded Rectangle 15"/>
          <p:cNvSpPr/>
          <p:nvPr/>
        </p:nvSpPr>
        <p:spPr>
          <a:xfrm>
            <a:off x="4914900" y="742950"/>
            <a:ext cx="800100" cy="4572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7" name="Picture 16" descr="pngfind.com-kingpin-png-4152286 (1).png"/>
          <p:cNvPicPr>
            <a:picLocks noChangeAspect="1"/>
          </p:cNvPicPr>
          <p:nvPr/>
        </p:nvPicPr>
        <p:blipFill>
          <a:blip r:embed="rId8" cstate="print"/>
          <a:stretch>
            <a:fillRect/>
          </a:stretch>
        </p:blipFill>
        <p:spPr>
          <a:xfrm>
            <a:off x="4857750" y="742950"/>
            <a:ext cx="914400" cy="400050"/>
          </a:xfrm>
          <a:prstGeom prst="rect">
            <a:avLst/>
          </a:prstGeom>
        </p:spPr>
      </p:pic>
      <p:sp>
        <p:nvSpPr>
          <p:cNvPr id="18" name="Date Placeholder 17">
            <a:extLst>
              <a:ext uri="{FF2B5EF4-FFF2-40B4-BE49-F238E27FC236}">
                <a16:creationId xmlns:a16="http://schemas.microsoft.com/office/drawing/2014/main" id="{CB23281B-275E-264F-23D4-D3367E12FFFC}"/>
              </a:ext>
            </a:extLst>
          </p:cNvPr>
          <p:cNvSpPr>
            <a:spLocks noGrp="1"/>
          </p:cNvSpPr>
          <p:nvPr>
            <p:ph type="dt" sz="half" idx="10"/>
          </p:nvPr>
        </p:nvSpPr>
        <p:spPr/>
        <p:txBody>
          <a:bodyPr/>
          <a:lstStyle/>
          <a:p>
            <a:fld id="{036D37B7-DDDA-4DB3-B9E9-88980F5D6B78}" type="datetime1">
              <a:rPr lang="en-US" smtClean="0"/>
              <a:t>9/5/2022</a:t>
            </a:fld>
            <a:endParaRPr lang="en-US"/>
          </a:p>
        </p:txBody>
      </p:sp>
      <p:sp>
        <p:nvSpPr>
          <p:cNvPr id="19" name="Footer Placeholder 18">
            <a:extLst>
              <a:ext uri="{FF2B5EF4-FFF2-40B4-BE49-F238E27FC236}">
                <a16:creationId xmlns:a16="http://schemas.microsoft.com/office/drawing/2014/main" id="{6C2468D8-6076-0E93-389E-CA9C1E3B936B}"/>
              </a:ext>
            </a:extLst>
          </p:cNvPr>
          <p:cNvSpPr>
            <a:spLocks noGrp="1"/>
          </p:cNvSpPr>
          <p:nvPr>
            <p:ph type="ftr" sz="quarter" idx="11"/>
          </p:nvPr>
        </p:nvSpPr>
        <p:spPr/>
        <p:txBody>
          <a:bodyPr/>
          <a:lstStyle/>
          <a:p>
            <a:r>
              <a:rPr lang="en-US"/>
              <a:t>C ,C++ and UML Basics</a:t>
            </a:r>
          </a:p>
        </p:txBody>
      </p:sp>
    </p:spTree>
    <p:extLst>
      <p:ext uri="{BB962C8B-B14F-4D97-AF65-F5344CB8AC3E}">
        <p14:creationId xmlns:p14="http://schemas.microsoft.com/office/powerpoint/2010/main" val="197920120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DAA4BC-B0FD-CF09-CDDA-AD4E6EE22C2D}"/>
              </a:ext>
            </a:extLst>
          </p:cNvPr>
          <p:cNvSpPr>
            <a:spLocks noGrp="1"/>
          </p:cNvSpPr>
          <p:nvPr>
            <p:ph idx="1"/>
          </p:nvPr>
        </p:nvSpPr>
        <p:spPr>
          <a:xfrm>
            <a:off x="381000" y="1257300"/>
            <a:ext cx="8305800" cy="5295900"/>
          </a:xfrm>
        </p:spPr>
        <p:txBody>
          <a:bodyPr rtlCol="0">
            <a:normAutofit fontScale="92500" lnSpcReduction="10000"/>
          </a:bodyPr>
          <a:lstStyle/>
          <a:p>
            <a:pPr algn="ctr" fontAlgn="auto">
              <a:spcAft>
                <a:spcPts val="0"/>
              </a:spcAft>
              <a:buFont typeface="Arial" panose="020B0604020202020204" pitchFamily="34" charset="0"/>
              <a:buNone/>
              <a:defRPr/>
            </a:pPr>
            <a:r>
              <a:rPr lang="en-GB" sz="2800" b="1" dirty="0">
                <a:solidFill>
                  <a:srgbClr val="C00000"/>
                </a:solidFill>
                <a:latin typeface="Times New Roman" pitchFamily="18" charset="0"/>
                <a:cs typeface="Times New Roman" pitchFamily="18" charset="0"/>
              </a:rPr>
              <a:t>Revision Exercises</a:t>
            </a:r>
          </a:p>
          <a:p>
            <a:pPr fontAlgn="auto">
              <a:spcAft>
                <a:spcPts val="0"/>
              </a:spcAft>
              <a:buFont typeface="Arial" panose="020B0604020202020204" pitchFamily="34" charset="0"/>
              <a:buNone/>
              <a:defRPr/>
            </a:pPr>
            <a:endParaRPr lang="en-US" sz="2800" dirty="0"/>
          </a:p>
          <a:p>
            <a:pPr fontAlgn="auto">
              <a:spcAft>
                <a:spcPts val="0"/>
              </a:spcAft>
              <a:buFont typeface="Arial" panose="020B0604020202020204" pitchFamily="34" charset="0"/>
              <a:buNone/>
              <a:defRPr/>
            </a:pPr>
            <a:r>
              <a:rPr lang="en-US" sz="2800" b="1" spc="-25" dirty="0">
                <a:solidFill>
                  <a:srgbClr val="C00000"/>
                </a:solidFill>
                <a:latin typeface="Times New Roman" pitchFamily="18" charset="0"/>
                <a:cs typeface="Times New Roman" pitchFamily="18" charset="0"/>
              </a:rPr>
              <a:t>Write </a:t>
            </a:r>
            <a:r>
              <a:rPr lang="en-US" sz="2800" b="1" spc="-5" dirty="0">
                <a:solidFill>
                  <a:srgbClr val="C00000"/>
                </a:solidFill>
                <a:latin typeface="Times New Roman" pitchFamily="18" charset="0"/>
                <a:cs typeface="Times New Roman" pitchFamily="18" charset="0"/>
              </a:rPr>
              <a:t>a C++ </a:t>
            </a:r>
            <a:r>
              <a:rPr lang="en-US" sz="2800" b="1" spc="-20" dirty="0">
                <a:solidFill>
                  <a:srgbClr val="C00000"/>
                </a:solidFill>
                <a:latin typeface="Times New Roman" pitchFamily="18" charset="0"/>
                <a:cs typeface="Times New Roman" pitchFamily="18" charset="0"/>
              </a:rPr>
              <a:t>program</a:t>
            </a:r>
            <a:r>
              <a:rPr lang="en-US" sz="2800" b="1" spc="110" dirty="0">
                <a:solidFill>
                  <a:srgbClr val="C00000"/>
                </a:solidFill>
                <a:latin typeface="Times New Roman" pitchFamily="18" charset="0"/>
                <a:cs typeface="Times New Roman" pitchFamily="18" charset="0"/>
              </a:rPr>
              <a:t> </a:t>
            </a:r>
            <a:r>
              <a:rPr lang="en-US" sz="2800" b="1" spc="-15" dirty="0">
                <a:solidFill>
                  <a:srgbClr val="C00000"/>
                </a:solidFill>
                <a:latin typeface="Times New Roman" pitchFamily="18" charset="0"/>
                <a:cs typeface="Times New Roman" pitchFamily="18" charset="0"/>
              </a:rPr>
              <a:t>to:</a:t>
            </a:r>
          </a:p>
          <a:p>
            <a:pPr fontAlgn="auto">
              <a:spcAft>
                <a:spcPts val="0"/>
              </a:spcAft>
              <a:buFont typeface="Arial" panose="020B0604020202020204" pitchFamily="34" charset="0"/>
              <a:buNone/>
              <a:defRPr/>
            </a:pPr>
            <a:endParaRPr lang="en-US" sz="2800" b="1" spc="-15" dirty="0">
              <a:solidFill>
                <a:srgbClr val="C00000"/>
              </a:solidFill>
              <a:latin typeface="Times New Roman" pitchFamily="18" charset="0"/>
              <a:cs typeface="Times New Roman" pitchFamily="18" charset="0"/>
            </a:endParaRPr>
          </a:p>
          <a:p>
            <a:pPr algn="just" fontAlgn="auto">
              <a:spcAft>
                <a:spcPts val="0"/>
              </a:spcAft>
              <a:defRPr/>
            </a:pPr>
            <a:r>
              <a:rPr lang="en-US" sz="2800" dirty="0">
                <a:latin typeface="Times New Roman" panose="02020603050405020304" pitchFamily="18" charset="0"/>
                <a:cs typeface="Times New Roman" panose="02020603050405020304" pitchFamily="18" charset="0"/>
              </a:rPr>
              <a:t>Write a program  using public and private class members. Declare a data member</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c,d</a:t>
            </a:r>
            <a:r>
              <a:rPr lang="en-US" sz="2800" dirty="0">
                <a:latin typeface="Times New Roman" panose="02020603050405020304" pitchFamily="18" charset="0"/>
                <a:cs typeface="Times New Roman" panose="02020603050405020304" pitchFamily="18" charset="0"/>
              </a:rPr>
              <a:t> as private in a class and use it in the functions (</a:t>
            </a:r>
            <a:r>
              <a:rPr lang="en-US" sz="2800" dirty="0" err="1">
                <a:latin typeface="Times New Roman" panose="02020603050405020304" pitchFamily="18" charset="0"/>
                <a:cs typeface="Times New Roman" panose="02020603050405020304" pitchFamily="18" charset="0"/>
              </a:rPr>
              <a:t>getinput</a:t>
            </a:r>
            <a:r>
              <a:rPr lang="en-US" sz="2800" dirty="0">
                <a:latin typeface="Times New Roman" panose="02020603050405020304" pitchFamily="18" charset="0"/>
                <a:cs typeface="Times New Roman" panose="02020603050405020304" pitchFamily="18" charset="0"/>
              </a:rPr>
              <a:t>() and </a:t>
            </a:r>
            <a:r>
              <a:rPr lang="en-US" sz="2800" dirty="0" err="1">
                <a:latin typeface="Times New Roman" panose="02020603050405020304" pitchFamily="18" charset="0"/>
                <a:cs typeface="Times New Roman" panose="02020603050405020304" pitchFamily="18" charset="0"/>
              </a:rPr>
              <a:t>showoutput</a:t>
            </a:r>
            <a:r>
              <a:rPr lang="en-US" sz="2800" dirty="0">
                <a:latin typeface="Times New Roman" panose="02020603050405020304" pitchFamily="18" charset="0"/>
                <a:cs typeface="Times New Roman" panose="02020603050405020304" pitchFamily="18" charset="0"/>
              </a:rPr>
              <a:t>()) derived in public and call the function using object of the class</a:t>
            </a:r>
          </a:p>
          <a:p>
            <a:pPr algn="just" fontAlgn="auto">
              <a:spcAft>
                <a:spcPts val="0"/>
              </a:spcAft>
              <a:defRPr/>
            </a:pPr>
            <a:endParaRPr lang="en-US" sz="2800" dirty="0">
              <a:latin typeface="Times New Roman" panose="02020603050405020304" pitchFamily="18" charset="0"/>
              <a:cs typeface="Times New Roman" panose="02020603050405020304" pitchFamily="18" charset="0"/>
            </a:endParaRPr>
          </a:p>
          <a:p>
            <a:pPr algn="just" fontAlgn="auto">
              <a:spcAft>
                <a:spcPts val="0"/>
              </a:spcAft>
              <a:defRPr/>
            </a:pPr>
            <a:r>
              <a:rPr lang="en-US" sz="2800" dirty="0">
                <a:latin typeface="Times New Roman" panose="02020603050405020304" pitchFamily="18" charset="0"/>
                <a:cs typeface="Times New Roman" panose="02020603050405020304" pitchFamily="18" charset="0"/>
              </a:rPr>
              <a:t>Write a program using protected access </a:t>
            </a:r>
            <a:r>
              <a:rPr lang="en-US" sz="2800" dirty="0" err="1">
                <a:latin typeface="Times New Roman" panose="02020603050405020304" pitchFamily="18" charset="0"/>
                <a:cs typeface="Times New Roman" panose="02020603050405020304" pitchFamily="18" charset="0"/>
              </a:rPr>
              <a:t>specifier</a:t>
            </a:r>
            <a:r>
              <a:rPr lang="en-US" sz="2800" dirty="0">
                <a:latin typeface="Times New Roman" panose="02020603050405020304" pitchFamily="18" charset="0"/>
                <a:cs typeface="Times New Roman" panose="02020603050405020304" pitchFamily="18" charset="0"/>
              </a:rPr>
              <a:t>. Use a variable </a:t>
            </a:r>
            <a:r>
              <a:rPr lang="en-US" sz="2800" b="1" dirty="0" err="1">
                <a:latin typeface="Times New Roman" panose="02020603050405020304" pitchFamily="18" charset="0"/>
                <a:cs typeface="Times New Roman" panose="02020603050405020304" pitchFamily="18" charset="0"/>
              </a:rPr>
              <a:t>s,t</a:t>
            </a:r>
            <a:r>
              <a:rPr lang="en-US" sz="2800" b="1"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declared in the protected section of the class in the subclass of that </a:t>
            </a:r>
            <a:r>
              <a:rPr lang="en-US" sz="2800" dirty="0" err="1">
                <a:latin typeface="Times New Roman" panose="02020603050405020304" pitchFamily="18" charset="0"/>
                <a:cs typeface="Times New Roman" panose="02020603050405020304" pitchFamily="18" charset="0"/>
              </a:rPr>
              <a:t>class.Use</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getinput</a:t>
            </a:r>
            <a:r>
              <a:rPr lang="en-US" sz="2800" dirty="0">
                <a:latin typeface="Times New Roman" panose="02020603050405020304" pitchFamily="18" charset="0"/>
                <a:cs typeface="Times New Roman" panose="02020603050405020304" pitchFamily="18" charset="0"/>
              </a:rPr>
              <a:t>() and </a:t>
            </a:r>
            <a:r>
              <a:rPr lang="en-US" sz="2800" dirty="0" err="1">
                <a:latin typeface="Times New Roman" panose="02020603050405020304" pitchFamily="18" charset="0"/>
                <a:cs typeface="Times New Roman" panose="02020603050405020304" pitchFamily="18" charset="0"/>
              </a:rPr>
              <a:t>showoutput</a:t>
            </a:r>
            <a:r>
              <a:rPr lang="en-US" sz="2800" dirty="0">
                <a:latin typeface="Times New Roman" panose="02020603050405020304" pitchFamily="18" charset="0"/>
                <a:cs typeface="Times New Roman" panose="02020603050405020304" pitchFamily="18" charset="0"/>
              </a:rPr>
              <a:t>() as functions.</a:t>
            </a:r>
          </a:p>
          <a:p>
            <a:pPr fontAlgn="auto">
              <a:spcAft>
                <a:spcPts val="0"/>
              </a:spcAft>
              <a:buFont typeface="Arial" panose="020B0604020202020204" pitchFamily="34" charset="0"/>
              <a:buNone/>
              <a:defRPr/>
            </a:pPr>
            <a:endParaRPr lang="en-IN" sz="1650" dirty="0"/>
          </a:p>
        </p:txBody>
      </p:sp>
      <p:sp>
        <p:nvSpPr>
          <p:cNvPr id="15" name="object 15">
            <a:extLst>
              <a:ext uri="{FF2B5EF4-FFF2-40B4-BE49-F238E27FC236}">
                <a16:creationId xmlns:a16="http://schemas.microsoft.com/office/drawing/2014/main" id="{9516B143-B3CD-7298-62F2-D372BD7C070B}"/>
              </a:ext>
            </a:extLst>
          </p:cNvPr>
          <p:cNvSpPr>
            <a:spLocks noGrp="1"/>
          </p:cNvSpPr>
          <p:nvPr>
            <p:ph type="sldNum" sz="quarter" idx="12"/>
          </p:nvPr>
        </p:nvSpPr>
        <p:spPr>
          <a:xfrm>
            <a:off x="4914900" y="5695950"/>
            <a:ext cx="1600200" cy="131763"/>
          </a:xfrm>
        </p:spPr>
        <p:txBody>
          <a:bodyPr lIns="0" tIns="0" rIns="0" bIns="0">
            <a:spAutoFit/>
          </a:bodyPr>
          <a:lstStyle>
            <a:lvl1pPr marL="46038">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ts val="975"/>
              </a:lnSpc>
            </a:pPr>
            <a:fld id="{1A910DA4-5800-4678-8103-6EBDDD85E64E}" type="slidenum">
              <a:rPr lang="en-US" altLang="en-US">
                <a:solidFill>
                  <a:srgbClr val="898989"/>
                </a:solidFill>
                <a:latin typeface="Cambria" panose="02040503050406030204" pitchFamily="18" charset="0"/>
              </a:rPr>
              <a:pPr>
                <a:lnSpc>
                  <a:spcPts val="975"/>
                </a:lnSpc>
              </a:pPr>
              <a:t>175</a:t>
            </a:fld>
            <a:endParaRPr lang="en-US" altLang="en-US">
              <a:solidFill>
                <a:srgbClr val="898989"/>
              </a:solidFill>
              <a:latin typeface="Cambria" panose="02040503050406030204" pitchFamily="18" charset="0"/>
            </a:endParaRPr>
          </a:p>
        </p:txBody>
      </p:sp>
      <p:sp>
        <p:nvSpPr>
          <p:cNvPr id="11" name="object 11">
            <a:extLst>
              <a:ext uri="{FF2B5EF4-FFF2-40B4-BE49-F238E27FC236}">
                <a16:creationId xmlns:a16="http://schemas.microsoft.com/office/drawing/2014/main" id="{19ADF966-00FB-E0DF-53D7-4FA5B25A5467}"/>
              </a:ext>
            </a:extLst>
          </p:cNvPr>
          <p:cNvSpPr txBox="1"/>
          <p:nvPr/>
        </p:nvSpPr>
        <p:spPr>
          <a:xfrm>
            <a:off x="1360488" y="4079875"/>
            <a:ext cx="63500" cy="171450"/>
          </a:xfrm>
          <a:prstGeom prst="rect">
            <a:avLst/>
          </a:prstGeom>
        </p:spPr>
        <p:txBody>
          <a:bodyPr lIns="0" tIns="8706" rIns="0" bIns="0">
            <a:spAutoFit/>
          </a:bodyPr>
          <a:lstStyle/>
          <a:p>
            <a:pPr marL="6697" fontAlgn="auto">
              <a:spcBef>
                <a:spcPts val="68"/>
              </a:spcBef>
              <a:spcAft>
                <a:spcPts val="0"/>
              </a:spcAft>
              <a:defRPr/>
            </a:pPr>
            <a:r>
              <a:rPr sz="1050" b="1" spc="5" dirty="0">
                <a:solidFill>
                  <a:srgbClr val="942192"/>
                </a:solidFill>
                <a:latin typeface="Cambria" pitchFamily="18" charset="0"/>
                <a:cs typeface="Arial"/>
              </a:rPr>
              <a:t>•</a:t>
            </a:r>
            <a:endParaRPr sz="1050">
              <a:latin typeface="Cambria" pitchFamily="18" charset="0"/>
              <a:cs typeface="Arial"/>
            </a:endParaRPr>
          </a:p>
        </p:txBody>
      </p:sp>
      <p:sp>
        <p:nvSpPr>
          <p:cNvPr id="8" name="Rectangle 7">
            <a:extLst>
              <a:ext uri="{FF2B5EF4-FFF2-40B4-BE49-F238E27FC236}">
                <a16:creationId xmlns:a16="http://schemas.microsoft.com/office/drawing/2014/main" id="{8D34BA79-CCF5-5C91-3A5C-7F59F957A3BC}"/>
              </a:ext>
            </a:extLst>
          </p:cNvPr>
          <p:cNvSpPr/>
          <p:nvPr/>
        </p:nvSpPr>
        <p:spPr>
          <a:xfrm>
            <a:off x="1143000" y="857250"/>
            <a:ext cx="6858000" cy="34925"/>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latin typeface="Cambria" pitchFamily="18" charset="0"/>
            </a:endParaRPr>
          </a:p>
        </p:txBody>
      </p:sp>
      <p:sp>
        <p:nvSpPr>
          <p:cNvPr id="9" name="Rectangle 8">
            <a:extLst>
              <a:ext uri="{FF2B5EF4-FFF2-40B4-BE49-F238E27FC236}">
                <a16:creationId xmlns:a16="http://schemas.microsoft.com/office/drawing/2014/main" id="{9A020834-E06E-C00D-DD79-D13A33C70F04}"/>
              </a:ext>
            </a:extLst>
          </p:cNvPr>
          <p:cNvSpPr/>
          <p:nvPr/>
        </p:nvSpPr>
        <p:spPr>
          <a:xfrm>
            <a:off x="1143000" y="949325"/>
            <a:ext cx="6858000" cy="136525"/>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en-US" sz="1350">
              <a:latin typeface="Cambria" pitchFamily="18" charset="0"/>
            </a:endParaRPr>
          </a:p>
        </p:txBody>
      </p:sp>
      <p:sp>
        <p:nvSpPr>
          <p:cNvPr id="13" name="Rounded Rectangle 12">
            <a:extLst>
              <a:ext uri="{FF2B5EF4-FFF2-40B4-BE49-F238E27FC236}">
                <a16:creationId xmlns:a16="http://schemas.microsoft.com/office/drawing/2014/main" id="{C45A1576-C4A2-6248-E4FD-7F792F101842}"/>
              </a:ext>
            </a:extLst>
          </p:cNvPr>
          <p:cNvSpPr/>
          <p:nvPr/>
        </p:nvSpPr>
        <p:spPr>
          <a:xfrm>
            <a:off x="4914900" y="742950"/>
            <a:ext cx="800100" cy="4572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latin typeface="Cambria" pitchFamily="18" charset="0"/>
            </a:endParaRPr>
          </a:p>
        </p:txBody>
      </p:sp>
      <p:pic>
        <p:nvPicPr>
          <p:cNvPr id="8200" name="Picture 15" descr="pngfind.com-kingpin-png-4152286 (1).png">
            <a:extLst>
              <a:ext uri="{FF2B5EF4-FFF2-40B4-BE49-F238E27FC236}">
                <a16:creationId xmlns:a16="http://schemas.microsoft.com/office/drawing/2014/main" id="{6A5F6A8D-0E8A-1592-6286-C61B8C0CDD6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57750" y="742950"/>
            <a:ext cx="914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3E2ECF17-3C92-23E1-CB18-90A33B7982B8}"/>
              </a:ext>
            </a:extLst>
          </p:cNvPr>
          <p:cNvSpPr>
            <a:spLocks noGrp="1"/>
          </p:cNvSpPr>
          <p:nvPr>
            <p:ph type="dt" sz="half" idx="10"/>
          </p:nvPr>
        </p:nvSpPr>
        <p:spPr/>
        <p:txBody>
          <a:bodyPr/>
          <a:lstStyle/>
          <a:p>
            <a:fld id="{72CB6B80-8838-4E61-BDEC-6D802542F3D3}" type="datetime1">
              <a:rPr lang="en-US" smtClean="0"/>
              <a:t>9/5/2022</a:t>
            </a:fld>
            <a:endParaRPr lang="en-US"/>
          </a:p>
        </p:txBody>
      </p:sp>
      <p:sp>
        <p:nvSpPr>
          <p:cNvPr id="4" name="Footer Placeholder 3">
            <a:extLst>
              <a:ext uri="{FF2B5EF4-FFF2-40B4-BE49-F238E27FC236}">
                <a16:creationId xmlns:a16="http://schemas.microsoft.com/office/drawing/2014/main" id="{821EAA5B-9EC0-52E8-0C91-09FAA85095D7}"/>
              </a:ext>
            </a:extLst>
          </p:cNvPr>
          <p:cNvSpPr>
            <a:spLocks noGrp="1"/>
          </p:cNvSpPr>
          <p:nvPr>
            <p:ph type="ftr" sz="quarter" idx="11"/>
          </p:nvPr>
        </p:nvSpPr>
        <p:spPr/>
        <p:txBody>
          <a:bodyPr/>
          <a:lstStyle/>
          <a:p>
            <a:r>
              <a:rPr lang="en-US"/>
              <a:t>C ,C++ and UML Basics</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0100" y="215182"/>
            <a:ext cx="7886700" cy="683871"/>
          </a:xfrm>
          <a:prstGeom prst="rect">
            <a:avLst/>
          </a:prstGeom>
        </p:spPr>
        <p:txBody>
          <a:bodyPr vert="horz" wrap="square" lIns="0" tIns="6697" rIns="0" bIns="0" rtlCol="0" anchor="ctr">
            <a:spAutoFit/>
          </a:bodyPr>
          <a:lstStyle/>
          <a:p>
            <a:pPr marL="6697">
              <a:spcBef>
                <a:spcPts val="53"/>
              </a:spcBef>
            </a:pPr>
            <a:r>
              <a:rPr b="1" spc="-3" dirty="0">
                <a:latin typeface="Cambria" pitchFamily="18" charset="0"/>
              </a:rPr>
              <a:t>Friend</a:t>
            </a:r>
            <a:r>
              <a:rPr b="1" spc="-26" dirty="0">
                <a:latin typeface="Cambria" pitchFamily="18" charset="0"/>
              </a:rPr>
              <a:t> </a:t>
            </a:r>
            <a:r>
              <a:rPr b="1" spc="14" dirty="0">
                <a:latin typeface="Cambria" pitchFamily="18" charset="0"/>
              </a:rPr>
              <a:t>function</a:t>
            </a:r>
          </a:p>
        </p:txBody>
      </p:sp>
      <p:sp>
        <p:nvSpPr>
          <p:cNvPr id="3" name="Content Placeholder 2"/>
          <p:cNvSpPr>
            <a:spLocks noGrp="1"/>
          </p:cNvSpPr>
          <p:nvPr>
            <p:ph idx="1"/>
          </p:nvPr>
        </p:nvSpPr>
        <p:spPr/>
        <p:txBody>
          <a:bodyPr>
            <a:normAutofit/>
          </a:bodyPr>
          <a:lstStyle/>
          <a:p>
            <a:pPr marL="6697" marR="2679" algn="just">
              <a:lnSpc>
                <a:spcPct val="101200"/>
              </a:lnSpc>
              <a:spcBef>
                <a:spcPts val="32"/>
              </a:spcBef>
            </a:pPr>
            <a:r>
              <a:rPr lang="en-IN" sz="1650" dirty="0">
                <a:latin typeface="Cambria" pitchFamily="18" charset="0"/>
                <a:cs typeface="Arial"/>
              </a:rPr>
              <a:t>A </a:t>
            </a:r>
            <a:r>
              <a:rPr lang="en-IN" sz="1650" spc="14" dirty="0">
                <a:latin typeface="Cambria" pitchFamily="18" charset="0"/>
                <a:cs typeface="Arial"/>
              </a:rPr>
              <a:t>friend </a:t>
            </a:r>
            <a:r>
              <a:rPr lang="en-IN" sz="1650" spc="8" dirty="0">
                <a:latin typeface="Cambria" pitchFamily="18" charset="0"/>
                <a:cs typeface="Arial"/>
              </a:rPr>
              <a:t>function </a:t>
            </a:r>
            <a:r>
              <a:rPr lang="en-IN" sz="1650" dirty="0">
                <a:latin typeface="Cambria" pitchFamily="18" charset="0"/>
                <a:cs typeface="Arial"/>
              </a:rPr>
              <a:t>of </a:t>
            </a:r>
            <a:r>
              <a:rPr lang="en-IN" sz="1650" spc="-3" dirty="0">
                <a:latin typeface="Cambria" pitchFamily="18" charset="0"/>
                <a:cs typeface="Arial"/>
              </a:rPr>
              <a:t>a </a:t>
            </a:r>
            <a:r>
              <a:rPr lang="en-IN" sz="1650" spc="16" dirty="0">
                <a:latin typeface="Cambria" pitchFamily="18" charset="0"/>
                <a:cs typeface="Arial"/>
              </a:rPr>
              <a:t>class </a:t>
            </a:r>
            <a:r>
              <a:rPr lang="en-IN" sz="1650" spc="-3" dirty="0">
                <a:latin typeface="Cambria" pitchFamily="18" charset="0"/>
                <a:cs typeface="Arial"/>
              </a:rPr>
              <a:t>is </a:t>
            </a:r>
            <a:r>
              <a:rPr lang="en-IN" sz="1650" spc="21" dirty="0">
                <a:latin typeface="Cambria" pitchFamily="18" charset="0"/>
                <a:cs typeface="Arial"/>
              </a:rPr>
              <a:t>defined </a:t>
            </a:r>
            <a:r>
              <a:rPr lang="en-IN" sz="1650" spc="11" dirty="0">
                <a:latin typeface="Cambria" pitchFamily="18" charset="0"/>
                <a:cs typeface="Arial"/>
              </a:rPr>
              <a:t>outside </a:t>
            </a:r>
            <a:r>
              <a:rPr lang="en-IN" sz="1650" dirty="0">
                <a:latin typeface="Cambria" pitchFamily="18" charset="0"/>
                <a:cs typeface="Arial"/>
              </a:rPr>
              <a:t>that </a:t>
            </a:r>
            <a:r>
              <a:rPr lang="en-IN" sz="1650" spc="21" dirty="0">
                <a:latin typeface="Cambria" pitchFamily="18" charset="0"/>
                <a:cs typeface="Arial"/>
              </a:rPr>
              <a:t>class' </a:t>
            </a:r>
            <a:r>
              <a:rPr lang="en-IN" sz="1650" spc="32" dirty="0">
                <a:latin typeface="Cambria" pitchFamily="18" charset="0"/>
                <a:cs typeface="Arial"/>
              </a:rPr>
              <a:t>scope </a:t>
            </a:r>
            <a:r>
              <a:rPr lang="en-IN" sz="1650" spc="26" dirty="0">
                <a:latin typeface="Cambria" pitchFamily="18" charset="0"/>
                <a:cs typeface="Arial"/>
              </a:rPr>
              <a:t>but </a:t>
            </a:r>
            <a:r>
              <a:rPr lang="en-IN" sz="1650" dirty="0">
                <a:latin typeface="Cambria" pitchFamily="18" charset="0"/>
                <a:cs typeface="Arial"/>
              </a:rPr>
              <a:t>it </a:t>
            </a:r>
            <a:r>
              <a:rPr lang="en-IN" sz="1650" spc="-3" dirty="0">
                <a:latin typeface="Cambria" pitchFamily="18" charset="0"/>
                <a:cs typeface="Arial"/>
              </a:rPr>
              <a:t>has  the </a:t>
            </a:r>
            <a:r>
              <a:rPr lang="en-IN" sz="1650" spc="16" dirty="0">
                <a:latin typeface="Cambria" pitchFamily="18" charset="0"/>
                <a:cs typeface="Arial"/>
              </a:rPr>
              <a:t>right </a:t>
            </a:r>
            <a:r>
              <a:rPr lang="en-IN" sz="1650" dirty="0">
                <a:latin typeface="Cambria" pitchFamily="18" charset="0"/>
                <a:cs typeface="Arial"/>
              </a:rPr>
              <a:t>to </a:t>
            </a:r>
            <a:r>
              <a:rPr lang="en-IN" sz="1650" spc="26" dirty="0">
                <a:latin typeface="Cambria" pitchFamily="18" charset="0"/>
                <a:cs typeface="Arial"/>
              </a:rPr>
              <a:t>access </a:t>
            </a:r>
            <a:r>
              <a:rPr lang="en-IN" sz="1650" spc="-3" dirty="0">
                <a:latin typeface="Cambria" pitchFamily="18" charset="0"/>
                <a:cs typeface="Arial"/>
              </a:rPr>
              <a:t>all </a:t>
            </a:r>
            <a:r>
              <a:rPr lang="en-IN" sz="1650" spc="11" dirty="0">
                <a:latin typeface="Cambria" pitchFamily="18" charset="0"/>
                <a:cs typeface="Arial"/>
              </a:rPr>
              <a:t>private </a:t>
            </a:r>
            <a:r>
              <a:rPr lang="en-IN" sz="1650" spc="26" dirty="0">
                <a:latin typeface="Cambria" pitchFamily="18" charset="0"/>
                <a:cs typeface="Arial"/>
              </a:rPr>
              <a:t>and </a:t>
            </a:r>
            <a:r>
              <a:rPr lang="en-IN" sz="1650" spc="24" dirty="0">
                <a:latin typeface="Cambria" pitchFamily="18" charset="0"/>
                <a:cs typeface="Arial"/>
              </a:rPr>
              <a:t>protected </a:t>
            </a:r>
            <a:r>
              <a:rPr lang="en-IN" sz="1650" spc="11" dirty="0">
                <a:latin typeface="Cambria" pitchFamily="18" charset="0"/>
                <a:cs typeface="Arial"/>
              </a:rPr>
              <a:t>members </a:t>
            </a:r>
            <a:r>
              <a:rPr lang="en-IN" sz="1650" dirty="0">
                <a:latin typeface="Cambria" pitchFamily="18" charset="0"/>
                <a:cs typeface="Arial"/>
              </a:rPr>
              <a:t>of the </a:t>
            </a:r>
            <a:r>
              <a:rPr lang="en-IN" sz="1650" spc="14" dirty="0">
                <a:latin typeface="Cambria" pitchFamily="18" charset="0"/>
                <a:cs typeface="Arial"/>
              </a:rPr>
              <a:t>class. </a:t>
            </a:r>
          </a:p>
          <a:p>
            <a:pPr marL="6697" marR="2679" algn="just">
              <a:lnSpc>
                <a:spcPct val="101200"/>
              </a:lnSpc>
              <a:spcBef>
                <a:spcPts val="32"/>
              </a:spcBef>
            </a:pPr>
            <a:endParaRPr lang="en-IN" sz="1650" spc="14" dirty="0">
              <a:latin typeface="Cambria" pitchFamily="18" charset="0"/>
              <a:cs typeface="Arial"/>
            </a:endParaRPr>
          </a:p>
          <a:p>
            <a:pPr marL="6697" marR="2679" algn="just">
              <a:lnSpc>
                <a:spcPct val="101200"/>
              </a:lnSpc>
              <a:spcBef>
                <a:spcPts val="32"/>
              </a:spcBef>
            </a:pPr>
            <a:r>
              <a:rPr lang="en-IN" sz="1650" spc="-21" dirty="0">
                <a:latin typeface="Cambria" pitchFamily="18" charset="0"/>
                <a:cs typeface="Arial"/>
              </a:rPr>
              <a:t>Even </a:t>
            </a:r>
            <a:r>
              <a:rPr lang="en-IN" sz="1650" spc="367" dirty="0">
                <a:latin typeface="Cambria" pitchFamily="18" charset="0"/>
                <a:cs typeface="Arial"/>
              </a:rPr>
              <a:t> </a:t>
            </a:r>
            <a:r>
              <a:rPr lang="en-IN" sz="1650" spc="14" dirty="0">
                <a:latin typeface="Cambria" pitchFamily="18" charset="0"/>
                <a:cs typeface="Arial"/>
              </a:rPr>
              <a:t>though </a:t>
            </a:r>
            <a:r>
              <a:rPr lang="en-IN" sz="1650" dirty="0">
                <a:latin typeface="Cambria" pitchFamily="18" charset="0"/>
                <a:cs typeface="Arial"/>
              </a:rPr>
              <a:t>the </a:t>
            </a:r>
            <a:r>
              <a:rPr lang="en-IN" sz="1650" spc="14" dirty="0">
                <a:latin typeface="Cambria" pitchFamily="18" charset="0"/>
                <a:cs typeface="Arial"/>
              </a:rPr>
              <a:t>prototypes </a:t>
            </a:r>
            <a:r>
              <a:rPr lang="en-IN" sz="1650" dirty="0">
                <a:latin typeface="Cambria" pitchFamily="18" charset="0"/>
                <a:cs typeface="Arial"/>
              </a:rPr>
              <a:t>for </a:t>
            </a:r>
            <a:r>
              <a:rPr lang="en-IN" sz="1650" spc="14" dirty="0">
                <a:latin typeface="Cambria" pitchFamily="18" charset="0"/>
                <a:cs typeface="Arial"/>
              </a:rPr>
              <a:t>friend </a:t>
            </a:r>
            <a:r>
              <a:rPr lang="en-IN" sz="1650" spc="8" dirty="0">
                <a:latin typeface="Cambria" pitchFamily="18" charset="0"/>
                <a:cs typeface="Arial"/>
              </a:rPr>
              <a:t>functions </a:t>
            </a:r>
            <a:r>
              <a:rPr lang="en-IN" sz="1650" spc="26" dirty="0">
                <a:latin typeface="Cambria" pitchFamily="18" charset="0"/>
                <a:cs typeface="Arial"/>
              </a:rPr>
              <a:t>appear </a:t>
            </a:r>
            <a:r>
              <a:rPr lang="en-IN" sz="1650" spc="-3" dirty="0">
                <a:latin typeface="Cambria" pitchFamily="18" charset="0"/>
                <a:cs typeface="Arial"/>
              </a:rPr>
              <a:t>in </a:t>
            </a:r>
            <a:r>
              <a:rPr lang="en-IN" sz="1650" dirty="0">
                <a:latin typeface="Cambria" pitchFamily="18" charset="0"/>
                <a:cs typeface="Arial"/>
              </a:rPr>
              <a:t>the </a:t>
            </a:r>
            <a:r>
              <a:rPr lang="en-IN" sz="1650" spc="16" dirty="0">
                <a:latin typeface="Cambria" pitchFamily="18" charset="0"/>
                <a:cs typeface="Arial"/>
              </a:rPr>
              <a:t>class </a:t>
            </a:r>
            <a:r>
              <a:rPr lang="en-IN" sz="1650" spc="5" dirty="0">
                <a:latin typeface="Cambria" pitchFamily="18" charset="0"/>
                <a:cs typeface="Arial"/>
              </a:rPr>
              <a:t>definition,  </a:t>
            </a:r>
            <a:r>
              <a:rPr lang="en-IN" sz="1650" spc="11" dirty="0">
                <a:latin typeface="Cambria" pitchFamily="18" charset="0"/>
                <a:cs typeface="Arial"/>
              </a:rPr>
              <a:t>friends </a:t>
            </a:r>
            <a:r>
              <a:rPr lang="en-IN" sz="1650" spc="-11" dirty="0">
                <a:latin typeface="Cambria" pitchFamily="18" charset="0"/>
                <a:cs typeface="Arial"/>
              </a:rPr>
              <a:t>are </a:t>
            </a:r>
            <a:r>
              <a:rPr lang="en-IN" sz="1650" dirty="0">
                <a:latin typeface="Cambria" pitchFamily="18" charset="0"/>
                <a:cs typeface="Arial"/>
              </a:rPr>
              <a:t>not </a:t>
            </a:r>
            <a:r>
              <a:rPr lang="en-IN" sz="1650" spc="14" dirty="0">
                <a:latin typeface="Cambria" pitchFamily="18" charset="0"/>
                <a:cs typeface="Arial"/>
              </a:rPr>
              <a:t>member</a:t>
            </a:r>
            <a:r>
              <a:rPr lang="en-IN" sz="1650" spc="-3" dirty="0">
                <a:latin typeface="Cambria" pitchFamily="18" charset="0"/>
                <a:cs typeface="Arial"/>
              </a:rPr>
              <a:t> </a:t>
            </a:r>
            <a:r>
              <a:rPr lang="en-IN" sz="1650" spc="8" dirty="0">
                <a:latin typeface="Cambria" pitchFamily="18" charset="0"/>
                <a:cs typeface="Arial"/>
              </a:rPr>
              <a:t>functions.</a:t>
            </a:r>
            <a:endParaRPr lang="en-IN" sz="1650" dirty="0">
              <a:latin typeface="Cambria" pitchFamily="18" charset="0"/>
              <a:cs typeface="Arial"/>
            </a:endParaRPr>
          </a:p>
          <a:p>
            <a:pPr marL="6697" marR="2679" algn="just">
              <a:lnSpc>
                <a:spcPct val="101200"/>
              </a:lnSpc>
              <a:spcBef>
                <a:spcPts val="32"/>
              </a:spcBef>
            </a:pPr>
            <a:endParaRPr lang="en-IN" sz="1650" dirty="0">
              <a:latin typeface="Cambria" pitchFamily="18" charset="0"/>
              <a:cs typeface="Arial"/>
            </a:endParaRPr>
          </a:p>
          <a:p>
            <a:pPr marL="6697" marR="2679" algn="just">
              <a:lnSpc>
                <a:spcPct val="101200"/>
              </a:lnSpc>
              <a:spcBef>
                <a:spcPts val="32"/>
              </a:spcBef>
            </a:pPr>
            <a:r>
              <a:rPr lang="en-IN" sz="1650" dirty="0">
                <a:latin typeface="Cambria" pitchFamily="18" charset="0"/>
                <a:cs typeface="Arial"/>
              </a:rPr>
              <a:t>A </a:t>
            </a:r>
            <a:r>
              <a:rPr lang="en-IN" sz="1650" spc="14" dirty="0">
                <a:latin typeface="Cambria" pitchFamily="18" charset="0"/>
                <a:cs typeface="Arial"/>
              </a:rPr>
              <a:t>friend </a:t>
            </a:r>
            <a:r>
              <a:rPr lang="en-IN" sz="1650" spc="26" dirty="0">
                <a:latin typeface="Cambria" pitchFamily="18" charset="0"/>
                <a:cs typeface="Arial"/>
              </a:rPr>
              <a:t>can </a:t>
            </a:r>
            <a:r>
              <a:rPr lang="en-IN" sz="1650" spc="40" dirty="0">
                <a:latin typeface="Cambria" pitchFamily="18" charset="0"/>
                <a:cs typeface="Arial"/>
              </a:rPr>
              <a:t>be </a:t>
            </a:r>
            <a:r>
              <a:rPr lang="en-IN" sz="1650" spc="-3" dirty="0">
                <a:latin typeface="Cambria" pitchFamily="18" charset="0"/>
                <a:cs typeface="Arial"/>
              </a:rPr>
              <a:t>a </a:t>
            </a:r>
            <a:r>
              <a:rPr lang="en-IN" sz="1650" spc="8" dirty="0">
                <a:latin typeface="Cambria" pitchFamily="18" charset="0"/>
                <a:cs typeface="Arial"/>
              </a:rPr>
              <a:t>function, function template, </a:t>
            </a:r>
            <a:r>
              <a:rPr lang="en-IN" sz="1650" spc="-3" dirty="0">
                <a:latin typeface="Cambria" pitchFamily="18" charset="0"/>
                <a:cs typeface="Arial"/>
              </a:rPr>
              <a:t>or </a:t>
            </a:r>
            <a:r>
              <a:rPr lang="en-IN" sz="1650" spc="14" dirty="0">
                <a:latin typeface="Cambria" pitchFamily="18" charset="0"/>
                <a:cs typeface="Arial"/>
              </a:rPr>
              <a:t>member </a:t>
            </a:r>
            <a:r>
              <a:rPr lang="en-IN" sz="1650" spc="8" dirty="0">
                <a:latin typeface="Cambria" pitchFamily="18" charset="0"/>
                <a:cs typeface="Arial"/>
              </a:rPr>
              <a:t>function, </a:t>
            </a:r>
            <a:r>
              <a:rPr lang="en-IN" sz="1650" spc="-3" dirty="0">
                <a:latin typeface="Cambria" pitchFamily="18" charset="0"/>
                <a:cs typeface="Arial"/>
              </a:rPr>
              <a:t>or a  </a:t>
            </a:r>
            <a:r>
              <a:rPr lang="en-IN" sz="1650" spc="16" dirty="0">
                <a:latin typeface="Cambria" pitchFamily="18" charset="0"/>
                <a:cs typeface="Arial"/>
              </a:rPr>
              <a:t>class </a:t>
            </a:r>
            <a:r>
              <a:rPr lang="en-IN" sz="1650" spc="-3" dirty="0">
                <a:latin typeface="Cambria" pitchFamily="18" charset="0"/>
                <a:cs typeface="Arial"/>
              </a:rPr>
              <a:t>or </a:t>
            </a:r>
            <a:r>
              <a:rPr lang="en-IN" sz="1650" spc="16" dirty="0">
                <a:latin typeface="Cambria" pitchFamily="18" charset="0"/>
                <a:cs typeface="Arial"/>
              </a:rPr>
              <a:t>class </a:t>
            </a:r>
            <a:r>
              <a:rPr lang="en-IN" sz="1650" spc="8" dirty="0">
                <a:latin typeface="Cambria" pitchFamily="18" charset="0"/>
                <a:cs typeface="Arial"/>
              </a:rPr>
              <a:t>template, </a:t>
            </a:r>
            <a:r>
              <a:rPr lang="en-IN" sz="1650" spc="-3" dirty="0">
                <a:latin typeface="Cambria" pitchFamily="18" charset="0"/>
                <a:cs typeface="Arial"/>
              </a:rPr>
              <a:t>in </a:t>
            </a:r>
            <a:r>
              <a:rPr lang="en-IN" sz="1650" spc="16" dirty="0">
                <a:latin typeface="Cambria" pitchFamily="18" charset="0"/>
                <a:cs typeface="Arial"/>
              </a:rPr>
              <a:t>which </a:t>
            </a:r>
            <a:r>
              <a:rPr lang="en-IN" sz="1650" spc="19" dirty="0">
                <a:latin typeface="Cambria" pitchFamily="18" charset="0"/>
                <a:cs typeface="Arial"/>
              </a:rPr>
              <a:t>case </a:t>
            </a:r>
            <a:r>
              <a:rPr lang="en-IN" sz="1650" dirty="0">
                <a:latin typeface="Cambria" pitchFamily="18" charset="0"/>
                <a:cs typeface="Arial"/>
              </a:rPr>
              <a:t>the </a:t>
            </a:r>
            <a:r>
              <a:rPr lang="en-IN" sz="1650" spc="-5" dirty="0">
                <a:latin typeface="Cambria" pitchFamily="18" charset="0"/>
                <a:cs typeface="Arial"/>
              </a:rPr>
              <a:t>entire </a:t>
            </a:r>
            <a:r>
              <a:rPr lang="en-IN" sz="1650" spc="16" dirty="0">
                <a:latin typeface="Cambria" pitchFamily="18" charset="0"/>
                <a:cs typeface="Arial"/>
              </a:rPr>
              <a:t>class </a:t>
            </a:r>
            <a:r>
              <a:rPr lang="en-IN" sz="1650" spc="26" dirty="0">
                <a:latin typeface="Cambria" pitchFamily="18" charset="0"/>
                <a:cs typeface="Arial"/>
              </a:rPr>
              <a:t>and </a:t>
            </a:r>
            <a:r>
              <a:rPr lang="en-IN" sz="1650" spc="-3" dirty="0">
                <a:latin typeface="Cambria" pitchFamily="18" charset="0"/>
                <a:cs typeface="Arial"/>
              </a:rPr>
              <a:t>all </a:t>
            </a:r>
            <a:r>
              <a:rPr lang="en-IN" sz="1650" dirty="0">
                <a:latin typeface="Cambria" pitchFamily="18" charset="0"/>
                <a:cs typeface="Arial"/>
              </a:rPr>
              <a:t>of its  </a:t>
            </a:r>
            <a:r>
              <a:rPr lang="en-IN" sz="1650" spc="11" dirty="0">
                <a:latin typeface="Cambria" pitchFamily="18" charset="0"/>
                <a:cs typeface="Arial"/>
              </a:rPr>
              <a:t>members </a:t>
            </a:r>
            <a:r>
              <a:rPr lang="en-IN" sz="1650" spc="-11" dirty="0">
                <a:latin typeface="Cambria" pitchFamily="18" charset="0"/>
                <a:cs typeface="Arial"/>
              </a:rPr>
              <a:t>are</a:t>
            </a:r>
            <a:r>
              <a:rPr lang="en-IN" sz="1650" spc="-14" dirty="0">
                <a:latin typeface="Cambria" pitchFamily="18" charset="0"/>
                <a:cs typeface="Arial"/>
              </a:rPr>
              <a:t> </a:t>
            </a:r>
            <a:r>
              <a:rPr lang="en-IN" sz="1650" spc="8" dirty="0">
                <a:latin typeface="Cambria" pitchFamily="18" charset="0"/>
                <a:cs typeface="Arial"/>
              </a:rPr>
              <a:t>friends.</a:t>
            </a:r>
            <a:endParaRPr lang="en-IN" sz="1650" dirty="0">
              <a:latin typeface="Cambria" pitchFamily="18" charset="0"/>
              <a:cs typeface="Arial"/>
            </a:endParaRPr>
          </a:p>
          <a:p>
            <a:endParaRPr lang="en-IN" sz="1650" dirty="0"/>
          </a:p>
        </p:txBody>
      </p:sp>
      <p:sp>
        <p:nvSpPr>
          <p:cNvPr id="7" name="object 7"/>
          <p:cNvSpPr txBox="1">
            <a:spLocks noGrp="1"/>
          </p:cNvSpPr>
          <p:nvPr>
            <p:ph type="sldNum" sz="quarter" idx="12"/>
          </p:nvPr>
        </p:nvSpPr>
        <p:spPr>
          <a:xfrm>
            <a:off x="4914900" y="5695840"/>
            <a:ext cx="1600200" cy="131190"/>
          </a:xfrm>
          <a:prstGeom prst="rect">
            <a:avLst/>
          </a:prstGeom>
        </p:spPr>
        <p:txBody>
          <a:bodyPr vert="horz" wrap="square" lIns="0" tIns="0" rIns="0" bIns="0" rtlCol="0" anchor="ctr">
            <a:spAutoFit/>
          </a:bodyPr>
          <a:lstStyle/>
          <a:p>
            <a:pPr marL="46880">
              <a:lnSpc>
                <a:spcPts val="973"/>
              </a:lnSpc>
            </a:pPr>
            <a:fld id="{81D60167-4931-47E6-BA6A-407CBD079E47}" type="slidenum">
              <a:rPr spc="-3" dirty="0">
                <a:latin typeface="Cambria" pitchFamily="18" charset="0"/>
              </a:rPr>
              <a:pPr marL="46880">
                <a:lnSpc>
                  <a:spcPts val="973"/>
                </a:lnSpc>
              </a:pPr>
              <a:t>176</a:t>
            </a:fld>
            <a:endParaRPr spc="-3" dirty="0">
              <a:latin typeface="Cambria" pitchFamily="18" charset="0"/>
            </a:endParaRPr>
          </a:p>
        </p:txBody>
      </p:sp>
      <p:sp>
        <p:nvSpPr>
          <p:cNvPr id="8" name="Rectangle 7"/>
          <p:cNvSpPr/>
          <p:nvPr/>
        </p:nvSpPr>
        <p:spPr>
          <a:xfrm>
            <a:off x="979521" y="857250"/>
            <a:ext cx="7021480" cy="3429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Cambria" pitchFamily="18" charset="0"/>
            </a:endParaRPr>
          </a:p>
        </p:txBody>
      </p:sp>
      <p:sp>
        <p:nvSpPr>
          <p:cNvPr id="9" name="Rectangle 8"/>
          <p:cNvSpPr/>
          <p:nvPr/>
        </p:nvSpPr>
        <p:spPr>
          <a:xfrm>
            <a:off x="979521" y="948690"/>
            <a:ext cx="7021480" cy="13716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350">
              <a:latin typeface="Cambria" pitchFamily="18" charset="0"/>
            </a:endParaRPr>
          </a:p>
        </p:txBody>
      </p:sp>
      <p:sp>
        <p:nvSpPr>
          <p:cNvPr id="10" name="Rounded Rectangle 9"/>
          <p:cNvSpPr/>
          <p:nvPr/>
        </p:nvSpPr>
        <p:spPr>
          <a:xfrm>
            <a:off x="4895827" y="742950"/>
            <a:ext cx="819173" cy="4572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Cambria" pitchFamily="18" charset="0"/>
            </a:endParaRPr>
          </a:p>
        </p:txBody>
      </p:sp>
      <p:pic>
        <p:nvPicPr>
          <p:cNvPr id="11" name="Picture 10" descr="pngfind.com-kingpin-png-4152286 (1).png"/>
          <p:cNvPicPr>
            <a:picLocks noChangeAspect="1"/>
          </p:cNvPicPr>
          <p:nvPr/>
        </p:nvPicPr>
        <p:blipFill>
          <a:blip r:embed="rId2" cstate="print"/>
          <a:stretch>
            <a:fillRect/>
          </a:stretch>
        </p:blipFill>
        <p:spPr>
          <a:xfrm>
            <a:off x="4835953" y="742950"/>
            <a:ext cx="936197" cy="400050"/>
          </a:xfrm>
          <a:prstGeom prst="rect">
            <a:avLst/>
          </a:prstGeom>
        </p:spPr>
      </p:pic>
      <p:sp>
        <p:nvSpPr>
          <p:cNvPr id="4" name="Date Placeholder 3">
            <a:extLst>
              <a:ext uri="{FF2B5EF4-FFF2-40B4-BE49-F238E27FC236}">
                <a16:creationId xmlns:a16="http://schemas.microsoft.com/office/drawing/2014/main" id="{C4DF2790-3870-A6D0-6DAB-1AD953EF8A3C}"/>
              </a:ext>
            </a:extLst>
          </p:cNvPr>
          <p:cNvSpPr>
            <a:spLocks noGrp="1"/>
          </p:cNvSpPr>
          <p:nvPr>
            <p:ph type="dt" sz="half" idx="10"/>
          </p:nvPr>
        </p:nvSpPr>
        <p:spPr/>
        <p:txBody>
          <a:bodyPr/>
          <a:lstStyle/>
          <a:p>
            <a:fld id="{6334D28F-C638-43BB-B36A-BBBCD7F6F3B0}" type="datetime1">
              <a:rPr lang="en-US" smtClean="0"/>
              <a:t>9/5/2022</a:t>
            </a:fld>
            <a:endParaRPr lang="en-US"/>
          </a:p>
        </p:txBody>
      </p:sp>
      <p:sp>
        <p:nvSpPr>
          <p:cNvPr id="5" name="Footer Placeholder 4">
            <a:extLst>
              <a:ext uri="{FF2B5EF4-FFF2-40B4-BE49-F238E27FC236}">
                <a16:creationId xmlns:a16="http://schemas.microsoft.com/office/drawing/2014/main" id="{41F1251E-6AD4-9447-4CF7-960ED76E814E}"/>
              </a:ext>
            </a:extLst>
          </p:cNvPr>
          <p:cNvSpPr>
            <a:spLocks noGrp="1"/>
          </p:cNvSpPr>
          <p:nvPr>
            <p:ph type="ftr" sz="quarter" idx="11"/>
          </p:nvPr>
        </p:nvSpPr>
        <p:spPr/>
        <p:txBody>
          <a:bodyPr/>
          <a:lstStyle/>
          <a:p>
            <a:r>
              <a:rPr lang="en-US"/>
              <a:t>C ,C++ and UML Basics</a:t>
            </a:r>
          </a:p>
        </p:txBody>
      </p:sp>
    </p:spTree>
    <p:extLst>
      <p:ext uri="{BB962C8B-B14F-4D97-AF65-F5344CB8AC3E}">
        <p14:creationId xmlns:p14="http://schemas.microsoft.com/office/powerpoint/2010/main" val="125834670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0600" y="113182"/>
            <a:ext cx="6172200" cy="468427"/>
          </a:xfrm>
          <a:prstGeom prst="rect">
            <a:avLst/>
          </a:prstGeom>
        </p:spPr>
        <p:txBody>
          <a:bodyPr vert="horz" wrap="square" lIns="0" tIns="6697" rIns="0" bIns="0" rtlCol="0" anchor="ctr">
            <a:spAutoFit/>
          </a:bodyPr>
          <a:lstStyle/>
          <a:p>
            <a:pPr marL="6697">
              <a:spcBef>
                <a:spcPts val="53"/>
              </a:spcBef>
            </a:pPr>
            <a:r>
              <a:rPr sz="3000" b="1" spc="-3" dirty="0">
                <a:latin typeface="Cambria" pitchFamily="18" charset="0"/>
              </a:rPr>
              <a:t>Friend </a:t>
            </a:r>
            <a:r>
              <a:rPr sz="3000" b="1" spc="14" dirty="0">
                <a:latin typeface="Cambria" pitchFamily="18" charset="0"/>
              </a:rPr>
              <a:t>function </a:t>
            </a:r>
            <a:r>
              <a:rPr sz="3000" b="1" spc="-3" dirty="0">
                <a:latin typeface="Cambria" pitchFamily="18" charset="0"/>
              </a:rPr>
              <a:t>Ex</a:t>
            </a:r>
            <a:r>
              <a:rPr lang="en-US" sz="3000" b="1" spc="-3" dirty="0">
                <a:latin typeface="Cambria" pitchFamily="18" charset="0"/>
              </a:rPr>
              <a:t>ample</a:t>
            </a:r>
            <a:endParaRPr sz="3000" b="1" spc="-3" dirty="0">
              <a:latin typeface="Cambria" pitchFamily="18" charset="0"/>
            </a:endParaRPr>
          </a:p>
        </p:txBody>
      </p:sp>
      <p:sp>
        <p:nvSpPr>
          <p:cNvPr id="11" name="Content Placeholder 10"/>
          <p:cNvSpPr>
            <a:spLocks noGrp="1"/>
          </p:cNvSpPr>
          <p:nvPr>
            <p:ph sz="half" idx="1"/>
          </p:nvPr>
        </p:nvSpPr>
        <p:spPr/>
        <p:txBody>
          <a:bodyPr>
            <a:normAutofit/>
          </a:bodyPr>
          <a:lstStyle/>
          <a:p>
            <a:pPr fontAlgn="base">
              <a:lnSpc>
                <a:spcPts val="765"/>
              </a:lnSpc>
              <a:buNone/>
            </a:pPr>
            <a:endParaRPr lang="en-US" sz="1500" dirty="0">
              <a:latin typeface="Cambria" pitchFamily="18" charset="0"/>
            </a:endParaRPr>
          </a:p>
          <a:p>
            <a:pPr fontAlgn="base">
              <a:lnSpc>
                <a:spcPts val="765"/>
              </a:lnSpc>
              <a:buNone/>
            </a:pPr>
            <a:endParaRPr lang="en-US" sz="1500" dirty="0">
              <a:latin typeface="Cambria" pitchFamily="18" charset="0"/>
            </a:endParaRPr>
          </a:p>
          <a:p>
            <a:pPr fontAlgn="base">
              <a:lnSpc>
                <a:spcPts val="765"/>
              </a:lnSpc>
              <a:buNone/>
            </a:pPr>
            <a:r>
              <a:rPr lang="en-US" sz="2000" dirty="0">
                <a:latin typeface="Times New Roman" panose="02020603050405020304" pitchFamily="18" charset="0"/>
                <a:cs typeface="Times New Roman" panose="02020603050405020304" pitchFamily="18" charset="0"/>
              </a:rPr>
              <a:t>#include &lt;</a:t>
            </a:r>
            <a:r>
              <a:rPr lang="en-US" sz="2000" dirty="0" err="1">
                <a:latin typeface="Times New Roman" panose="02020603050405020304" pitchFamily="18" charset="0"/>
                <a:cs typeface="Times New Roman" panose="02020603050405020304" pitchFamily="18" charset="0"/>
              </a:rPr>
              <a:t>iostream</a:t>
            </a:r>
            <a:r>
              <a:rPr lang="en-US" sz="2000" dirty="0">
                <a:latin typeface="Times New Roman" panose="02020603050405020304" pitchFamily="18" charset="0"/>
                <a:cs typeface="Times New Roman" panose="02020603050405020304" pitchFamily="18" charset="0"/>
              </a:rPr>
              <a:t>&gt;</a:t>
            </a:r>
          </a:p>
          <a:p>
            <a:pPr fontAlgn="base">
              <a:lnSpc>
                <a:spcPts val="765"/>
              </a:lnSpc>
              <a:buNone/>
            </a:pPr>
            <a:endParaRPr lang="en-US" sz="2000" dirty="0">
              <a:latin typeface="Times New Roman" panose="02020603050405020304" pitchFamily="18" charset="0"/>
              <a:cs typeface="Times New Roman" panose="02020603050405020304" pitchFamily="18" charset="0"/>
            </a:endParaRPr>
          </a:p>
          <a:p>
            <a:pPr fontAlgn="base">
              <a:lnSpc>
                <a:spcPts val="765"/>
              </a:lnSpc>
              <a:buNone/>
            </a:pPr>
            <a:r>
              <a:rPr lang="en-US" sz="2000" dirty="0">
                <a:latin typeface="Times New Roman" panose="02020603050405020304" pitchFamily="18" charset="0"/>
                <a:cs typeface="Times New Roman" panose="02020603050405020304" pitchFamily="18" charset="0"/>
              </a:rPr>
              <a:t> using namespace std; </a:t>
            </a:r>
          </a:p>
          <a:p>
            <a:pPr fontAlgn="base">
              <a:lnSpc>
                <a:spcPts val="765"/>
              </a:lnSpc>
              <a:buNone/>
            </a:pPr>
            <a:endParaRPr lang="en-US" sz="2000" dirty="0">
              <a:latin typeface="Times New Roman" panose="02020603050405020304" pitchFamily="18" charset="0"/>
              <a:cs typeface="Times New Roman" panose="02020603050405020304" pitchFamily="18" charset="0"/>
            </a:endParaRPr>
          </a:p>
          <a:p>
            <a:pPr fontAlgn="base">
              <a:lnSpc>
                <a:spcPts val="765"/>
              </a:lnSpc>
              <a:buNone/>
            </a:pPr>
            <a:r>
              <a:rPr lang="en-US" sz="2000" dirty="0">
                <a:latin typeface="Times New Roman" panose="02020603050405020304" pitchFamily="18" charset="0"/>
                <a:cs typeface="Times New Roman" panose="02020603050405020304" pitchFamily="18" charset="0"/>
              </a:rPr>
              <a:t> class XYZ</a:t>
            </a:r>
          </a:p>
          <a:p>
            <a:pPr fontAlgn="base">
              <a:lnSpc>
                <a:spcPts val="765"/>
              </a:lnSpc>
              <a:buNone/>
            </a:pPr>
            <a:endParaRPr lang="en-US" sz="2000" dirty="0">
              <a:latin typeface="Times New Roman" panose="02020603050405020304" pitchFamily="18" charset="0"/>
              <a:cs typeface="Times New Roman" panose="02020603050405020304" pitchFamily="18" charset="0"/>
            </a:endParaRPr>
          </a:p>
          <a:p>
            <a:pPr fontAlgn="base">
              <a:lnSpc>
                <a:spcPts val="765"/>
              </a:lnSpc>
              <a:buNone/>
            </a:pPr>
            <a:r>
              <a:rPr lang="en-US" sz="2000" dirty="0">
                <a:latin typeface="Times New Roman" panose="02020603050405020304" pitchFamily="18" charset="0"/>
                <a:cs typeface="Times New Roman" panose="02020603050405020304" pitchFamily="18" charset="0"/>
              </a:rPr>
              <a:t> { </a:t>
            </a:r>
          </a:p>
          <a:p>
            <a:pPr fontAlgn="base">
              <a:lnSpc>
                <a:spcPts val="765"/>
              </a:lnSpc>
              <a:buNone/>
            </a:pPr>
            <a:endParaRPr lang="en-US" sz="2000" dirty="0">
              <a:latin typeface="Times New Roman" panose="02020603050405020304" pitchFamily="18" charset="0"/>
              <a:cs typeface="Times New Roman" panose="02020603050405020304" pitchFamily="18" charset="0"/>
            </a:endParaRPr>
          </a:p>
          <a:p>
            <a:pPr fontAlgn="base">
              <a:lnSpc>
                <a:spcPts val="765"/>
              </a:lnSpc>
              <a:buNone/>
            </a:pPr>
            <a:r>
              <a:rPr lang="en-US" sz="2000" dirty="0">
                <a:latin typeface="Times New Roman" panose="02020603050405020304" pitchFamily="18" charset="0"/>
                <a:cs typeface="Times New Roman" panose="02020603050405020304" pitchFamily="18" charset="0"/>
              </a:rPr>
              <a:t> private: int num=100;</a:t>
            </a:r>
          </a:p>
          <a:p>
            <a:pPr fontAlgn="base">
              <a:lnSpc>
                <a:spcPts val="765"/>
              </a:lnSpc>
              <a:buNone/>
            </a:pPr>
            <a:endParaRPr lang="en-US" sz="2000" dirty="0">
              <a:latin typeface="Times New Roman" panose="02020603050405020304" pitchFamily="18" charset="0"/>
              <a:cs typeface="Times New Roman" panose="02020603050405020304" pitchFamily="18" charset="0"/>
            </a:endParaRPr>
          </a:p>
          <a:p>
            <a:pPr fontAlgn="base">
              <a:lnSpc>
                <a:spcPts val="765"/>
              </a:lnSpc>
              <a:buNone/>
            </a:pPr>
            <a:r>
              <a:rPr lang="en-US" sz="2000" dirty="0">
                <a:latin typeface="Times New Roman" panose="02020603050405020304" pitchFamily="18" charset="0"/>
                <a:cs typeface="Times New Roman" panose="02020603050405020304" pitchFamily="18" charset="0"/>
              </a:rPr>
              <a:t> char </a:t>
            </a:r>
            <a:r>
              <a:rPr lang="en-US" sz="2000" dirty="0" err="1">
                <a:latin typeface="Times New Roman" panose="02020603050405020304" pitchFamily="18" charset="0"/>
                <a:cs typeface="Times New Roman" panose="02020603050405020304" pitchFamily="18" charset="0"/>
              </a:rPr>
              <a:t>ch</a:t>
            </a:r>
            <a:r>
              <a:rPr lang="en-US" sz="2000" dirty="0">
                <a:latin typeface="Times New Roman" panose="02020603050405020304" pitchFamily="18" charset="0"/>
                <a:cs typeface="Times New Roman" panose="02020603050405020304" pitchFamily="18" charset="0"/>
              </a:rPr>
              <a:t>='Z’; </a:t>
            </a:r>
          </a:p>
          <a:p>
            <a:pPr fontAlgn="base">
              <a:lnSpc>
                <a:spcPts val="765"/>
              </a:lnSpc>
              <a:buNone/>
            </a:pPr>
            <a:endParaRPr lang="en-US" sz="2000" dirty="0">
              <a:latin typeface="Times New Roman" panose="02020603050405020304" pitchFamily="18" charset="0"/>
              <a:cs typeface="Times New Roman" panose="02020603050405020304" pitchFamily="18" charset="0"/>
            </a:endParaRPr>
          </a:p>
          <a:p>
            <a:pPr fontAlgn="base">
              <a:lnSpc>
                <a:spcPts val="765"/>
              </a:lnSpc>
              <a:buNone/>
            </a:pPr>
            <a:r>
              <a:rPr lang="en-US" sz="2000" dirty="0">
                <a:latin typeface="Times New Roman" panose="02020603050405020304" pitchFamily="18" charset="0"/>
                <a:cs typeface="Times New Roman" panose="02020603050405020304" pitchFamily="18" charset="0"/>
              </a:rPr>
              <a:t> public: </a:t>
            </a:r>
          </a:p>
          <a:p>
            <a:pPr fontAlgn="base">
              <a:lnSpc>
                <a:spcPts val="765"/>
              </a:lnSpc>
              <a:buNone/>
            </a:pPr>
            <a:endParaRPr lang="en-US" sz="2000" dirty="0">
              <a:latin typeface="Times New Roman" panose="02020603050405020304" pitchFamily="18" charset="0"/>
              <a:cs typeface="Times New Roman" panose="02020603050405020304" pitchFamily="18" charset="0"/>
            </a:endParaRPr>
          </a:p>
          <a:p>
            <a:pPr fontAlgn="base">
              <a:lnSpc>
                <a:spcPts val="765"/>
              </a:lnSpc>
              <a:buNone/>
            </a:pPr>
            <a:r>
              <a:rPr lang="en-US" sz="2000" dirty="0">
                <a:latin typeface="Times New Roman" panose="02020603050405020304" pitchFamily="18" charset="0"/>
                <a:cs typeface="Times New Roman" panose="02020603050405020304" pitchFamily="18" charset="0"/>
              </a:rPr>
              <a:t>friend void </a:t>
            </a:r>
            <a:r>
              <a:rPr lang="en-US" sz="2000" dirty="0" err="1">
                <a:latin typeface="Times New Roman" panose="02020603050405020304" pitchFamily="18" charset="0"/>
                <a:cs typeface="Times New Roman" panose="02020603050405020304" pitchFamily="18" charset="0"/>
              </a:rPr>
              <a:t>disp</a:t>
            </a:r>
            <a:r>
              <a:rPr lang="en-US" sz="2000" dirty="0">
                <a:latin typeface="Times New Roman" panose="02020603050405020304" pitchFamily="18" charset="0"/>
                <a:cs typeface="Times New Roman" panose="02020603050405020304" pitchFamily="18" charset="0"/>
              </a:rPr>
              <a:t>(XYZ obj); </a:t>
            </a:r>
          </a:p>
          <a:p>
            <a:pPr fontAlgn="base">
              <a:lnSpc>
                <a:spcPts val="765"/>
              </a:lnSpc>
              <a:buNone/>
            </a:pPr>
            <a:endParaRPr lang="en-US" sz="2000" dirty="0">
              <a:latin typeface="Times New Roman" panose="02020603050405020304" pitchFamily="18" charset="0"/>
              <a:cs typeface="Times New Roman" panose="02020603050405020304" pitchFamily="18" charset="0"/>
            </a:endParaRPr>
          </a:p>
          <a:p>
            <a:pPr fontAlgn="base">
              <a:lnSpc>
                <a:spcPts val="765"/>
              </a:lnSpc>
              <a:buNone/>
            </a:pPr>
            <a:endParaRPr lang="en-US" sz="2000" dirty="0">
              <a:latin typeface="Times New Roman" panose="02020603050405020304" pitchFamily="18" charset="0"/>
              <a:cs typeface="Times New Roman" panose="02020603050405020304" pitchFamily="18" charset="0"/>
            </a:endParaRPr>
          </a:p>
          <a:p>
            <a:pPr fontAlgn="base">
              <a:lnSpc>
                <a:spcPts val="765"/>
              </a:lnSpc>
              <a:buNone/>
            </a:pPr>
            <a:r>
              <a:rPr lang="en-US" sz="2000" dirty="0">
                <a:latin typeface="Times New Roman" panose="02020603050405020304" pitchFamily="18" charset="0"/>
                <a:cs typeface="Times New Roman" panose="02020603050405020304" pitchFamily="18" charset="0"/>
              </a:rPr>
              <a:t> }; </a:t>
            </a:r>
          </a:p>
          <a:p>
            <a:endParaRPr lang="en-IN" sz="1500" dirty="0"/>
          </a:p>
        </p:txBody>
      </p:sp>
      <p:sp>
        <p:nvSpPr>
          <p:cNvPr id="12" name="Content Placeholder 11"/>
          <p:cNvSpPr>
            <a:spLocks noGrp="1"/>
          </p:cNvSpPr>
          <p:nvPr>
            <p:ph sz="half" idx="2"/>
          </p:nvPr>
        </p:nvSpPr>
        <p:spPr/>
        <p:txBody>
          <a:bodyPr>
            <a:normAutofit/>
          </a:bodyPr>
          <a:lstStyle/>
          <a:p>
            <a:pPr fontAlgn="base">
              <a:lnSpc>
                <a:spcPts val="765"/>
              </a:lnSpc>
              <a:buNone/>
            </a:pPr>
            <a:endParaRPr lang="en-US" sz="1500" dirty="0">
              <a:latin typeface="Cambria" pitchFamily="18" charset="0"/>
            </a:endParaRPr>
          </a:p>
          <a:p>
            <a:pPr fontAlgn="base">
              <a:lnSpc>
                <a:spcPts val="765"/>
              </a:lnSpc>
              <a:buNone/>
            </a:pPr>
            <a:r>
              <a:rPr lang="en-US" sz="1500" dirty="0">
                <a:latin typeface="Cambria" pitchFamily="18" charset="0"/>
              </a:rPr>
              <a:t>//Global Function </a:t>
            </a:r>
          </a:p>
          <a:p>
            <a:pPr fontAlgn="base">
              <a:lnSpc>
                <a:spcPts val="765"/>
              </a:lnSpc>
              <a:buNone/>
            </a:pPr>
            <a:endParaRPr lang="en-US" sz="1500" dirty="0">
              <a:latin typeface="Cambria" pitchFamily="18" charset="0"/>
            </a:endParaRPr>
          </a:p>
          <a:p>
            <a:pPr fontAlgn="base">
              <a:lnSpc>
                <a:spcPts val="765"/>
              </a:lnSpc>
              <a:buNone/>
            </a:pPr>
            <a:r>
              <a:rPr lang="en-US" sz="1500" dirty="0">
                <a:latin typeface="Cambria" pitchFamily="18" charset="0"/>
              </a:rPr>
              <a:t>void </a:t>
            </a:r>
            <a:r>
              <a:rPr lang="en-US" sz="1500" dirty="0" err="1">
                <a:latin typeface="Cambria" pitchFamily="18" charset="0"/>
              </a:rPr>
              <a:t>disp</a:t>
            </a:r>
            <a:r>
              <a:rPr lang="en-US" sz="1500" dirty="0">
                <a:latin typeface="Cambria" pitchFamily="18" charset="0"/>
              </a:rPr>
              <a:t>(XYZ obj)</a:t>
            </a:r>
          </a:p>
          <a:p>
            <a:pPr fontAlgn="base">
              <a:lnSpc>
                <a:spcPts val="765"/>
              </a:lnSpc>
              <a:buNone/>
            </a:pPr>
            <a:endParaRPr lang="en-US" sz="1500" dirty="0">
              <a:latin typeface="Cambria" pitchFamily="18" charset="0"/>
            </a:endParaRPr>
          </a:p>
          <a:p>
            <a:pPr fontAlgn="base">
              <a:lnSpc>
                <a:spcPts val="765"/>
              </a:lnSpc>
              <a:buNone/>
            </a:pPr>
            <a:r>
              <a:rPr lang="en-US" sz="1500" dirty="0">
                <a:latin typeface="Cambria" pitchFamily="18" charset="0"/>
              </a:rPr>
              <a:t>{</a:t>
            </a:r>
          </a:p>
          <a:p>
            <a:pPr fontAlgn="base">
              <a:lnSpc>
                <a:spcPts val="765"/>
              </a:lnSpc>
              <a:buNone/>
            </a:pPr>
            <a:r>
              <a:rPr lang="en-US" sz="1500" dirty="0">
                <a:latin typeface="Cambria" pitchFamily="18" charset="0"/>
              </a:rPr>
              <a:t> </a:t>
            </a:r>
          </a:p>
          <a:p>
            <a:pPr fontAlgn="base">
              <a:lnSpc>
                <a:spcPts val="765"/>
              </a:lnSpc>
              <a:buNone/>
            </a:pPr>
            <a:endParaRPr lang="en-US" sz="1500" dirty="0">
              <a:latin typeface="Cambria" pitchFamily="18" charset="0"/>
            </a:endParaRPr>
          </a:p>
          <a:p>
            <a:pPr fontAlgn="base">
              <a:lnSpc>
                <a:spcPts val="765"/>
              </a:lnSpc>
              <a:buNone/>
            </a:pPr>
            <a:r>
              <a:rPr lang="en-US" sz="1500" dirty="0" err="1">
                <a:latin typeface="Cambria" pitchFamily="18" charset="0"/>
              </a:rPr>
              <a:t>cout</a:t>
            </a:r>
            <a:r>
              <a:rPr lang="en-US" sz="1500" dirty="0">
                <a:latin typeface="Cambria" pitchFamily="18" charset="0"/>
              </a:rPr>
              <a:t>&lt;&lt;</a:t>
            </a:r>
            <a:r>
              <a:rPr lang="en-US" sz="1500" dirty="0" err="1">
                <a:latin typeface="Cambria" pitchFamily="18" charset="0"/>
              </a:rPr>
              <a:t>obj.num</a:t>
            </a:r>
            <a:r>
              <a:rPr lang="en-US" sz="1500" dirty="0">
                <a:latin typeface="Cambria" pitchFamily="18" charset="0"/>
              </a:rPr>
              <a:t>&lt;&lt;</a:t>
            </a:r>
            <a:r>
              <a:rPr lang="en-US" sz="1500" dirty="0" err="1">
                <a:latin typeface="Cambria" pitchFamily="18" charset="0"/>
              </a:rPr>
              <a:t>endl</a:t>
            </a:r>
            <a:r>
              <a:rPr lang="en-US" sz="1500" dirty="0">
                <a:latin typeface="Cambria" pitchFamily="18" charset="0"/>
              </a:rPr>
              <a:t>;</a:t>
            </a:r>
          </a:p>
          <a:p>
            <a:pPr fontAlgn="base">
              <a:lnSpc>
                <a:spcPts val="765"/>
              </a:lnSpc>
              <a:buNone/>
            </a:pPr>
            <a:endParaRPr lang="en-US" sz="1500" dirty="0">
              <a:latin typeface="Cambria" pitchFamily="18" charset="0"/>
            </a:endParaRPr>
          </a:p>
          <a:p>
            <a:pPr fontAlgn="base">
              <a:lnSpc>
                <a:spcPts val="765"/>
              </a:lnSpc>
              <a:buNone/>
            </a:pPr>
            <a:r>
              <a:rPr lang="en-US" sz="1500" dirty="0" err="1">
                <a:latin typeface="Cambria" pitchFamily="18" charset="0"/>
              </a:rPr>
              <a:t>cout</a:t>
            </a:r>
            <a:r>
              <a:rPr lang="en-US" sz="1500" dirty="0">
                <a:latin typeface="Cambria" pitchFamily="18" charset="0"/>
              </a:rPr>
              <a:t>&lt;&lt;obj.ch&lt;&lt;</a:t>
            </a:r>
            <a:r>
              <a:rPr lang="en-US" sz="1500" dirty="0" err="1">
                <a:latin typeface="Cambria" pitchFamily="18" charset="0"/>
              </a:rPr>
              <a:t>endl</a:t>
            </a:r>
            <a:r>
              <a:rPr lang="en-US" sz="1500" dirty="0">
                <a:latin typeface="Cambria" pitchFamily="18" charset="0"/>
              </a:rPr>
              <a:t>; </a:t>
            </a:r>
          </a:p>
          <a:p>
            <a:pPr fontAlgn="base">
              <a:lnSpc>
                <a:spcPts val="765"/>
              </a:lnSpc>
              <a:buNone/>
            </a:pPr>
            <a:endParaRPr lang="en-US" sz="1500" dirty="0">
              <a:latin typeface="Cambria" pitchFamily="18" charset="0"/>
            </a:endParaRPr>
          </a:p>
          <a:p>
            <a:pPr fontAlgn="base">
              <a:lnSpc>
                <a:spcPts val="765"/>
              </a:lnSpc>
              <a:buNone/>
            </a:pPr>
            <a:r>
              <a:rPr lang="en-US" sz="1500" dirty="0">
                <a:latin typeface="Cambria" pitchFamily="18" charset="0"/>
              </a:rPr>
              <a:t>} </a:t>
            </a:r>
          </a:p>
          <a:p>
            <a:pPr fontAlgn="base">
              <a:lnSpc>
                <a:spcPts val="765"/>
              </a:lnSpc>
              <a:buNone/>
            </a:pPr>
            <a:endParaRPr lang="en-US" sz="1500" dirty="0">
              <a:latin typeface="Cambria" pitchFamily="18" charset="0"/>
            </a:endParaRPr>
          </a:p>
          <a:p>
            <a:pPr fontAlgn="base">
              <a:lnSpc>
                <a:spcPts val="765"/>
              </a:lnSpc>
              <a:buNone/>
            </a:pPr>
            <a:r>
              <a:rPr lang="en-US" sz="1500" dirty="0">
                <a:latin typeface="Cambria" pitchFamily="18" charset="0"/>
              </a:rPr>
              <a:t>int main() </a:t>
            </a:r>
          </a:p>
          <a:p>
            <a:pPr fontAlgn="base">
              <a:lnSpc>
                <a:spcPts val="765"/>
              </a:lnSpc>
              <a:buNone/>
            </a:pPr>
            <a:r>
              <a:rPr lang="en-US" sz="1500" dirty="0">
                <a:latin typeface="Cambria" pitchFamily="18" charset="0"/>
              </a:rPr>
              <a:t>{ </a:t>
            </a:r>
          </a:p>
          <a:p>
            <a:pPr fontAlgn="base">
              <a:lnSpc>
                <a:spcPts val="765"/>
              </a:lnSpc>
              <a:buNone/>
            </a:pPr>
            <a:endParaRPr lang="en-US" sz="1500" dirty="0">
              <a:latin typeface="Cambria" pitchFamily="18" charset="0"/>
            </a:endParaRPr>
          </a:p>
          <a:p>
            <a:pPr fontAlgn="base">
              <a:lnSpc>
                <a:spcPts val="765"/>
              </a:lnSpc>
              <a:buNone/>
            </a:pPr>
            <a:r>
              <a:rPr lang="en-US" sz="1500" dirty="0">
                <a:latin typeface="Cambria" pitchFamily="18" charset="0"/>
              </a:rPr>
              <a:t>XYZ obj; </a:t>
            </a:r>
          </a:p>
          <a:p>
            <a:pPr fontAlgn="base">
              <a:lnSpc>
                <a:spcPts val="765"/>
              </a:lnSpc>
              <a:buNone/>
            </a:pPr>
            <a:endParaRPr lang="en-US" sz="1500" dirty="0">
              <a:latin typeface="Cambria" pitchFamily="18" charset="0"/>
            </a:endParaRPr>
          </a:p>
          <a:p>
            <a:pPr fontAlgn="base">
              <a:lnSpc>
                <a:spcPts val="765"/>
              </a:lnSpc>
              <a:buNone/>
            </a:pPr>
            <a:r>
              <a:rPr lang="en-US" sz="1500" dirty="0" err="1">
                <a:latin typeface="Cambria" pitchFamily="18" charset="0"/>
              </a:rPr>
              <a:t>disp</a:t>
            </a:r>
            <a:r>
              <a:rPr lang="en-US" sz="1500" dirty="0">
                <a:latin typeface="Cambria" pitchFamily="18" charset="0"/>
              </a:rPr>
              <a:t>(obj); </a:t>
            </a:r>
          </a:p>
          <a:p>
            <a:pPr fontAlgn="base">
              <a:lnSpc>
                <a:spcPts val="765"/>
              </a:lnSpc>
              <a:buNone/>
            </a:pPr>
            <a:endParaRPr lang="en-US" sz="1500" dirty="0">
              <a:latin typeface="Cambria" pitchFamily="18" charset="0"/>
            </a:endParaRPr>
          </a:p>
          <a:p>
            <a:pPr fontAlgn="base">
              <a:lnSpc>
                <a:spcPts val="765"/>
              </a:lnSpc>
              <a:buNone/>
            </a:pPr>
            <a:r>
              <a:rPr lang="en-US" sz="1500" dirty="0">
                <a:latin typeface="Cambria" pitchFamily="18" charset="0"/>
              </a:rPr>
              <a:t>return 0;</a:t>
            </a:r>
          </a:p>
          <a:p>
            <a:pPr fontAlgn="base">
              <a:lnSpc>
                <a:spcPts val="765"/>
              </a:lnSpc>
              <a:buNone/>
            </a:pPr>
            <a:endParaRPr lang="en-US" sz="1500" dirty="0">
              <a:latin typeface="Cambria" pitchFamily="18" charset="0"/>
            </a:endParaRPr>
          </a:p>
          <a:p>
            <a:pPr fontAlgn="base">
              <a:lnSpc>
                <a:spcPts val="765"/>
              </a:lnSpc>
              <a:buNone/>
            </a:pPr>
            <a:r>
              <a:rPr lang="en-US" sz="1500" dirty="0">
                <a:latin typeface="Cambria" pitchFamily="18" charset="0"/>
              </a:rPr>
              <a:t> }</a:t>
            </a:r>
          </a:p>
          <a:p>
            <a:endParaRPr lang="en-IN" sz="1500" dirty="0"/>
          </a:p>
        </p:txBody>
      </p:sp>
      <p:sp>
        <p:nvSpPr>
          <p:cNvPr id="13" name="object 13"/>
          <p:cNvSpPr txBox="1">
            <a:spLocks noGrp="1"/>
          </p:cNvSpPr>
          <p:nvPr>
            <p:ph type="sldNum" sz="quarter" idx="12"/>
          </p:nvPr>
        </p:nvSpPr>
        <p:spPr>
          <a:xfrm>
            <a:off x="4914900" y="5693018"/>
            <a:ext cx="1600200" cy="136832"/>
          </a:xfrm>
          <a:prstGeom prst="rect">
            <a:avLst/>
          </a:prstGeom>
        </p:spPr>
        <p:txBody>
          <a:bodyPr vert="horz" wrap="square" lIns="0" tIns="0" rIns="0" bIns="0" rtlCol="0" anchor="ctr">
            <a:spAutoFit/>
          </a:bodyPr>
          <a:lstStyle/>
          <a:p>
            <a:pPr marL="46880">
              <a:lnSpc>
                <a:spcPts val="973"/>
              </a:lnSpc>
            </a:pPr>
            <a:fld id="{81D60167-4931-47E6-BA6A-407CBD079E47}" type="slidenum">
              <a:rPr spc="-3" dirty="0"/>
              <a:pPr marL="46880">
                <a:lnSpc>
                  <a:spcPts val="973"/>
                </a:lnSpc>
              </a:pPr>
              <a:t>177</a:t>
            </a:fld>
            <a:endParaRPr spc="-3" dirty="0"/>
          </a:p>
        </p:txBody>
      </p:sp>
      <p:sp>
        <p:nvSpPr>
          <p:cNvPr id="5" name="Rectangle 4"/>
          <p:cNvSpPr/>
          <p:nvPr/>
        </p:nvSpPr>
        <p:spPr>
          <a:xfrm>
            <a:off x="1143000" y="857250"/>
            <a:ext cx="6858000" cy="3429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ectangle 5"/>
          <p:cNvSpPr/>
          <p:nvPr/>
        </p:nvSpPr>
        <p:spPr>
          <a:xfrm>
            <a:off x="1143000" y="948690"/>
            <a:ext cx="6858000" cy="13716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350"/>
          </a:p>
        </p:txBody>
      </p:sp>
      <p:sp>
        <p:nvSpPr>
          <p:cNvPr id="7" name="Rounded Rectangle 6"/>
          <p:cNvSpPr/>
          <p:nvPr/>
        </p:nvSpPr>
        <p:spPr>
          <a:xfrm>
            <a:off x="4914900" y="742950"/>
            <a:ext cx="800100" cy="4572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 name="Picture 7" descr="pngfind.com-kingpin-png-4152286 (1).png"/>
          <p:cNvPicPr>
            <a:picLocks noChangeAspect="1"/>
          </p:cNvPicPr>
          <p:nvPr/>
        </p:nvPicPr>
        <p:blipFill>
          <a:blip r:embed="rId2" cstate="print"/>
          <a:stretch>
            <a:fillRect/>
          </a:stretch>
        </p:blipFill>
        <p:spPr>
          <a:xfrm>
            <a:off x="4857750" y="742950"/>
            <a:ext cx="914400" cy="400050"/>
          </a:xfrm>
          <a:prstGeom prst="rect">
            <a:avLst/>
          </a:prstGeom>
        </p:spPr>
      </p:pic>
      <p:sp>
        <p:nvSpPr>
          <p:cNvPr id="3" name="Date Placeholder 2">
            <a:extLst>
              <a:ext uri="{FF2B5EF4-FFF2-40B4-BE49-F238E27FC236}">
                <a16:creationId xmlns:a16="http://schemas.microsoft.com/office/drawing/2014/main" id="{539E834C-450E-EB36-8B75-B7BEBC9D16F2}"/>
              </a:ext>
            </a:extLst>
          </p:cNvPr>
          <p:cNvSpPr>
            <a:spLocks noGrp="1"/>
          </p:cNvSpPr>
          <p:nvPr>
            <p:ph type="dt" sz="half" idx="10"/>
          </p:nvPr>
        </p:nvSpPr>
        <p:spPr/>
        <p:txBody>
          <a:bodyPr/>
          <a:lstStyle/>
          <a:p>
            <a:fld id="{FB8DF69E-792F-4FDD-AC90-FFD5F6F1C8E2}" type="datetime1">
              <a:rPr lang="en-US" smtClean="0"/>
              <a:t>9/5/2022</a:t>
            </a:fld>
            <a:endParaRPr lang="en-US"/>
          </a:p>
        </p:txBody>
      </p:sp>
      <p:sp>
        <p:nvSpPr>
          <p:cNvPr id="4" name="Footer Placeholder 3">
            <a:extLst>
              <a:ext uri="{FF2B5EF4-FFF2-40B4-BE49-F238E27FC236}">
                <a16:creationId xmlns:a16="http://schemas.microsoft.com/office/drawing/2014/main" id="{640658BF-4B55-12CD-CB1A-A308B4C35F66}"/>
              </a:ext>
            </a:extLst>
          </p:cNvPr>
          <p:cNvSpPr>
            <a:spLocks noGrp="1"/>
          </p:cNvSpPr>
          <p:nvPr>
            <p:ph type="ftr" sz="quarter" idx="11"/>
          </p:nvPr>
        </p:nvSpPr>
        <p:spPr/>
        <p:txBody>
          <a:bodyPr/>
          <a:lstStyle/>
          <a:p>
            <a:r>
              <a:rPr lang="en-US"/>
              <a:t>C ,C++ and UML Basics</a:t>
            </a:r>
          </a:p>
        </p:txBody>
      </p:sp>
    </p:spTree>
    <p:extLst>
      <p:ext uri="{BB962C8B-B14F-4D97-AF65-F5344CB8AC3E}">
        <p14:creationId xmlns:p14="http://schemas.microsoft.com/office/powerpoint/2010/main" val="282209262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85800" y="59565"/>
            <a:ext cx="7886700" cy="685800"/>
          </a:xfrm>
        </p:spPr>
        <p:txBody>
          <a:bodyPr>
            <a:normAutofit/>
          </a:bodyPr>
          <a:lstStyle/>
          <a:p>
            <a:pPr algn="ctr"/>
            <a:r>
              <a:rPr lang="en-US" sz="3000" b="1" dirty="0">
                <a:latin typeface="Cambria" pitchFamily="18" charset="0"/>
              </a:rPr>
              <a:t>Inline Function</a:t>
            </a:r>
          </a:p>
        </p:txBody>
      </p:sp>
      <p:sp>
        <p:nvSpPr>
          <p:cNvPr id="8" name="Content Placeholder 7"/>
          <p:cNvSpPr>
            <a:spLocks noGrp="1"/>
          </p:cNvSpPr>
          <p:nvPr>
            <p:ph idx="1"/>
          </p:nvPr>
        </p:nvSpPr>
        <p:spPr/>
        <p:txBody>
          <a:bodyPr>
            <a:normAutofit/>
          </a:bodyPr>
          <a:lstStyle/>
          <a:p>
            <a:pPr algn="just"/>
            <a:r>
              <a:rPr lang="en-US" sz="1650" dirty="0">
                <a:latin typeface="Cambria" pitchFamily="18" charset="0"/>
              </a:rPr>
              <a:t>C++ provides an inline functions to reduce the function call overhead.</a:t>
            </a:r>
          </a:p>
          <a:p>
            <a:pPr algn="just"/>
            <a:endParaRPr lang="en-US" sz="1650" dirty="0">
              <a:latin typeface="Cambria" pitchFamily="18" charset="0"/>
            </a:endParaRPr>
          </a:p>
          <a:p>
            <a:pPr algn="just"/>
            <a:r>
              <a:rPr lang="en-US" sz="1650" dirty="0">
                <a:latin typeface="Cambria" pitchFamily="18" charset="0"/>
              </a:rPr>
              <a:t> Inline function is a function that is expanded in line when it is called.</a:t>
            </a:r>
          </a:p>
          <a:p>
            <a:pPr algn="just"/>
            <a:endParaRPr lang="en-US" sz="1650" dirty="0">
              <a:latin typeface="Cambria" pitchFamily="18" charset="0"/>
            </a:endParaRPr>
          </a:p>
          <a:p>
            <a:pPr algn="just"/>
            <a:r>
              <a:rPr lang="en-US" sz="1650" dirty="0">
                <a:latin typeface="Cambria" pitchFamily="18" charset="0"/>
              </a:rPr>
              <a:t>When the inline function is called whole code of the inline function gets inserted or substituted at the point of inline function call. This substitution is performed by the C++ compiler at compile time. </a:t>
            </a:r>
          </a:p>
          <a:p>
            <a:pPr algn="just"/>
            <a:endParaRPr lang="en-US" sz="1650" dirty="0">
              <a:latin typeface="Cambria" pitchFamily="18" charset="0"/>
            </a:endParaRPr>
          </a:p>
          <a:p>
            <a:pPr algn="just"/>
            <a:r>
              <a:rPr lang="en-US" sz="1650" dirty="0">
                <a:latin typeface="Cambria" pitchFamily="18" charset="0"/>
              </a:rPr>
              <a:t>Inline function may increase efficiency if it is small.</a:t>
            </a:r>
          </a:p>
        </p:txBody>
      </p:sp>
      <p:sp>
        <p:nvSpPr>
          <p:cNvPr id="4" name="Rectangle 3"/>
          <p:cNvSpPr/>
          <p:nvPr/>
        </p:nvSpPr>
        <p:spPr>
          <a:xfrm>
            <a:off x="1143000" y="857250"/>
            <a:ext cx="6858000" cy="3429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Rectangle 4"/>
          <p:cNvSpPr/>
          <p:nvPr/>
        </p:nvSpPr>
        <p:spPr>
          <a:xfrm>
            <a:off x="1143000" y="948690"/>
            <a:ext cx="6858000" cy="13716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350"/>
          </a:p>
        </p:txBody>
      </p:sp>
      <p:sp>
        <p:nvSpPr>
          <p:cNvPr id="6" name="Rounded Rectangle 5"/>
          <p:cNvSpPr/>
          <p:nvPr/>
        </p:nvSpPr>
        <p:spPr>
          <a:xfrm>
            <a:off x="4914900" y="742950"/>
            <a:ext cx="800100" cy="4572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 name="Picture 8" descr="pngfind.com-kingpin-png-4152286 (1).png"/>
          <p:cNvPicPr>
            <a:picLocks noChangeAspect="1"/>
          </p:cNvPicPr>
          <p:nvPr/>
        </p:nvPicPr>
        <p:blipFill>
          <a:blip r:embed="rId2" cstate="print"/>
          <a:stretch>
            <a:fillRect/>
          </a:stretch>
        </p:blipFill>
        <p:spPr>
          <a:xfrm>
            <a:off x="4857750" y="742950"/>
            <a:ext cx="914400" cy="400050"/>
          </a:xfrm>
          <a:prstGeom prst="rect">
            <a:avLst/>
          </a:prstGeom>
        </p:spPr>
      </p:pic>
      <p:sp>
        <p:nvSpPr>
          <p:cNvPr id="2" name="Date Placeholder 1">
            <a:extLst>
              <a:ext uri="{FF2B5EF4-FFF2-40B4-BE49-F238E27FC236}">
                <a16:creationId xmlns:a16="http://schemas.microsoft.com/office/drawing/2014/main" id="{65DE14FB-B10E-7A56-63B1-24A99D24DC9C}"/>
              </a:ext>
            </a:extLst>
          </p:cNvPr>
          <p:cNvSpPr>
            <a:spLocks noGrp="1"/>
          </p:cNvSpPr>
          <p:nvPr>
            <p:ph type="dt" sz="half" idx="10"/>
          </p:nvPr>
        </p:nvSpPr>
        <p:spPr/>
        <p:txBody>
          <a:bodyPr/>
          <a:lstStyle/>
          <a:p>
            <a:fld id="{736672D7-A489-4DC4-B2B2-E881E5E62970}" type="datetime1">
              <a:rPr lang="en-US" smtClean="0"/>
              <a:t>9/5/2022</a:t>
            </a:fld>
            <a:endParaRPr lang="en-US"/>
          </a:p>
        </p:txBody>
      </p:sp>
      <p:sp>
        <p:nvSpPr>
          <p:cNvPr id="3" name="Footer Placeholder 2">
            <a:extLst>
              <a:ext uri="{FF2B5EF4-FFF2-40B4-BE49-F238E27FC236}">
                <a16:creationId xmlns:a16="http://schemas.microsoft.com/office/drawing/2014/main" id="{B808D52C-F3F7-7666-6828-2D47C524D5EE}"/>
              </a:ext>
            </a:extLst>
          </p:cNvPr>
          <p:cNvSpPr>
            <a:spLocks noGrp="1"/>
          </p:cNvSpPr>
          <p:nvPr>
            <p:ph type="ftr" sz="quarter" idx="11"/>
          </p:nvPr>
        </p:nvSpPr>
        <p:spPr/>
        <p:txBody>
          <a:bodyPr/>
          <a:lstStyle/>
          <a:p>
            <a:r>
              <a:rPr lang="en-US"/>
              <a:t>C ,C++ and UML Basics</a:t>
            </a:r>
          </a:p>
        </p:txBody>
      </p:sp>
      <p:sp>
        <p:nvSpPr>
          <p:cNvPr id="10" name="Slide Number Placeholder 9">
            <a:extLst>
              <a:ext uri="{FF2B5EF4-FFF2-40B4-BE49-F238E27FC236}">
                <a16:creationId xmlns:a16="http://schemas.microsoft.com/office/drawing/2014/main" id="{89BF7AE1-6274-725E-4151-1C1A5315DCE7}"/>
              </a:ext>
            </a:extLst>
          </p:cNvPr>
          <p:cNvSpPr>
            <a:spLocks noGrp="1"/>
          </p:cNvSpPr>
          <p:nvPr>
            <p:ph type="sldNum" sz="quarter" idx="12"/>
          </p:nvPr>
        </p:nvSpPr>
        <p:spPr/>
        <p:txBody>
          <a:bodyPr/>
          <a:lstStyle/>
          <a:p>
            <a:fld id="{A1A6BA4E-CDAE-4DEF-A7CA-99055C502B84}" type="slidenum">
              <a:rPr lang="en-US" smtClean="0"/>
              <a:pPr/>
              <a:t>178</a:t>
            </a:fld>
            <a:endParaRPr lang="en-US"/>
          </a:p>
        </p:txBody>
      </p:sp>
    </p:spTree>
    <p:extLst>
      <p:ext uri="{BB962C8B-B14F-4D97-AF65-F5344CB8AC3E}">
        <p14:creationId xmlns:p14="http://schemas.microsoft.com/office/powerpoint/2010/main" val="44944216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82612"/>
          </a:xfrm>
        </p:spPr>
        <p:txBody>
          <a:bodyPr>
            <a:normAutofit/>
          </a:bodyPr>
          <a:lstStyle/>
          <a:p>
            <a:pPr algn="ctr"/>
            <a:r>
              <a:rPr lang="en-US" sz="3000" b="1" dirty="0">
                <a:latin typeface="Cambria" pitchFamily="18" charset="0"/>
              </a:rPr>
              <a:t>Inline Function - Example</a:t>
            </a:r>
          </a:p>
        </p:txBody>
      </p:sp>
      <p:pic>
        <p:nvPicPr>
          <p:cNvPr id="4" name="Content Placeholder 3" descr="inline-functions-in-c.jpg"/>
          <p:cNvPicPr>
            <a:picLocks noGrp="1" noChangeAspect="1"/>
          </p:cNvPicPr>
          <p:nvPr>
            <p:ph idx="1"/>
          </p:nvPr>
        </p:nvPicPr>
        <p:blipFill>
          <a:blip r:embed="rId2" cstate="print"/>
          <a:stretch>
            <a:fillRect/>
          </a:stretch>
        </p:blipFill>
        <p:spPr>
          <a:xfrm>
            <a:off x="1678781" y="2140148"/>
            <a:ext cx="5786438" cy="3228975"/>
          </a:xfrm>
        </p:spPr>
      </p:pic>
      <p:sp>
        <p:nvSpPr>
          <p:cNvPr id="5" name="Rectangle 4"/>
          <p:cNvSpPr/>
          <p:nvPr/>
        </p:nvSpPr>
        <p:spPr>
          <a:xfrm>
            <a:off x="1143000" y="857250"/>
            <a:ext cx="6858000" cy="3429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ectangle 5"/>
          <p:cNvSpPr/>
          <p:nvPr/>
        </p:nvSpPr>
        <p:spPr>
          <a:xfrm>
            <a:off x="1143000" y="948690"/>
            <a:ext cx="6858000" cy="13716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350"/>
          </a:p>
        </p:txBody>
      </p:sp>
      <p:sp>
        <p:nvSpPr>
          <p:cNvPr id="7" name="Rounded Rectangle 6"/>
          <p:cNvSpPr/>
          <p:nvPr/>
        </p:nvSpPr>
        <p:spPr>
          <a:xfrm>
            <a:off x="4914900" y="742950"/>
            <a:ext cx="800100" cy="4572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 name="Picture 7" descr="pngfind.com-kingpin-png-4152286 (1).png"/>
          <p:cNvPicPr>
            <a:picLocks noChangeAspect="1"/>
          </p:cNvPicPr>
          <p:nvPr/>
        </p:nvPicPr>
        <p:blipFill>
          <a:blip r:embed="rId3" cstate="print"/>
          <a:stretch>
            <a:fillRect/>
          </a:stretch>
        </p:blipFill>
        <p:spPr>
          <a:xfrm>
            <a:off x="4857750" y="742950"/>
            <a:ext cx="914400" cy="400050"/>
          </a:xfrm>
          <a:prstGeom prst="rect">
            <a:avLst/>
          </a:prstGeom>
        </p:spPr>
      </p:pic>
      <p:sp>
        <p:nvSpPr>
          <p:cNvPr id="3" name="Date Placeholder 2">
            <a:extLst>
              <a:ext uri="{FF2B5EF4-FFF2-40B4-BE49-F238E27FC236}">
                <a16:creationId xmlns:a16="http://schemas.microsoft.com/office/drawing/2014/main" id="{B68D1A7B-4AC1-2E49-FCFC-49C0CF1D506B}"/>
              </a:ext>
            </a:extLst>
          </p:cNvPr>
          <p:cNvSpPr>
            <a:spLocks noGrp="1"/>
          </p:cNvSpPr>
          <p:nvPr>
            <p:ph type="dt" sz="half" idx="10"/>
          </p:nvPr>
        </p:nvSpPr>
        <p:spPr/>
        <p:txBody>
          <a:bodyPr/>
          <a:lstStyle/>
          <a:p>
            <a:fld id="{9E904AF1-D42B-4D25-8BCF-2FDD8621B147}" type="datetime1">
              <a:rPr lang="en-US" smtClean="0"/>
              <a:t>9/5/2022</a:t>
            </a:fld>
            <a:endParaRPr lang="en-US"/>
          </a:p>
        </p:txBody>
      </p:sp>
      <p:sp>
        <p:nvSpPr>
          <p:cNvPr id="9" name="Footer Placeholder 8">
            <a:extLst>
              <a:ext uri="{FF2B5EF4-FFF2-40B4-BE49-F238E27FC236}">
                <a16:creationId xmlns:a16="http://schemas.microsoft.com/office/drawing/2014/main" id="{5C0791B6-D79C-58CA-FC31-401C41FC6A48}"/>
              </a:ext>
            </a:extLst>
          </p:cNvPr>
          <p:cNvSpPr>
            <a:spLocks noGrp="1"/>
          </p:cNvSpPr>
          <p:nvPr>
            <p:ph type="ftr" sz="quarter" idx="11"/>
          </p:nvPr>
        </p:nvSpPr>
        <p:spPr/>
        <p:txBody>
          <a:bodyPr/>
          <a:lstStyle/>
          <a:p>
            <a:r>
              <a:rPr lang="en-US"/>
              <a:t>C ,C++ and UML Basics</a:t>
            </a:r>
          </a:p>
        </p:txBody>
      </p:sp>
      <p:sp>
        <p:nvSpPr>
          <p:cNvPr id="10" name="Slide Number Placeholder 9">
            <a:extLst>
              <a:ext uri="{FF2B5EF4-FFF2-40B4-BE49-F238E27FC236}">
                <a16:creationId xmlns:a16="http://schemas.microsoft.com/office/drawing/2014/main" id="{CAD5DBF8-DBD5-2410-5D87-6633C0CE9BD3}"/>
              </a:ext>
            </a:extLst>
          </p:cNvPr>
          <p:cNvSpPr>
            <a:spLocks noGrp="1"/>
          </p:cNvSpPr>
          <p:nvPr>
            <p:ph type="sldNum" sz="quarter" idx="12"/>
          </p:nvPr>
        </p:nvSpPr>
        <p:spPr/>
        <p:txBody>
          <a:bodyPr/>
          <a:lstStyle/>
          <a:p>
            <a:fld id="{A1A6BA4E-CDAE-4DEF-A7CA-99055C502B84}" type="slidenum">
              <a:rPr lang="en-US" smtClean="0"/>
              <a:pPr/>
              <a:t>179</a:t>
            </a:fld>
            <a:endParaRPr lang="en-US"/>
          </a:p>
        </p:txBody>
      </p:sp>
    </p:spTree>
    <p:extLst>
      <p:ext uri="{BB962C8B-B14F-4D97-AF65-F5344CB8AC3E}">
        <p14:creationId xmlns:p14="http://schemas.microsoft.com/office/powerpoint/2010/main" val="2567194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65266" y="2588072"/>
            <a:ext cx="8087245" cy="912625"/>
          </a:xfrm>
          <a:prstGeom prst="rect">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solidFill>
                  <a:schemeClr val="bg1"/>
                </a:solidFill>
                <a:latin typeface="Times New Roman" panose="02020603050405020304" pitchFamily="18" charset="0"/>
                <a:cs typeface="Times New Roman" panose="02020603050405020304" pitchFamily="18" charset="0"/>
              </a:rPr>
              <a:t>Session-2</a:t>
            </a:r>
          </a:p>
        </p:txBody>
      </p:sp>
      <p:sp>
        <p:nvSpPr>
          <p:cNvPr id="2" name="Date Placeholder 1">
            <a:extLst>
              <a:ext uri="{FF2B5EF4-FFF2-40B4-BE49-F238E27FC236}">
                <a16:creationId xmlns:a16="http://schemas.microsoft.com/office/drawing/2014/main" id="{53007B75-7B78-9B64-0531-A2FBB3373362}"/>
              </a:ext>
            </a:extLst>
          </p:cNvPr>
          <p:cNvSpPr>
            <a:spLocks noGrp="1"/>
          </p:cNvSpPr>
          <p:nvPr>
            <p:ph type="dt" sz="half" idx="10"/>
          </p:nvPr>
        </p:nvSpPr>
        <p:spPr/>
        <p:txBody>
          <a:bodyPr/>
          <a:lstStyle/>
          <a:p>
            <a:fld id="{05A10805-89AB-4C19-BCC1-F9407A84CBF4}" type="datetime1">
              <a:rPr lang="en-US" smtClean="0"/>
              <a:t>9/5/2022</a:t>
            </a:fld>
            <a:endParaRPr lang="en-US"/>
          </a:p>
        </p:txBody>
      </p:sp>
      <p:sp>
        <p:nvSpPr>
          <p:cNvPr id="3" name="Footer Placeholder 2">
            <a:extLst>
              <a:ext uri="{FF2B5EF4-FFF2-40B4-BE49-F238E27FC236}">
                <a16:creationId xmlns:a16="http://schemas.microsoft.com/office/drawing/2014/main" id="{993A28F2-D7F0-AD6E-C13B-DAD5E09321B4}"/>
              </a:ext>
            </a:extLst>
          </p:cNvPr>
          <p:cNvSpPr>
            <a:spLocks noGrp="1"/>
          </p:cNvSpPr>
          <p:nvPr>
            <p:ph type="ftr" sz="quarter" idx="11"/>
          </p:nvPr>
        </p:nvSpPr>
        <p:spPr/>
        <p:txBody>
          <a:bodyPr/>
          <a:lstStyle/>
          <a:p>
            <a:r>
              <a:rPr lang="en-US"/>
              <a:t>C ,C++ and UML Basics</a:t>
            </a:r>
          </a:p>
        </p:txBody>
      </p:sp>
      <p:sp>
        <p:nvSpPr>
          <p:cNvPr id="5" name="Slide Number Placeholder 4">
            <a:extLst>
              <a:ext uri="{FF2B5EF4-FFF2-40B4-BE49-F238E27FC236}">
                <a16:creationId xmlns:a16="http://schemas.microsoft.com/office/drawing/2014/main" id="{A48D38C9-3EE7-2F67-DB39-60399F6F9113}"/>
              </a:ext>
            </a:extLst>
          </p:cNvPr>
          <p:cNvSpPr>
            <a:spLocks noGrp="1"/>
          </p:cNvSpPr>
          <p:nvPr>
            <p:ph type="sldNum" sz="quarter" idx="12"/>
          </p:nvPr>
        </p:nvSpPr>
        <p:spPr/>
        <p:txBody>
          <a:bodyPr/>
          <a:lstStyle/>
          <a:p>
            <a:fld id="{A1A6BA4E-CDAE-4DEF-A7CA-99055C502B84}" type="slidenum">
              <a:rPr lang="en-US" smtClean="0"/>
              <a:pPr/>
              <a:t>18</a:t>
            </a:fld>
            <a:endParaRPr lang="en-US"/>
          </a:p>
        </p:txBody>
      </p:sp>
    </p:spTree>
    <p:extLst>
      <p:ext uri="{BB962C8B-B14F-4D97-AF65-F5344CB8AC3E}">
        <p14:creationId xmlns:p14="http://schemas.microsoft.com/office/powerpoint/2010/main" val="82561861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3000" y="1314450"/>
            <a:ext cx="6858000" cy="3429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p:cNvSpPr/>
          <p:nvPr/>
        </p:nvSpPr>
        <p:spPr>
          <a:xfrm>
            <a:off x="1143000" y="1405890"/>
            <a:ext cx="6858000" cy="13716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350"/>
          </a:p>
        </p:txBody>
      </p:sp>
      <p:sp>
        <p:nvSpPr>
          <p:cNvPr id="5" name="Rounded Rectangle 4"/>
          <p:cNvSpPr/>
          <p:nvPr/>
        </p:nvSpPr>
        <p:spPr>
          <a:xfrm>
            <a:off x="4914900" y="1200150"/>
            <a:ext cx="800100" cy="4572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Picture 5" descr="pngfind.com-kingpin-png-4152286 (1).png"/>
          <p:cNvPicPr>
            <a:picLocks noChangeAspect="1"/>
          </p:cNvPicPr>
          <p:nvPr/>
        </p:nvPicPr>
        <p:blipFill>
          <a:blip r:embed="rId2" cstate="print"/>
          <a:stretch>
            <a:fillRect/>
          </a:stretch>
        </p:blipFill>
        <p:spPr>
          <a:xfrm>
            <a:off x="4857750" y="1200150"/>
            <a:ext cx="914400" cy="400050"/>
          </a:xfrm>
          <a:prstGeom prst="rect">
            <a:avLst/>
          </a:prstGeom>
        </p:spPr>
      </p:pic>
      <p:sp>
        <p:nvSpPr>
          <p:cNvPr id="7" name="Title 6"/>
          <p:cNvSpPr>
            <a:spLocks noGrp="1"/>
          </p:cNvSpPr>
          <p:nvPr>
            <p:ph type="title"/>
          </p:nvPr>
        </p:nvSpPr>
        <p:spPr>
          <a:xfrm>
            <a:off x="762000" y="64770"/>
            <a:ext cx="7886700" cy="810816"/>
          </a:xfrm>
        </p:spPr>
        <p:txBody>
          <a:bodyPr>
            <a:normAutofit fontScale="90000"/>
          </a:bodyPr>
          <a:lstStyle/>
          <a:p>
            <a:pPr algn="ctr"/>
            <a:br>
              <a:rPr lang="en-US" sz="3000" b="1" dirty="0">
                <a:latin typeface="Cambria" pitchFamily="18" charset="0"/>
              </a:rPr>
            </a:br>
            <a:r>
              <a:rPr lang="en-US" sz="3000" b="1" dirty="0">
                <a:latin typeface="Cambria" pitchFamily="18" charset="0"/>
              </a:rPr>
              <a:t>Inline </a:t>
            </a:r>
            <a:r>
              <a:rPr lang="en-US" b="1" dirty="0">
                <a:latin typeface="Cambria" pitchFamily="18" charset="0"/>
              </a:rPr>
              <a:t>Function</a:t>
            </a:r>
            <a:r>
              <a:rPr lang="en-US" sz="3000" b="1" dirty="0">
                <a:latin typeface="Cambria" pitchFamily="18" charset="0"/>
              </a:rPr>
              <a:t> - Example</a:t>
            </a:r>
            <a:endParaRPr lang="en-IN" sz="3000" dirty="0"/>
          </a:p>
        </p:txBody>
      </p:sp>
      <p:sp>
        <p:nvSpPr>
          <p:cNvPr id="8" name="Content Placeholder 7"/>
          <p:cNvSpPr>
            <a:spLocks noGrp="1"/>
          </p:cNvSpPr>
          <p:nvPr>
            <p:ph sz="half" idx="1"/>
          </p:nvPr>
        </p:nvSpPr>
        <p:spPr>
          <a:xfrm>
            <a:off x="527539" y="1787604"/>
            <a:ext cx="4677508" cy="4054885"/>
          </a:xfrm>
        </p:spPr>
        <p:txBody>
          <a:bodyPr>
            <a:noAutofit/>
          </a:bodyPr>
          <a:lstStyle/>
          <a:p>
            <a:pPr marL="0" indent="0">
              <a:buNone/>
            </a:pPr>
            <a:r>
              <a:rPr lang="en-IN" sz="1500" dirty="0">
                <a:latin typeface="Cambria" pitchFamily="18" charset="0"/>
              </a:rPr>
              <a:t>include &lt;</a:t>
            </a:r>
            <a:r>
              <a:rPr lang="en-IN" sz="1500" dirty="0" err="1">
                <a:latin typeface="Cambria" pitchFamily="18" charset="0"/>
              </a:rPr>
              <a:t>iostream</a:t>
            </a:r>
            <a:r>
              <a:rPr lang="en-IN" sz="1500" dirty="0">
                <a:latin typeface="Cambria" pitchFamily="18" charset="0"/>
              </a:rPr>
              <a:t>&gt; </a:t>
            </a:r>
          </a:p>
          <a:p>
            <a:pPr marL="0" indent="0">
              <a:buNone/>
            </a:pPr>
            <a:r>
              <a:rPr lang="en-IN" sz="1500" dirty="0">
                <a:latin typeface="Cambria" pitchFamily="18" charset="0"/>
              </a:rPr>
              <a:t>using namespace </a:t>
            </a:r>
            <a:r>
              <a:rPr lang="en-IN" sz="1500" dirty="0" err="1">
                <a:latin typeface="Cambria" pitchFamily="18" charset="0"/>
              </a:rPr>
              <a:t>std</a:t>
            </a:r>
            <a:r>
              <a:rPr lang="en-IN" sz="1500" dirty="0">
                <a:latin typeface="Cambria" pitchFamily="18" charset="0"/>
              </a:rPr>
              <a:t>; </a:t>
            </a:r>
          </a:p>
          <a:p>
            <a:pPr marL="0" indent="0">
              <a:buNone/>
            </a:pPr>
            <a:r>
              <a:rPr lang="en-IN" sz="1500" dirty="0">
                <a:latin typeface="Cambria" pitchFamily="18" charset="0"/>
              </a:rPr>
              <a:t>inline </a:t>
            </a:r>
            <a:r>
              <a:rPr lang="en-IN" sz="1500" dirty="0" err="1">
                <a:latin typeface="Cambria" pitchFamily="18" charset="0"/>
              </a:rPr>
              <a:t>int</a:t>
            </a:r>
            <a:r>
              <a:rPr lang="en-IN" sz="1500" dirty="0">
                <a:latin typeface="Cambria" pitchFamily="18" charset="0"/>
              </a:rPr>
              <a:t> Max(</a:t>
            </a:r>
            <a:r>
              <a:rPr lang="en-IN" sz="1500" dirty="0" err="1">
                <a:latin typeface="Cambria" pitchFamily="18" charset="0"/>
              </a:rPr>
              <a:t>int</a:t>
            </a:r>
            <a:r>
              <a:rPr lang="en-IN" sz="1500" dirty="0">
                <a:latin typeface="Cambria" pitchFamily="18" charset="0"/>
              </a:rPr>
              <a:t> x, </a:t>
            </a:r>
            <a:r>
              <a:rPr lang="en-IN" sz="1500" dirty="0" err="1">
                <a:latin typeface="Cambria" pitchFamily="18" charset="0"/>
              </a:rPr>
              <a:t>int</a:t>
            </a:r>
            <a:r>
              <a:rPr lang="en-IN" sz="1500" dirty="0">
                <a:latin typeface="Cambria" pitchFamily="18" charset="0"/>
              </a:rPr>
              <a:t> y) { </a:t>
            </a:r>
          </a:p>
          <a:p>
            <a:pPr marL="0" indent="0">
              <a:buNone/>
            </a:pPr>
            <a:r>
              <a:rPr lang="en-IN" sz="1500" dirty="0">
                <a:latin typeface="Cambria" pitchFamily="18" charset="0"/>
              </a:rPr>
              <a:t>return (x &gt; y)? x : y;</a:t>
            </a:r>
          </a:p>
          <a:p>
            <a:pPr marL="0" indent="0">
              <a:buNone/>
            </a:pPr>
            <a:r>
              <a:rPr lang="en-IN" sz="1500" dirty="0">
                <a:latin typeface="Cambria" pitchFamily="18" charset="0"/>
              </a:rPr>
              <a:t> } </a:t>
            </a:r>
          </a:p>
          <a:p>
            <a:pPr marL="0" indent="0">
              <a:buNone/>
            </a:pPr>
            <a:r>
              <a:rPr lang="en-IN" sz="1500" dirty="0">
                <a:latin typeface="Cambria" pitchFamily="18" charset="0"/>
              </a:rPr>
              <a:t>// Main function for the program</a:t>
            </a:r>
          </a:p>
          <a:p>
            <a:pPr marL="0" indent="0">
              <a:buNone/>
            </a:pPr>
            <a:r>
              <a:rPr lang="en-IN" sz="1500" dirty="0">
                <a:latin typeface="Cambria" pitchFamily="18" charset="0"/>
              </a:rPr>
              <a:t> </a:t>
            </a:r>
            <a:r>
              <a:rPr lang="en-IN" sz="1500" dirty="0" err="1">
                <a:latin typeface="Cambria" pitchFamily="18" charset="0"/>
              </a:rPr>
              <a:t>int</a:t>
            </a:r>
            <a:r>
              <a:rPr lang="en-IN" sz="1500" dirty="0">
                <a:latin typeface="Cambria" pitchFamily="18" charset="0"/>
              </a:rPr>
              <a:t> main() { </a:t>
            </a:r>
          </a:p>
          <a:p>
            <a:pPr marL="0" indent="0">
              <a:buNone/>
            </a:pPr>
            <a:r>
              <a:rPr lang="en-IN" sz="1500" dirty="0" err="1">
                <a:latin typeface="Cambria" pitchFamily="18" charset="0"/>
              </a:rPr>
              <a:t>cout</a:t>
            </a:r>
            <a:r>
              <a:rPr lang="en-IN" sz="1500" dirty="0">
                <a:latin typeface="Cambria" pitchFamily="18" charset="0"/>
              </a:rPr>
              <a:t> &lt;&lt; "Max (20,10): " &lt;&lt; Max(20,10) &lt;&lt; </a:t>
            </a:r>
            <a:r>
              <a:rPr lang="en-IN" sz="1500" dirty="0" err="1">
                <a:latin typeface="Cambria" pitchFamily="18" charset="0"/>
              </a:rPr>
              <a:t>endl</a:t>
            </a:r>
            <a:r>
              <a:rPr lang="en-IN" sz="1500" dirty="0">
                <a:latin typeface="Cambria" pitchFamily="18" charset="0"/>
              </a:rPr>
              <a:t>; </a:t>
            </a:r>
          </a:p>
          <a:p>
            <a:pPr marL="0" indent="0">
              <a:buNone/>
            </a:pPr>
            <a:r>
              <a:rPr lang="en-IN" sz="1500" dirty="0" err="1">
                <a:latin typeface="Cambria" pitchFamily="18" charset="0"/>
              </a:rPr>
              <a:t>cout</a:t>
            </a:r>
            <a:r>
              <a:rPr lang="en-IN" sz="1500" dirty="0">
                <a:latin typeface="Cambria" pitchFamily="18" charset="0"/>
              </a:rPr>
              <a:t> &lt;&lt; "Max (0,200): " &lt;&lt; Max(0,200) &lt;&lt; </a:t>
            </a:r>
            <a:r>
              <a:rPr lang="en-IN" sz="1500" dirty="0" err="1">
                <a:latin typeface="Cambria" pitchFamily="18" charset="0"/>
              </a:rPr>
              <a:t>endl</a:t>
            </a:r>
            <a:r>
              <a:rPr lang="en-IN" sz="1500" dirty="0">
                <a:latin typeface="Cambria" pitchFamily="18" charset="0"/>
              </a:rPr>
              <a:t>; </a:t>
            </a:r>
          </a:p>
          <a:p>
            <a:pPr marL="0" indent="0">
              <a:buNone/>
            </a:pPr>
            <a:r>
              <a:rPr lang="en-IN" sz="1500" dirty="0" err="1">
                <a:latin typeface="Cambria" pitchFamily="18" charset="0"/>
              </a:rPr>
              <a:t>cout</a:t>
            </a:r>
            <a:r>
              <a:rPr lang="en-IN" sz="1500" dirty="0">
                <a:latin typeface="Cambria" pitchFamily="18" charset="0"/>
              </a:rPr>
              <a:t> &lt;&lt; "Max (100,1010): " &lt;&lt; Max(100,1010) &lt;&lt; </a:t>
            </a:r>
            <a:r>
              <a:rPr lang="en-IN" sz="1500" dirty="0" err="1">
                <a:latin typeface="Cambria" pitchFamily="18" charset="0"/>
              </a:rPr>
              <a:t>endl</a:t>
            </a:r>
            <a:r>
              <a:rPr lang="en-IN" sz="1500" dirty="0">
                <a:latin typeface="Cambria" pitchFamily="18" charset="0"/>
              </a:rPr>
              <a:t>;</a:t>
            </a:r>
          </a:p>
          <a:p>
            <a:pPr marL="0" indent="0">
              <a:buNone/>
            </a:pPr>
            <a:r>
              <a:rPr lang="en-IN" sz="1500" dirty="0">
                <a:latin typeface="Cambria" pitchFamily="18" charset="0"/>
              </a:rPr>
              <a:t> return 0;</a:t>
            </a:r>
          </a:p>
          <a:p>
            <a:pPr marL="0" indent="0">
              <a:buNone/>
            </a:pPr>
            <a:r>
              <a:rPr lang="en-IN" sz="1500" dirty="0">
                <a:latin typeface="Cambria" pitchFamily="18" charset="0"/>
              </a:rPr>
              <a:t> }</a:t>
            </a:r>
          </a:p>
        </p:txBody>
      </p:sp>
      <p:sp>
        <p:nvSpPr>
          <p:cNvPr id="9" name="Content Placeholder 8"/>
          <p:cNvSpPr>
            <a:spLocks noGrp="1"/>
          </p:cNvSpPr>
          <p:nvPr>
            <p:ph sz="half" idx="2"/>
          </p:nvPr>
        </p:nvSpPr>
        <p:spPr>
          <a:xfrm>
            <a:off x="5314950" y="2226469"/>
            <a:ext cx="3200400" cy="3263504"/>
          </a:xfrm>
        </p:spPr>
        <p:txBody>
          <a:bodyPr>
            <a:normAutofit/>
          </a:bodyPr>
          <a:lstStyle/>
          <a:p>
            <a:pPr marL="0" indent="0">
              <a:buNone/>
            </a:pPr>
            <a:r>
              <a:rPr lang="en-IN" sz="1500" b="1" dirty="0">
                <a:latin typeface="Cambria" pitchFamily="18" charset="0"/>
              </a:rPr>
              <a:t>Output:</a:t>
            </a:r>
          </a:p>
          <a:p>
            <a:pPr marL="0" indent="0">
              <a:buNone/>
            </a:pPr>
            <a:endParaRPr lang="en-IN" sz="1500" b="1" dirty="0">
              <a:latin typeface="Cambria" pitchFamily="18" charset="0"/>
            </a:endParaRPr>
          </a:p>
          <a:p>
            <a:pPr marL="0" indent="0">
              <a:buNone/>
            </a:pPr>
            <a:r>
              <a:rPr lang="fr-FR" sz="1500" dirty="0">
                <a:latin typeface="Cambria" pitchFamily="18" charset="0"/>
              </a:rPr>
              <a:t>Max (20,10): 20 </a:t>
            </a:r>
          </a:p>
          <a:p>
            <a:pPr marL="0" indent="0">
              <a:buNone/>
            </a:pPr>
            <a:r>
              <a:rPr lang="fr-FR" sz="1500" dirty="0">
                <a:latin typeface="Cambria" pitchFamily="18" charset="0"/>
              </a:rPr>
              <a:t>Max (0,200): 200 </a:t>
            </a:r>
          </a:p>
          <a:p>
            <a:pPr marL="0" indent="0">
              <a:buNone/>
            </a:pPr>
            <a:r>
              <a:rPr lang="fr-FR" sz="1500" dirty="0">
                <a:latin typeface="Cambria" pitchFamily="18" charset="0"/>
              </a:rPr>
              <a:t>Max (100,1010): 1010</a:t>
            </a:r>
            <a:endParaRPr lang="en-IN" sz="1500" dirty="0">
              <a:latin typeface="Cambria" pitchFamily="18" charset="0"/>
            </a:endParaRPr>
          </a:p>
        </p:txBody>
      </p:sp>
      <p:sp>
        <p:nvSpPr>
          <p:cNvPr id="4" name="Date Placeholder 3">
            <a:extLst>
              <a:ext uri="{FF2B5EF4-FFF2-40B4-BE49-F238E27FC236}">
                <a16:creationId xmlns:a16="http://schemas.microsoft.com/office/drawing/2014/main" id="{64CD4381-C12C-662A-97E6-12A35AB20108}"/>
              </a:ext>
            </a:extLst>
          </p:cNvPr>
          <p:cNvSpPr>
            <a:spLocks noGrp="1"/>
          </p:cNvSpPr>
          <p:nvPr>
            <p:ph type="dt" sz="half" idx="10"/>
          </p:nvPr>
        </p:nvSpPr>
        <p:spPr/>
        <p:txBody>
          <a:bodyPr/>
          <a:lstStyle/>
          <a:p>
            <a:fld id="{CF8A6B56-0FAD-4BDD-AB01-5AB29C9AEBDC}" type="datetime1">
              <a:rPr lang="en-US" smtClean="0"/>
              <a:t>9/5/2022</a:t>
            </a:fld>
            <a:endParaRPr lang="en-US"/>
          </a:p>
        </p:txBody>
      </p:sp>
      <p:sp>
        <p:nvSpPr>
          <p:cNvPr id="10" name="Footer Placeholder 9">
            <a:extLst>
              <a:ext uri="{FF2B5EF4-FFF2-40B4-BE49-F238E27FC236}">
                <a16:creationId xmlns:a16="http://schemas.microsoft.com/office/drawing/2014/main" id="{7DCF147E-1EA3-69DC-5853-00C4E29552A3}"/>
              </a:ext>
            </a:extLst>
          </p:cNvPr>
          <p:cNvSpPr>
            <a:spLocks noGrp="1"/>
          </p:cNvSpPr>
          <p:nvPr>
            <p:ph type="ftr" sz="quarter" idx="11"/>
          </p:nvPr>
        </p:nvSpPr>
        <p:spPr/>
        <p:txBody>
          <a:bodyPr/>
          <a:lstStyle/>
          <a:p>
            <a:r>
              <a:rPr lang="en-US"/>
              <a:t>C ,C++ and UML Basics</a:t>
            </a:r>
          </a:p>
        </p:txBody>
      </p:sp>
      <p:sp>
        <p:nvSpPr>
          <p:cNvPr id="11" name="Slide Number Placeholder 10">
            <a:extLst>
              <a:ext uri="{FF2B5EF4-FFF2-40B4-BE49-F238E27FC236}">
                <a16:creationId xmlns:a16="http://schemas.microsoft.com/office/drawing/2014/main" id="{D6CF2858-C22D-286A-941E-023F9E387DAB}"/>
              </a:ext>
            </a:extLst>
          </p:cNvPr>
          <p:cNvSpPr>
            <a:spLocks noGrp="1"/>
          </p:cNvSpPr>
          <p:nvPr>
            <p:ph type="sldNum" sz="quarter" idx="12"/>
          </p:nvPr>
        </p:nvSpPr>
        <p:spPr/>
        <p:txBody>
          <a:bodyPr/>
          <a:lstStyle/>
          <a:p>
            <a:fld id="{A1A6BA4E-CDAE-4DEF-A7CA-99055C502B84}" type="slidenum">
              <a:rPr lang="en-US" smtClean="0"/>
              <a:pPr/>
              <a:t>180</a:t>
            </a:fld>
            <a:endParaRPr lang="en-US"/>
          </a:p>
        </p:txBody>
      </p:sp>
    </p:spTree>
    <p:extLst>
      <p:ext uri="{BB962C8B-B14F-4D97-AF65-F5344CB8AC3E}">
        <p14:creationId xmlns:p14="http://schemas.microsoft.com/office/powerpoint/2010/main" val="351736966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4914900" y="1200150"/>
            <a:ext cx="800100" cy="4572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p:cNvSpPr/>
          <p:nvPr/>
        </p:nvSpPr>
        <p:spPr>
          <a:xfrm>
            <a:off x="2286000" y="2286001"/>
            <a:ext cx="4343400" cy="2031325"/>
          </a:xfrm>
          <a:prstGeom prst="rect">
            <a:avLst/>
          </a:prstGeom>
        </p:spPr>
        <p:txBody>
          <a:bodyPr wrap="square">
            <a:spAutoFit/>
          </a:bodyPr>
          <a:lstStyle/>
          <a:p>
            <a:pPr lvl="0" algn="ctr" fontAlgn="base">
              <a:spcBef>
                <a:spcPct val="0"/>
              </a:spcBef>
              <a:spcAft>
                <a:spcPct val="0"/>
              </a:spcAft>
            </a:pPr>
            <a:endParaRPr lang="en-US" dirty="0">
              <a:latin typeface="Arial" pitchFamily="34" charset="0"/>
              <a:cs typeface="Arial" pitchFamily="34" charset="0"/>
            </a:endParaRPr>
          </a:p>
          <a:p>
            <a:pPr lvl="0" algn="ctr" fontAlgn="base">
              <a:spcBef>
                <a:spcPct val="0"/>
              </a:spcBef>
              <a:spcAft>
                <a:spcPct val="0"/>
              </a:spcAft>
            </a:pPr>
            <a:r>
              <a:rPr lang="en-US" b="1" dirty="0">
                <a:latin typeface="Arial" pitchFamily="34" charset="0"/>
                <a:cs typeface="Arial" pitchFamily="34" charset="0"/>
              </a:rPr>
              <a:t>Session 12</a:t>
            </a:r>
          </a:p>
          <a:p>
            <a:pPr lvl="0" algn="ctr" fontAlgn="base">
              <a:spcBef>
                <a:spcPct val="0"/>
              </a:spcBef>
              <a:spcAft>
                <a:spcPct val="0"/>
              </a:spcAft>
            </a:pPr>
            <a:endParaRPr lang="en-US" b="1" dirty="0">
              <a:latin typeface="Arial" pitchFamily="34" charset="0"/>
              <a:cs typeface="Arial" pitchFamily="34" charset="0"/>
            </a:endParaRPr>
          </a:p>
          <a:p>
            <a:pPr lvl="0" algn="just" fontAlgn="base">
              <a:spcBef>
                <a:spcPct val="0"/>
              </a:spcBef>
              <a:spcAft>
                <a:spcPct val="0"/>
              </a:spcAft>
            </a:pPr>
            <a:r>
              <a:rPr lang="en-US" b="1" dirty="0">
                <a:latin typeface="Arial" pitchFamily="34" charset="0"/>
                <a:cs typeface="Arial" pitchFamily="34" charset="0"/>
              </a:rPr>
              <a:t>Topic : UML use case Diagram, use case, Scenario, Use case Diagram objects and relations</a:t>
            </a:r>
          </a:p>
          <a:p>
            <a:pPr lvl="0" algn="just" fontAlgn="base">
              <a:spcBef>
                <a:spcPct val="0"/>
              </a:spcBef>
              <a:spcAft>
                <a:spcPct val="0"/>
              </a:spcAft>
            </a:pPr>
            <a:endParaRPr lang="en-US" dirty="0">
              <a:latin typeface="Arial" pitchFamily="34" charset="0"/>
              <a:cs typeface="Arial" pitchFamily="34" charset="0"/>
            </a:endParaRPr>
          </a:p>
        </p:txBody>
      </p:sp>
      <p:sp>
        <p:nvSpPr>
          <p:cNvPr id="4" name="Date Placeholder 3">
            <a:extLst>
              <a:ext uri="{FF2B5EF4-FFF2-40B4-BE49-F238E27FC236}">
                <a16:creationId xmlns:a16="http://schemas.microsoft.com/office/drawing/2014/main" id="{F2DC1A0A-3538-AAB3-6189-19C6A22E2E95}"/>
              </a:ext>
            </a:extLst>
          </p:cNvPr>
          <p:cNvSpPr>
            <a:spLocks noGrp="1"/>
          </p:cNvSpPr>
          <p:nvPr>
            <p:ph type="dt" sz="half" idx="10"/>
          </p:nvPr>
        </p:nvSpPr>
        <p:spPr/>
        <p:txBody>
          <a:bodyPr/>
          <a:lstStyle/>
          <a:p>
            <a:fld id="{7492484F-3C24-4894-AFC2-B0BFC1A3319D}" type="datetime1">
              <a:rPr lang="en-US" smtClean="0"/>
              <a:t>9/5/2022</a:t>
            </a:fld>
            <a:endParaRPr lang="en-US"/>
          </a:p>
        </p:txBody>
      </p:sp>
      <p:sp>
        <p:nvSpPr>
          <p:cNvPr id="7" name="Footer Placeholder 6">
            <a:extLst>
              <a:ext uri="{FF2B5EF4-FFF2-40B4-BE49-F238E27FC236}">
                <a16:creationId xmlns:a16="http://schemas.microsoft.com/office/drawing/2014/main" id="{C6AD748B-7084-F1E1-F106-EEB8405A1340}"/>
              </a:ext>
            </a:extLst>
          </p:cNvPr>
          <p:cNvSpPr>
            <a:spLocks noGrp="1"/>
          </p:cNvSpPr>
          <p:nvPr>
            <p:ph type="ftr" sz="quarter" idx="11"/>
          </p:nvPr>
        </p:nvSpPr>
        <p:spPr/>
        <p:txBody>
          <a:bodyPr/>
          <a:lstStyle/>
          <a:p>
            <a:r>
              <a:rPr lang="en-US"/>
              <a:t>C ,C++ and UML Basics</a:t>
            </a:r>
          </a:p>
        </p:txBody>
      </p:sp>
      <p:sp>
        <p:nvSpPr>
          <p:cNvPr id="9" name="Slide Number Placeholder 8">
            <a:extLst>
              <a:ext uri="{FF2B5EF4-FFF2-40B4-BE49-F238E27FC236}">
                <a16:creationId xmlns:a16="http://schemas.microsoft.com/office/drawing/2014/main" id="{CFBF8A88-16B3-AC5F-9255-29EB2F46A3F1}"/>
              </a:ext>
            </a:extLst>
          </p:cNvPr>
          <p:cNvSpPr>
            <a:spLocks noGrp="1"/>
          </p:cNvSpPr>
          <p:nvPr>
            <p:ph type="sldNum" sz="quarter" idx="12"/>
          </p:nvPr>
        </p:nvSpPr>
        <p:spPr/>
        <p:txBody>
          <a:bodyPr/>
          <a:lstStyle/>
          <a:p>
            <a:fld id="{A1A6BA4E-CDAE-4DEF-A7CA-99055C502B84}" type="slidenum">
              <a:rPr lang="en-US" smtClean="0"/>
              <a:pPr/>
              <a:t>181</a:t>
            </a:fld>
            <a:endParaRPr lang="en-US"/>
          </a:p>
        </p:txBody>
      </p:sp>
    </p:spTree>
    <p:extLst>
      <p:ext uri="{BB962C8B-B14F-4D97-AF65-F5344CB8AC3E}">
        <p14:creationId xmlns:p14="http://schemas.microsoft.com/office/powerpoint/2010/main" val="34994583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1447801"/>
            <a:ext cx="8077200" cy="3072957"/>
          </a:xfrm>
          <a:prstGeom prst="rect">
            <a:avLst/>
          </a:prstGeom>
        </p:spPr>
        <p:txBody>
          <a:bodyPr wrap="square">
            <a:spAutoFit/>
          </a:bodyPr>
          <a:lstStyle/>
          <a:p>
            <a:pPr algn="just"/>
            <a:r>
              <a:rPr lang="en-US" b="1" u="sng" dirty="0">
                <a:solidFill>
                  <a:srgbClr val="FF0000"/>
                </a:solidFill>
              </a:rPr>
              <a:t>USECASE DIAGRAM</a:t>
            </a:r>
          </a:p>
          <a:p>
            <a:pPr algn="just">
              <a:lnSpc>
                <a:spcPct val="150000"/>
              </a:lnSpc>
              <a:buFont typeface="Arial" pitchFamily="34" charset="0"/>
              <a:buChar char="•"/>
            </a:pPr>
            <a:r>
              <a:rPr lang="en-US" sz="2400" dirty="0">
                <a:latin typeface="Times New Roman" panose="02020603050405020304" pitchFamily="18" charset="0"/>
                <a:cs typeface="Times New Roman" panose="02020603050405020304" pitchFamily="18" charset="0"/>
              </a:rPr>
              <a:t>Use case diagrams give us that capability. </a:t>
            </a:r>
          </a:p>
          <a:p>
            <a:pPr algn="just">
              <a:lnSpc>
                <a:spcPct val="150000"/>
              </a:lnSpc>
              <a:buFont typeface="Arial" pitchFamily="34" charset="0"/>
              <a:buChar char="•"/>
            </a:pPr>
            <a:r>
              <a:rPr lang="en-US" sz="2400" dirty="0">
                <a:latin typeface="Times New Roman" panose="02020603050405020304" pitchFamily="18" charset="0"/>
                <a:cs typeface="Times New Roman" panose="02020603050405020304" pitchFamily="18" charset="0"/>
              </a:rPr>
              <a:t>Use case diagrams are used to depict the context of the system to be built and the functionality provided by that system. </a:t>
            </a:r>
          </a:p>
          <a:p>
            <a:pPr algn="just">
              <a:lnSpc>
                <a:spcPct val="150000"/>
              </a:lnSpc>
              <a:buFont typeface="Arial" pitchFamily="34" charset="0"/>
              <a:buChar char="•"/>
            </a:pPr>
            <a:r>
              <a:rPr lang="en-US" sz="2400" dirty="0">
                <a:latin typeface="Times New Roman" panose="02020603050405020304" pitchFamily="18" charset="0"/>
                <a:cs typeface="Times New Roman" panose="02020603050405020304" pitchFamily="18" charset="0"/>
              </a:rPr>
              <a:t>They depict who (or what) interacts with the system. They show what the outside world wants the system to do.</a:t>
            </a:r>
          </a:p>
        </p:txBody>
      </p:sp>
      <p:sp>
        <p:nvSpPr>
          <p:cNvPr id="7" name="Date Placeholder 6">
            <a:extLst>
              <a:ext uri="{FF2B5EF4-FFF2-40B4-BE49-F238E27FC236}">
                <a16:creationId xmlns:a16="http://schemas.microsoft.com/office/drawing/2014/main" id="{2488E78D-2B23-81CD-1AC6-1ECBB25DE347}"/>
              </a:ext>
            </a:extLst>
          </p:cNvPr>
          <p:cNvSpPr>
            <a:spLocks noGrp="1"/>
          </p:cNvSpPr>
          <p:nvPr>
            <p:ph type="dt" sz="half" idx="10"/>
          </p:nvPr>
        </p:nvSpPr>
        <p:spPr/>
        <p:txBody>
          <a:bodyPr/>
          <a:lstStyle/>
          <a:p>
            <a:fld id="{FE99C033-9D35-4703-AEA0-B3A788178DFD}" type="datetime1">
              <a:rPr lang="en-US" smtClean="0"/>
              <a:t>9/5/2022</a:t>
            </a:fld>
            <a:endParaRPr lang="en-US"/>
          </a:p>
        </p:txBody>
      </p:sp>
      <p:sp>
        <p:nvSpPr>
          <p:cNvPr id="8" name="Footer Placeholder 7">
            <a:extLst>
              <a:ext uri="{FF2B5EF4-FFF2-40B4-BE49-F238E27FC236}">
                <a16:creationId xmlns:a16="http://schemas.microsoft.com/office/drawing/2014/main" id="{1247C6A0-CCF5-ECE8-3999-BAA981B164D5}"/>
              </a:ext>
            </a:extLst>
          </p:cNvPr>
          <p:cNvSpPr>
            <a:spLocks noGrp="1"/>
          </p:cNvSpPr>
          <p:nvPr>
            <p:ph type="ftr" sz="quarter" idx="11"/>
          </p:nvPr>
        </p:nvSpPr>
        <p:spPr/>
        <p:txBody>
          <a:bodyPr/>
          <a:lstStyle/>
          <a:p>
            <a:r>
              <a:rPr lang="en-US"/>
              <a:t>C ,C++ and UML Basics</a:t>
            </a:r>
          </a:p>
        </p:txBody>
      </p:sp>
      <p:sp>
        <p:nvSpPr>
          <p:cNvPr id="9" name="Slide Number Placeholder 8">
            <a:extLst>
              <a:ext uri="{FF2B5EF4-FFF2-40B4-BE49-F238E27FC236}">
                <a16:creationId xmlns:a16="http://schemas.microsoft.com/office/drawing/2014/main" id="{37E62F68-35FA-40EB-D979-57210011F716}"/>
              </a:ext>
            </a:extLst>
          </p:cNvPr>
          <p:cNvSpPr>
            <a:spLocks noGrp="1"/>
          </p:cNvSpPr>
          <p:nvPr>
            <p:ph type="sldNum" sz="quarter" idx="12"/>
          </p:nvPr>
        </p:nvSpPr>
        <p:spPr/>
        <p:txBody>
          <a:bodyPr/>
          <a:lstStyle/>
          <a:p>
            <a:fld id="{A1A6BA4E-CDAE-4DEF-A7CA-99055C502B84}" type="slidenum">
              <a:rPr lang="en-US" smtClean="0"/>
              <a:pPr/>
              <a:t>182</a:t>
            </a:fld>
            <a:endParaRPr lang="en-US"/>
          </a:p>
        </p:txBody>
      </p:sp>
    </p:spTree>
    <p:extLst>
      <p:ext uri="{BB962C8B-B14F-4D97-AF65-F5344CB8AC3E}">
        <p14:creationId xmlns:p14="http://schemas.microsoft.com/office/powerpoint/2010/main" val="415506283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528489"/>
            <a:ext cx="8077200" cy="2731517"/>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NOTATIONS</a:t>
            </a:r>
          </a:p>
          <a:p>
            <a:pPr marL="257175" indent="-257175" algn="just">
              <a:buFont typeface="Arial" pitchFamily="34" charset="0"/>
              <a:buChar char="•"/>
            </a:pPr>
            <a:r>
              <a:rPr lang="en-US" sz="2800" dirty="0">
                <a:latin typeface="Times New Roman" panose="02020603050405020304" pitchFamily="18" charset="0"/>
                <a:cs typeface="Times New Roman" panose="02020603050405020304" pitchFamily="18" charset="0"/>
              </a:rPr>
              <a:t>Actors are entities that interface with the system. </a:t>
            </a:r>
          </a:p>
          <a:p>
            <a:pPr marL="257175" indent="-257175" algn="just">
              <a:buFont typeface="Arial" pitchFamily="34" charset="0"/>
              <a:buChar char="•"/>
            </a:pPr>
            <a:r>
              <a:rPr lang="en-US" sz="2800" dirty="0">
                <a:latin typeface="Times New Roman" panose="02020603050405020304" pitchFamily="18" charset="0"/>
                <a:cs typeface="Times New Roman" panose="02020603050405020304" pitchFamily="18" charset="0"/>
              </a:rPr>
              <a:t>They can be people or other systems.</a:t>
            </a:r>
          </a:p>
          <a:p>
            <a:pPr marL="257175" indent="-257175" algn="just">
              <a:buFont typeface="Arial" pitchFamily="34" charset="0"/>
              <a:buChar char="•"/>
            </a:pPr>
            <a:r>
              <a:rPr lang="en-US" sz="2800" dirty="0">
                <a:latin typeface="Times New Roman" panose="02020603050405020304" pitchFamily="18" charset="0"/>
                <a:cs typeface="Times New Roman" panose="02020603050405020304" pitchFamily="18" charset="0"/>
              </a:rPr>
              <a:t>Actors, which are external to the system they are using, are depicted as stylized </a:t>
            </a:r>
            <a:r>
              <a:rPr lang="en-IN" sz="2800" dirty="0">
                <a:latin typeface="Times New Roman" panose="02020603050405020304" pitchFamily="18" charset="0"/>
                <a:cs typeface="Times New Roman" panose="02020603050405020304" pitchFamily="18" charset="0"/>
              </a:rPr>
              <a:t>stick figures.</a:t>
            </a:r>
          </a:p>
          <a:p>
            <a:pPr algn="just"/>
            <a:endParaRPr lang="en-US" b="1" dirty="0">
              <a:solidFill>
                <a:srgbClr val="FF0000"/>
              </a:solidFill>
            </a:endParaRPr>
          </a:p>
          <a:p>
            <a:pPr marL="214313" indent="-214313" algn="just">
              <a:buFont typeface="Arial" pitchFamily="34" charset="0"/>
              <a:buChar char="•"/>
            </a:pPr>
            <a:endParaRPr lang="en-IN" sz="1350" dirty="0"/>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400" y="4114800"/>
            <a:ext cx="3352800" cy="1872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a:extLst>
              <a:ext uri="{FF2B5EF4-FFF2-40B4-BE49-F238E27FC236}">
                <a16:creationId xmlns:a16="http://schemas.microsoft.com/office/drawing/2014/main" id="{E8CFA278-4339-44EE-E8AD-E5C85B2D443A}"/>
              </a:ext>
            </a:extLst>
          </p:cNvPr>
          <p:cNvSpPr>
            <a:spLocks noGrp="1"/>
          </p:cNvSpPr>
          <p:nvPr>
            <p:ph type="dt" sz="half" idx="10"/>
          </p:nvPr>
        </p:nvSpPr>
        <p:spPr/>
        <p:txBody>
          <a:bodyPr/>
          <a:lstStyle/>
          <a:p>
            <a:fld id="{A28714D1-8D53-44B0-90A7-29B27707A255}" type="datetime1">
              <a:rPr lang="en-US" smtClean="0"/>
              <a:t>9/5/2022</a:t>
            </a:fld>
            <a:endParaRPr lang="en-US"/>
          </a:p>
        </p:txBody>
      </p:sp>
      <p:sp>
        <p:nvSpPr>
          <p:cNvPr id="8" name="Footer Placeholder 7">
            <a:extLst>
              <a:ext uri="{FF2B5EF4-FFF2-40B4-BE49-F238E27FC236}">
                <a16:creationId xmlns:a16="http://schemas.microsoft.com/office/drawing/2014/main" id="{70BE3300-A290-5EDC-DC35-CF9E4E0B8F1E}"/>
              </a:ext>
            </a:extLst>
          </p:cNvPr>
          <p:cNvSpPr>
            <a:spLocks noGrp="1"/>
          </p:cNvSpPr>
          <p:nvPr>
            <p:ph type="ftr" sz="quarter" idx="11"/>
          </p:nvPr>
        </p:nvSpPr>
        <p:spPr/>
        <p:txBody>
          <a:bodyPr/>
          <a:lstStyle/>
          <a:p>
            <a:r>
              <a:rPr lang="en-US"/>
              <a:t>C ,C++ and UML Basics</a:t>
            </a:r>
          </a:p>
        </p:txBody>
      </p:sp>
      <p:sp>
        <p:nvSpPr>
          <p:cNvPr id="9" name="Slide Number Placeholder 8">
            <a:extLst>
              <a:ext uri="{FF2B5EF4-FFF2-40B4-BE49-F238E27FC236}">
                <a16:creationId xmlns:a16="http://schemas.microsoft.com/office/drawing/2014/main" id="{2A27CEA1-6085-CB8B-8A14-08272F4A8E3B}"/>
              </a:ext>
            </a:extLst>
          </p:cNvPr>
          <p:cNvSpPr>
            <a:spLocks noGrp="1"/>
          </p:cNvSpPr>
          <p:nvPr>
            <p:ph type="sldNum" sz="quarter" idx="12"/>
          </p:nvPr>
        </p:nvSpPr>
        <p:spPr/>
        <p:txBody>
          <a:bodyPr/>
          <a:lstStyle/>
          <a:p>
            <a:fld id="{A1A6BA4E-CDAE-4DEF-A7CA-99055C502B84}" type="slidenum">
              <a:rPr lang="en-US" smtClean="0"/>
              <a:pPr/>
              <a:t>183</a:t>
            </a:fld>
            <a:endParaRPr lang="en-US"/>
          </a:p>
        </p:txBody>
      </p:sp>
    </p:spTree>
    <p:extLst>
      <p:ext uri="{BB962C8B-B14F-4D97-AF65-F5344CB8AC3E}">
        <p14:creationId xmlns:p14="http://schemas.microsoft.com/office/powerpoint/2010/main" val="289165529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6735" y="1428750"/>
            <a:ext cx="6084843" cy="489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ate Placeholder 6">
            <a:extLst>
              <a:ext uri="{FF2B5EF4-FFF2-40B4-BE49-F238E27FC236}">
                <a16:creationId xmlns:a16="http://schemas.microsoft.com/office/drawing/2014/main" id="{0C0F39B5-9331-3BDD-8B72-6D49FA70EC58}"/>
              </a:ext>
            </a:extLst>
          </p:cNvPr>
          <p:cNvSpPr>
            <a:spLocks noGrp="1"/>
          </p:cNvSpPr>
          <p:nvPr>
            <p:ph type="dt" sz="half" idx="10"/>
          </p:nvPr>
        </p:nvSpPr>
        <p:spPr/>
        <p:txBody>
          <a:bodyPr/>
          <a:lstStyle/>
          <a:p>
            <a:fld id="{10F52DF2-5F2F-478B-9C3F-6EE9AE61D86C}" type="datetime1">
              <a:rPr lang="en-US" smtClean="0"/>
              <a:t>9/5/2022</a:t>
            </a:fld>
            <a:endParaRPr lang="en-US"/>
          </a:p>
        </p:txBody>
      </p:sp>
      <p:sp>
        <p:nvSpPr>
          <p:cNvPr id="8" name="Footer Placeholder 7">
            <a:extLst>
              <a:ext uri="{FF2B5EF4-FFF2-40B4-BE49-F238E27FC236}">
                <a16:creationId xmlns:a16="http://schemas.microsoft.com/office/drawing/2014/main" id="{D5B51F4E-48F3-0611-4A94-EEC74050F853}"/>
              </a:ext>
            </a:extLst>
          </p:cNvPr>
          <p:cNvSpPr>
            <a:spLocks noGrp="1"/>
          </p:cNvSpPr>
          <p:nvPr>
            <p:ph type="ftr" sz="quarter" idx="11"/>
          </p:nvPr>
        </p:nvSpPr>
        <p:spPr/>
        <p:txBody>
          <a:bodyPr/>
          <a:lstStyle/>
          <a:p>
            <a:r>
              <a:rPr lang="en-US"/>
              <a:t>C ,C++ and UML Basics</a:t>
            </a:r>
          </a:p>
        </p:txBody>
      </p:sp>
      <p:sp>
        <p:nvSpPr>
          <p:cNvPr id="9" name="Slide Number Placeholder 8">
            <a:extLst>
              <a:ext uri="{FF2B5EF4-FFF2-40B4-BE49-F238E27FC236}">
                <a16:creationId xmlns:a16="http://schemas.microsoft.com/office/drawing/2014/main" id="{52140E2D-6610-304C-D681-1C008E821ADF}"/>
              </a:ext>
            </a:extLst>
          </p:cNvPr>
          <p:cNvSpPr>
            <a:spLocks noGrp="1"/>
          </p:cNvSpPr>
          <p:nvPr>
            <p:ph type="sldNum" sz="quarter" idx="12"/>
          </p:nvPr>
        </p:nvSpPr>
        <p:spPr/>
        <p:txBody>
          <a:bodyPr/>
          <a:lstStyle/>
          <a:p>
            <a:fld id="{A1A6BA4E-CDAE-4DEF-A7CA-99055C502B84}" type="slidenum">
              <a:rPr lang="en-US" smtClean="0"/>
              <a:pPr/>
              <a:t>184</a:t>
            </a:fld>
            <a:endParaRPr lang="en-US"/>
          </a:p>
        </p:txBody>
      </p:sp>
    </p:spTree>
    <p:extLst>
      <p:ext uri="{BB962C8B-B14F-4D97-AF65-F5344CB8AC3E}">
        <p14:creationId xmlns:p14="http://schemas.microsoft.com/office/powerpoint/2010/main" val="339981684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1430779"/>
            <a:ext cx="6477000" cy="5299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a:extLst>
              <a:ext uri="{FF2B5EF4-FFF2-40B4-BE49-F238E27FC236}">
                <a16:creationId xmlns:a16="http://schemas.microsoft.com/office/drawing/2014/main" id="{9F6FF68B-33DF-59C5-78B1-8FA59AFD613B}"/>
              </a:ext>
            </a:extLst>
          </p:cNvPr>
          <p:cNvSpPr>
            <a:spLocks noGrp="1"/>
          </p:cNvSpPr>
          <p:nvPr>
            <p:ph type="dt" sz="half" idx="10"/>
          </p:nvPr>
        </p:nvSpPr>
        <p:spPr/>
        <p:txBody>
          <a:bodyPr/>
          <a:lstStyle/>
          <a:p>
            <a:fld id="{33DCFAA5-BFC0-455C-A959-64A39326A91E}" type="datetime1">
              <a:rPr lang="en-US" smtClean="0"/>
              <a:t>9/5/2022</a:t>
            </a:fld>
            <a:endParaRPr lang="en-US"/>
          </a:p>
        </p:txBody>
      </p:sp>
      <p:sp>
        <p:nvSpPr>
          <p:cNvPr id="7" name="Footer Placeholder 6">
            <a:extLst>
              <a:ext uri="{FF2B5EF4-FFF2-40B4-BE49-F238E27FC236}">
                <a16:creationId xmlns:a16="http://schemas.microsoft.com/office/drawing/2014/main" id="{A20879E2-6099-29DC-8FC9-FD6F7DF5DDFE}"/>
              </a:ext>
            </a:extLst>
          </p:cNvPr>
          <p:cNvSpPr>
            <a:spLocks noGrp="1"/>
          </p:cNvSpPr>
          <p:nvPr>
            <p:ph type="ftr" sz="quarter" idx="11"/>
          </p:nvPr>
        </p:nvSpPr>
        <p:spPr/>
        <p:txBody>
          <a:bodyPr/>
          <a:lstStyle/>
          <a:p>
            <a:r>
              <a:rPr lang="en-US"/>
              <a:t>C ,C++ and UML Basics</a:t>
            </a:r>
          </a:p>
        </p:txBody>
      </p:sp>
      <p:sp>
        <p:nvSpPr>
          <p:cNvPr id="8" name="Slide Number Placeholder 7">
            <a:extLst>
              <a:ext uri="{FF2B5EF4-FFF2-40B4-BE49-F238E27FC236}">
                <a16:creationId xmlns:a16="http://schemas.microsoft.com/office/drawing/2014/main" id="{F08F304D-02E0-65C5-6708-716C1624A0DA}"/>
              </a:ext>
            </a:extLst>
          </p:cNvPr>
          <p:cNvSpPr>
            <a:spLocks noGrp="1"/>
          </p:cNvSpPr>
          <p:nvPr>
            <p:ph type="sldNum" sz="quarter" idx="12"/>
          </p:nvPr>
        </p:nvSpPr>
        <p:spPr/>
        <p:txBody>
          <a:bodyPr/>
          <a:lstStyle/>
          <a:p>
            <a:fld id="{A1A6BA4E-CDAE-4DEF-A7CA-99055C502B84}" type="slidenum">
              <a:rPr lang="en-US" smtClean="0"/>
              <a:pPr/>
              <a:t>185</a:t>
            </a:fld>
            <a:endParaRPr lang="en-US"/>
          </a:p>
        </p:txBody>
      </p:sp>
    </p:spTree>
    <p:extLst>
      <p:ext uri="{BB962C8B-B14F-4D97-AF65-F5344CB8AC3E}">
        <p14:creationId xmlns:p14="http://schemas.microsoft.com/office/powerpoint/2010/main" val="243412125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8200" y="1178230"/>
            <a:ext cx="6705600" cy="3600986"/>
          </a:xfrm>
          <a:prstGeom prst="rect">
            <a:avLst/>
          </a:prstGeom>
        </p:spPr>
        <p:txBody>
          <a:bodyPr wrap="square">
            <a:spAutoFit/>
          </a:bodyPr>
          <a:lstStyle/>
          <a:p>
            <a:r>
              <a:rPr lang="en-US" sz="3200" b="1" u="sng" dirty="0">
                <a:solidFill>
                  <a:srgbClr val="FF0000"/>
                </a:solidFill>
                <a:latin typeface="Times New Roman" panose="02020603050405020304" pitchFamily="18" charset="0"/>
                <a:cs typeface="Times New Roman" panose="02020603050405020304" pitchFamily="18" charset="0"/>
              </a:rPr>
              <a:t>Relationship</a:t>
            </a:r>
          </a:p>
          <a:p>
            <a:r>
              <a:rPr lang="en-US" sz="3200" dirty="0">
                <a:latin typeface="Times New Roman" panose="02020603050405020304" pitchFamily="18" charset="0"/>
                <a:cs typeface="Times New Roman" panose="02020603050405020304" pitchFamily="18" charset="0"/>
              </a:rPr>
              <a:t>Two relationships used primarily for organizing use case models are both powerful </a:t>
            </a:r>
          </a:p>
          <a:p>
            <a:pPr marL="257175" indent="-257175">
              <a:buFont typeface="Arial" pitchFamily="34" charset="0"/>
              <a:buChar char="•"/>
            </a:pPr>
            <a:r>
              <a:rPr lang="en-US" sz="3200" dirty="0">
                <a:solidFill>
                  <a:srgbClr val="FF0000"/>
                </a:solidFill>
                <a:latin typeface="Times New Roman" panose="02020603050405020304" pitchFamily="18" charset="0"/>
                <a:cs typeface="Times New Roman" panose="02020603050405020304" pitchFamily="18" charset="0"/>
              </a:rPr>
              <a:t>«include» relationship</a:t>
            </a:r>
          </a:p>
          <a:p>
            <a:pPr marL="257175" indent="-257175">
              <a:buFont typeface="Arial" pitchFamily="34" charset="0"/>
              <a:buChar char="•"/>
            </a:pPr>
            <a:r>
              <a:rPr lang="en-US" sz="3200" dirty="0">
                <a:solidFill>
                  <a:srgbClr val="FF0000"/>
                </a:solidFill>
                <a:latin typeface="Times New Roman" panose="02020603050405020304" pitchFamily="18" charset="0"/>
                <a:cs typeface="Times New Roman" panose="02020603050405020304" pitchFamily="18" charset="0"/>
              </a:rPr>
              <a:t> «extend» relationship</a:t>
            </a:r>
          </a:p>
          <a:p>
            <a:pPr marL="257175" indent="-257175">
              <a:buFont typeface="Arial" pitchFamily="34" charset="0"/>
              <a:buChar char="•"/>
            </a:pPr>
            <a:endParaRPr lang="en-US" dirty="0">
              <a:solidFill>
                <a:srgbClr val="FF0000"/>
              </a:solidFill>
            </a:endParaRPr>
          </a:p>
          <a:p>
            <a:endParaRPr lang="en-IN" dirty="0">
              <a:solidFill>
                <a:srgbClr val="FF0000"/>
              </a:solidFill>
            </a:endParaRPr>
          </a:p>
        </p:txBody>
      </p:sp>
      <p:sp>
        <p:nvSpPr>
          <p:cNvPr id="7" name="Date Placeholder 6">
            <a:extLst>
              <a:ext uri="{FF2B5EF4-FFF2-40B4-BE49-F238E27FC236}">
                <a16:creationId xmlns:a16="http://schemas.microsoft.com/office/drawing/2014/main" id="{9707C800-2EB3-C30E-09F8-F63F129D7FEB}"/>
              </a:ext>
            </a:extLst>
          </p:cNvPr>
          <p:cNvSpPr>
            <a:spLocks noGrp="1"/>
          </p:cNvSpPr>
          <p:nvPr>
            <p:ph type="dt" sz="half" idx="10"/>
          </p:nvPr>
        </p:nvSpPr>
        <p:spPr/>
        <p:txBody>
          <a:bodyPr/>
          <a:lstStyle/>
          <a:p>
            <a:fld id="{65FA9871-4471-4F3A-9CAF-B9D00822395A}" type="datetime1">
              <a:rPr lang="en-US" smtClean="0"/>
              <a:t>9/5/2022</a:t>
            </a:fld>
            <a:endParaRPr lang="en-US"/>
          </a:p>
        </p:txBody>
      </p:sp>
      <p:sp>
        <p:nvSpPr>
          <p:cNvPr id="8" name="Footer Placeholder 7">
            <a:extLst>
              <a:ext uri="{FF2B5EF4-FFF2-40B4-BE49-F238E27FC236}">
                <a16:creationId xmlns:a16="http://schemas.microsoft.com/office/drawing/2014/main" id="{D6B5852D-F433-CEF3-F990-94679BA3EE0E}"/>
              </a:ext>
            </a:extLst>
          </p:cNvPr>
          <p:cNvSpPr>
            <a:spLocks noGrp="1"/>
          </p:cNvSpPr>
          <p:nvPr>
            <p:ph type="ftr" sz="quarter" idx="11"/>
          </p:nvPr>
        </p:nvSpPr>
        <p:spPr/>
        <p:txBody>
          <a:bodyPr/>
          <a:lstStyle/>
          <a:p>
            <a:r>
              <a:rPr lang="en-US"/>
              <a:t>C ,C++ and UML Basics</a:t>
            </a:r>
          </a:p>
        </p:txBody>
      </p:sp>
      <p:sp>
        <p:nvSpPr>
          <p:cNvPr id="9" name="Slide Number Placeholder 8">
            <a:extLst>
              <a:ext uri="{FF2B5EF4-FFF2-40B4-BE49-F238E27FC236}">
                <a16:creationId xmlns:a16="http://schemas.microsoft.com/office/drawing/2014/main" id="{4B37CBE2-BA52-685F-64BB-92EDFB4E79FF}"/>
              </a:ext>
            </a:extLst>
          </p:cNvPr>
          <p:cNvSpPr>
            <a:spLocks noGrp="1"/>
          </p:cNvSpPr>
          <p:nvPr>
            <p:ph type="sldNum" sz="quarter" idx="12"/>
          </p:nvPr>
        </p:nvSpPr>
        <p:spPr/>
        <p:txBody>
          <a:bodyPr/>
          <a:lstStyle/>
          <a:p>
            <a:fld id="{A1A6BA4E-CDAE-4DEF-A7CA-99055C502B84}" type="slidenum">
              <a:rPr lang="en-US" smtClean="0"/>
              <a:pPr/>
              <a:t>186</a:t>
            </a:fld>
            <a:endParaRPr lang="en-US"/>
          </a:p>
        </p:txBody>
      </p:sp>
    </p:spTree>
    <p:extLst>
      <p:ext uri="{BB962C8B-B14F-4D97-AF65-F5344CB8AC3E}">
        <p14:creationId xmlns:p14="http://schemas.microsoft.com/office/powerpoint/2010/main" val="34295569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600" y="1110004"/>
            <a:ext cx="6477000" cy="4799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a:extLst>
              <a:ext uri="{FF2B5EF4-FFF2-40B4-BE49-F238E27FC236}">
                <a16:creationId xmlns:a16="http://schemas.microsoft.com/office/drawing/2014/main" id="{A153B282-B064-3C48-29D2-79D0E2D91D88}"/>
              </a:ext>
            </a:extLst>
          </p:cNvPr>
          <p:cNvSpPr>
            <a:spLocks noGrp="1"/>
          </p:cNvSpPr>
          <p:nvPr>
            <p:ph type="dt" sz="half" idx="10"/>
          </p:nvPr>
        </p:nvSpPr>
        <p:spPr/>
        <p:txBody>
          <a:bodyPr/>
          <a:lstStyle/>
          <a:p>
            <a:fld id="{50C4B351-EFF4-40DC-AE91-62C53AC14A74}" type="datetime1">
              <a:rPr lang="en-US" smtClean="0"/>
              <a:t>9/5/2022</a:t>
            </a:fld>
            <a:endParaRPr lang="en-US"/>
          </a:p>
        </p:txBody>
      </p:sp>
      <p:sp>
        <p:nvSpPr>
          <p:cNvPr id="7" name="Footer Placeholder 6">
            <a:extLst>
              <a:ext uri="{FF2B5EF4-FFF2-40B4-BE49-F238E27FC236}">
                <a16:creationId xmlns:a16="http://schemas.microsoft.com/office/drawing/2014/main" id="{79335FB5-4967-A88B-6047-CE08C56B74F0}"/>
              </a:ext>
            </a:extLst>
          </p:cNvPr>
          <p:cNvSpPr>
            <a:spLocks noGrp="1"/>
          </p:cNvSpPr>
          <p:nvPr>
            <p:ph type="ftr" sz="quarter" idx="11"/>
          </p:nvPr>
        </p:nvSpPr>
        <p:spPr/>
        <p:txBody>
          <a:bodyPr/>
          <a:lstStyle/>
          <a:p>
            <a:r>
              <a:rPr lang="en-US"/>
              <a:t>C ,C++ and UML Basics</a:t>
            </a:r>
          </a:p>
        </p:txBody>
      </p:sp>
      <p:sp>
        <p:nvSpPr>
          <p:cNvPr id="8" name="Slide Number Placeholder 7">
            <a:extLst>
              <a:ext uri="{FF2B5EF4-FFF2-40B4-BE49-F238E27FC236}">
                <a16:creationId xmlns:a16="http://schemas.microsoft.com/office/drawing/2014/main" id="{F1BDB290-453E-3A8F-1714-A3AABD62BE2D}"/>
              </a:ext>
            </a:extLst>
          </p:cNvPr>
          <p:cNvSpPr>
            <a:spLocks noGrp="1"/>
          </p:cNvSpPr>
          <p:nvPr>
            <p:ph type="sldNum" sz="quarter" idx="12"/>
          </p:nvPr>
        </p:nvSpPr>
        <p:spPr/>
        <p:txBody>
          <a:bodyPr/>
          <a:lstStyle/>
          <a:p>
            <a:fld id="{A1A6BA4E-CDAE-4DEF-A7CA-99055C502B84}" type="slidenum">
              <a:rPr lang="en-US" smtClean="0"/>
              <a:pPr/>
              <a:t>187</a:t>
            </a:fld>
            <a:endParaRPr lang="en-US"/>
          </a:p>
        </p:txBody>
      </p:sp>
    </p:spTree>
    <p:extLst>
      <p:ext uri="{BB962C8B-B14F-4D97-AF65-F5344CB8AC3E}">
        <p14:creationId xmlns:p14="http://schemas.microsoft.com/office/powerpoint/2010/main" val="258652801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5800" y="1646802"/>
            <a:ext cx="7467600" cy="4038093"/>
          </a:xfrm>
          <a:prstGeom prst="rect">
            <a:avLst/>
          </a:prstGeom>
        </p:spPr>
        <p:txBody>
          <a:bodyPr wrap="square">
            <a:spAutoFit/>
          </a:bodyPr>
          <a:lstStyle/>
          <a:p>
            <a:r>
              <a:rPr lang="en-US" sz="2000" b="1" u="sng" dirty="0">
                <a:solidFill>
                  <a:srgbClr val="FF0000"/>
                </a:solidFill>
                <a:latin typeface="Times New Roman" panose="02020603050405020304" pitchFamily="18" charset="0"/>
                <a:cs typeface="Times New Roman" panose="02020603050405020304" pitchFamily="18" charset="0"/>
              </a:rPr>
              <a:t>«include» relationship</a:t>
            </a:r>
          </a:p>
          <a:p>
            <a:pPr marL="257175" indent="-257175" algn="just">
              <a:lnSpc>
                <a:spcPct val="150000"/>
              </a:lnSpc>
              <a:buFont typeface="Arial" pitchFamily="34" charset="0"/>
              <a:buChar char="•"/>
            </a:pPr>
            <a:r>
              <a:rPr lang="en-US" sz="2000" dirty="0">
                <a:latin typeface="Times New Roman" panose="02020603050405020304" pitchFamily="18" charset="0"/>
                <a:cs typeface="Times New Roman" panose="02020603050405020304" pitchFamily="18" charset="0"/>
              </a:rPr>
              <a:t>In our hydroponics example, we have an </a:t>
            </a:r>
            <a:r>
              <a:rPr lang="en-US" sz="2000" i="1" dirty="0">
                <a:solidFill>
                  <a:srgbClr val="FF0000"/>
                </a:solidFill>
                <a:latin typeface="Times New Roman" panose="02020603050405020304" pitchFamily="18" charset="0"/>
                <a:cs typeface="Times New Roman" panose="02020603050405020304" pitchFamily="18" charset="0"/>
              </a:rPr>
              <a:t>Update Crop Encyclopedia </a:t>
            </a:r>
            <a:r>
              <a:rPr lang="en-US" sz="2000" dirty="0">
                <a:latin typeface="Times New Roman" panose="02020603050405020304" pitchFamily="18" charset="0"/>
                <a:cs typeface="Times New Roman" panose="02020603050405020304" pitchFamily="18" charset="0"/>
              </a:rPr>
              <a:t>use case. </a:t>
            </a:r>
          </a:p>
          <a:p>
            <a:pPr marL="257175" indent="-257175" algn="just">
              <a:lnSpc>
                <a:spcPct val="150000"/>
              </a:lnSpc>
              <a:buFont typeface="Arial" pitchFamily="34" charset="0"/>
              <a:buChar char="•"/>
            </a:pPr>
            <a:r>
              <a:rPr lang="en-US" sz="2000" dirty="0">
                <a:latin typeface="Times New Roman" panose="02020603050405020304" pitchFamily="18" charset="0"/>
                <a:cs typeface="Times New Roman" panose="02020603050405020304" pitchFamily="18" charset="0"/>
              </a:rPr>
              <a:t>During analysis, we determine that the </a:t>
            </a:r>
            <a:r>
              <a:rPr lang="en-US" sz="2000" i="1" dirty="0">
                <a:solidFill>
                  <a:srgbClr val="FF0000"/>
                </a:solidFill>
                <a:latin typeface="Times New Roman" panose="02020603050405020304" pitchFamily="18" charset="0"/>
                <a:cs typeface="Times New Roman" panose="02020603050405020304" pitchFamily="18" charset="0"/>
              </a:rPr>
              <a:t>Nutritionist</a:t>
            </a:r>
            <a:r>
              <a:rPr lang="en-US" sz="2000" dirty="0">
                <a:latin typeface="Times New Roman" panose="02020603050405020304" pitchFamily="18" charset="0"/>
                <a:cs typeface="Times New Roman" panose="02020603050405020304" pitchFamily="18" charset="0"/>
              </a:rPr>
              <a:t> actor using that use case will have to see what is in the crop encyclopedia prior to updating it. </a:t>
            </a:r>
          </a:p>
          <a:p>
            <a:pPr marL="257175" indent="-257175" algn="just">
              <a:lnSpc>
                <a:spcPct val="150000"/>
              </a:lnSpc>
              <a:buFont typeface="Arial" pitchFamily="34" charset="0"/>
              <a:buChar char="•"/>
            </a:pPr>
            <a:r>
              <a:rPr lang="en-US" sz="2000" dirty="0">
                <a:latin typeface="Times New Roman" panose="02020603050405020304" pitchFamily="18" charset="0"/>
                <a:cs typeface="Times New Roman" panose="02020603050405020304" pitchFamily="18" charset="0"/>
              </a:rPr>
              <a:t>This is why the </a:t>
            </a:r>
            <a:r>
              <a:rPr lang="en-US" sz="2000" i="1" dirty="0">
                <a:solidFill>
                  <a:srgbClr val="FF0000"/>
                </a:solidFill>
                <a:latin typeface="Times New Roman" panose="02020603050405020304" pitchFamily="18" charset="0"/>
                <a:cs typeface="Times New Roman" panose="02020603050405020304" pitchFamily="18" charset="0"/>
              </a:rPr>
              <a:t>Nutritionist</a:t>
            </a:r>
            <a:r>
              <a:rPr lang="en-US" sz="2000" dirty="0">
                <a:latin typeface="Times New Roman" panose="02020603050405020304" pitchFamily="18" charset="0"/>
                <a:cs typeface="Times New Roman" panose="02020603050405020304" pitchFamily="18" charset="0"/>
              </a:rPr>
              <a:t> can invoke the View Reports use case. </a:t>
            </a:r>
          </a:p>
          <a:p>
            <a:pPr marL="257175" indent="-257175" algn="just">
              <a:lnSpc>
                <a:spcPct val="150000"/>
              </a:lnSpc>
              <a:buFont typeface="Arial" pitchFamily="34" charset="0"/>
              <a:buChar char="•"/>
            </a:pPr>
            <a:r>
              <a:rPr lang="en-US" sz="2000" dirty="0">
                <a:latin typeface="Times New Roman" panose="02020603050405020304" pitchFamily="18" charset="0"/>
                <a:cs typeface="Times New Roman" panose="02020603050405020304" pitchFamily="18" charset="0"/>
              </a:rPr>
              <a:t>The same is true for the </a:t>
            </a:r>
            <a:r>
              <a:rPr lang="en-US" sz="2000" i="1" dirty="0">
                <a:solidFill>
                  <a:srgbClr val="FF0000"/>
                </a:solidFill>
                <a:latin typeface="Times New Roman" panose="02020603050405020304" pitchFamily="18" charset="0"/>
                <a:cs typeface="Times New Roman" panose="02020603050405020304" pitchFamily="18" charset="0"/>
              </a:rPr>
              <a:t>Gardener</a:t>
            </a:r>
            <a:r>
              <a:rPr lang="en-US" sz="2000" dirty="0">
                <a:latin typeface="Times New Roman" panose="02020603050405020304" pitchFamily="18" charset="0"/>
                <a:cs typeface="Times New Roman" panose="02020603050405020304" pitchFamily="18" charset="0"/>
              </a:rPr>
              <a:t> actor whenever invoking </a:t>
            </a:r>
            <a:r>
              <a:rPr lang="en-US" sz="2000" i="1" dirty="0">
                <a:solidFill>
                  <a:srgbClr val="FF0000"/>
                </a:solidFill>
                <a:latin typeface="Times New Roman" panose="02020603050405020304" pitchFamily="18" charset="0"/>
                <a:cs typeface="Times New Roman" panose="02020603050405020304" pitchFamily="18" charset="0"/>
              </a:rPr>
              <a:t>Maintain </a:t>
            </a:r>
            <a:r>
              <a:rPr lang="en-US" sz="2000" i="1" dirty="0" err="1">
                <a:solidFill>
                  <a:srgbClr val="FF0000"/>
                </a:solidFill>
                <a:latin typeface="Times New Roman" panose="02020603050405020304" pitchFamily="18" charset="0"/>
                <a:cs typeface="Times New Roman" panose="02020603050405020304" pitchFamily="18" charset="0"/>
              </a:rPr>
              <a:t>StorageTanks</a:t>
            </a:r>
            <a:r>
              <a:rPr lang="en-US" sz="2000" dirty="0">
                <a:latin typeface="Times New Roman" panose="02020603050405020304" pitchFamily="18" charset="0"/>
                <a:cs typeface="Times New Roman" panose="02020603050405020304" pitchFamily="18" charset="0"/>
              </a:rPr>
              <a:t>. </a:t>
            </a:r>
          </a:p>
        </p:txBody>
      </p:sp>
      <p:sp>
        <p:nvSpPr>
          <p:cNvPr id="7" name="Date Placeholder 6">
            <a:extLst>
              <a:ext uri="{FF2B5EF4-FFF2-40B4-BE49-F238E27FC236}">
                <a16:creationId xmlns:a16="http://schemas.microsoft.com/office/drawing/2014/main" id="{3F62261B-ED4E-4EDE-8B17-A51A4024163C}"/>
              </a:ext>
            </a:extLst>
          </p:cNvPr>
          <p:cNvSpPr>
            <a:spLocks noGrp="1"/>
          </p:cNvSpPr>
          <p:nvPr>
            <p:ph type="dt" sz="half" idx="10"/>
          </p:nvPr>
        </p:nvSpPr>
        <p:spPr/>
        <p:txBody>
          <a:bodyPr/>
          <a:lstStyle/>
          <a:p>
            <a:fld id="{BD1A6B2F-FCE8-49E5-B6A5-71153D481BE2}" type="datetime1">
              <a:rPr lang="en-US" smtClean="0"/>
              <a:t>9/5/2022</a:t>
            </a:fld>
            <a:endParaRPr lang="en-US"/>
          </a:p>
        </p:txBody>
      </p:sp>
      <p:sp>
        <p:nvSpPr>
          <p:cNvPr id="8" name="Footer Placeholder 7">
            <a:extLst>
              <a:ext uri="{FF2B5EF4-FFF2-40B4-BE49-F238E27FC236}">
                <a16:creationId xmlns:a16="http://schemas.microsoft.com/office/drawing/2014/main" id="{F64FAC22-348A-FAAB-836F-750006B1BD4A}"/>
              </a:ext>
            </a:extLst>
          </p:cNvPr>
          <p:cNvSpPr>
            <a:spLocks noGrp="1"/>
          </p:cNvSpPr>
          <p:nvPr>
            <p:ph type="ftr" sz="quarter" idx="11"/>
          </p:nvPr>
        </p:nvSpPr>
        <p:spPr/>
        <p:txBody>
          <a:bodyPr/>
          <a:lstStyle/>
          <a:p>
            <a:r>
              <a:rPr lang="en-US"/>
              <a:t>C ,C++ and UML Basics</a:t>
            </a:r>
          </a:p>
        </p:txBody>
      </p:sp>
      <p:sp>
        <p:nvSpPr>
          <p:cNvPr id="9" name="Slide Number Placeholder 8">
            <a:extLst>
              <a:ext uri="{FF2B5EF4-FFF2-40B4-BE49-F238E27FC236}">
                <a16:creationId xmlns:a16="http://schemas.microsoft.com/office/drawing/2014/main" id="{614A2803-3094-762C-1AE8-A5A0298AB111}"/>
              </a:ext>
            </a:extLst>
          </p:cNvPr>
          <p:cNvSpPr>
            <a:spLocks noGrp="1"/>
          </p:cNvSpPr>
          <p:nvPr>
            <p:ph type="sldNum" sz="quarter" idx="12"/>
          </p:nvPr>
        </p:nvSpPr>
        <p:spPr/>
        <p:txBody>
          <a:bodyPr/>
          <a:lstStyle/>
          <a:p>
            <a:fld id="{A1A6BA4E-CDAE-4DEF-A7CA-99055C502B84}" type="slidenum">
              <a:rPr lang="en-US" smtClean="0"/>
              <a:pPr/>
              <a:t>188</a:t>
            </a:fld>
            <a:endParaRPr lang="en-US"/>
          </a:p>
        </p:txBody>
      </p:sp>
    </p:spTree>
    <p:extLst>
      <p:ext uri="{BB962C8B-B14F-4D97-AF65-F5344CB8AC3E}">
        <p14:creationId xmlns:p14="http://schemas.microsoft.com/office/powerpoint/2010/main" val="73237647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1028700"/>
            <a:ext cx="7772400" cy="4197559"/>
          </a:xfrm>
          <a:prstGeom prst="rect">
            <a:avLst/>
          </a:prstGeom>
        </p:spPr>
        <p:txBody>
          <a:bodyPr wrap="square">
            <a:spAutoFit/>
          </a:bodyPr>
          <a:lstStyle/>
          <a:p>
            <a:pPr marL="257175" indent="-257175" algn="just">
              <a:lnSpc>
                <a:spcPct val="150000"/>
              </a:lnSpc>
              <a:buFont typeface="Arial" pitchFamily="34" charset="0"/>
              <a:buChar char="•"/>
            </a:pPr>
            <a:r>
              <a:rPr lang="en-US" dirty="0">
                <a:latin typeface="Times New Roman" panose="02020603050405020304" pitchFamily="18" charset="0"/>
                <a:cs typeface="Times New Roman" panose="02020603050405020304" pitchFamily="18" charset="0"/>
              </a:rPr>
              <a:t>Neither actor should be executing the use cases blindly. Therefore, the </a:t>
            </a:r>
            <a:r>
              <a:rPr lang="en-US" i="1" dirty="0">
                <a:solidFill>
                  <a:srgbClr val="FF0000"/>
                </a:solidFill>
                <a:latin typeface="Times New Roman" panose="02020603050405020304" pitchFamily="18" charset="0"/>
                <a:cs typeface="Times New Roman" panose="02020603050405020304" pitchFamily="18" charset="0"/>
              </a:rPr>
              <a:t>View Report </a:t>
            </a:r>
            <a:r>
              <a:rPr lang="en-US" dirty="0">
                <a:latin typeface="Times New Roman" panose="02020603050405020304" pitchFamily="18" charset="0"/>
                <a:cs typeface="Times New Roman" panose="02020603050405020304" pitchFamily="18" charset="0"/>
              </a:rPr>
              <a:t>use case is a common functionality that both other use cases need. </a:t>
            </a:r>
          </a:p>
          <a:p>
            <a:pPr marL="257175" indent="-257175" algn="just">
              <a:lnSpc>
                <a:spcPct val="150000"/>
              </a:lnSpc>
              <a:buFont typeface="Arial" pitchFamily="34" charset="0"/>
              <a:buChar char="•"/>
            </a:pPr>
            <a:r>
              <a:rPr lang="en-US" dirty="0">
                <a:latin typeface="Times New Roman" panose="02020603050405020304" pitchFamily="18" charset="0"/>
                <a:cs typeface="Times New Roman" panose="02020603050405020304" pitchFamily="18" charset="0"/>
              </a:rPr>
              <a:t>This can be depicted on the use case model via an </a:t>
            </a:r>
            <a:r>
              <a:rPr lang="en-US" i="1" dirty="0">
                <a:solidFill>
                  <a:srgbClr val="FF0000"/>
                </a:solidFill>
                <a:latin typeface="Times New Roman" panose="02020603050405020304" pitchFamily="18" charset="0"/>
                <a:cs typeface="Times New Roman" panose="02020603050405020304" pitchFamily="18" charset="0"/>
              </a:rPr>
              <a:t>«include» relationship</a:t>
            </a:r>
            <a:r>
              <a:rPr lang="en-US" dirty="0">
                <a:latin typeface="Times New Roman" panose="02020603050405020304" pitchFamily="18" charset="0"/>
                <a:cs typeface="Times New Roman" panose="02020603050405020304" pitchFamily="18" charset="0"/>
              </a:rPr>
              <a:t>, as shown in Figure.</a:t>
            </a:r>
          </a:p>
          <a:p>
            <a:pPr marL="257175" indent="-257175" algn="just">
              <a:lnSpc>
                <a:spcPct val="150000"/>
              </a:lnSpc>
              <a:buFont typeface="Arial" pitchFamily="34" charset="0"/>
              <a:buChar char="•"/>
            </a:pPr>
            <a:r>
              <a:rPr lang="en-US" dirty="0">
                <a:latin typeface="Times New Roman" panose="02020603050405020304" pitchFamily="18" charset="0"/>
                <a:cs typeface="Times New Roman" panose="02020603050405020304" pitchFamily="18" charset="0"/>
              </a:rPr>
              <a:t>This diagram states, for example, that the </a:t>
            </a:r>
            <a:r>
              <a:rPr lang="en-US" i="1" dirty="0">
                <a:solidFill>
                  <a:srgbClr val="FF0000"/>
                </a:solidFill>
                <a:latin typeface="Times New Roman" panose="02020603050405020304" pitchFamily="18" charset="0"/>
                <a:cs typeface="Times New Roman" panose="02020603050405020304" pitchFamily="18" charset="0"/>
              </a:rPr>
              <a:t>Update Crop Encyclopedia </a:t>
            </a:r>
            <a:r>
              <a:rPr lang="en-US" dirty="0" err="1">
                <a:latin typeface="Times New Roman" panose="02020603050405020304" pitchFamily="18" charset="0"/>
                <a:cs typeface="Times New Roman" panose="02020603050405020304" pitchFamily="18" charset="0"/>
              </a:rPr>
              <a:t>usecase</a:t>
            </a:r>
            <a:r>
              <a:rPr lang="en-US" dirty="0">
                <a:latin typeface="Times New Roman" panose="02020603050405020304" pitchFamily="18" charset="0"/>
                <a:cs typeface="Times New Roman" panose="02020603050405020304" pitchFamily="18" charset="0"/>
              </a:rPr>
              <a:t> includes the View Reports use case. </a:t>
            </a:r>
          </a:p>
          <a:p>
            <a:pPr marL="257175" indent="-257175" algn="just">
              <a:lnSpc>
                <a:spcPct val="150000"/>
              </a:lnSpc>
              <a:buFont typeface="Arial" pitchFamily="34" charset="0"/>
              <a:buChar char="•"/>
            </a:pPr>
            <a:r>
              <a:rPr lang="en-US" dirty="0">
                <a:latin typeface="Times New Roman" panose="02020603050405020304" pitchFamily="18" charset="0"/>
                <a:cs typeface="Times New Roman" panose="02020603050405020304" pitchFamily="18" charset="0"/>
              </a:rPr>
              <a:t>This means that </a:t>
            </a:r>
            <a:r>
              <a:rPr lang="en-US" i="1" dirty="0">
                <a:solidFill>
                  <a:srgbClr val="FF0000"/>
                </a:solidFill>
                <a:latin typeface="Times New Roman" panose="02020603050405020304" pitchFamily="18" charset="0"/>
                <a:cs typeface="Times New Roman" panose="02020603050405020304" pitchFamily="18" charset="0"/>
              </a:rPr>
              <a:t>View Reports </a:t>
            </a:r>
            <a:r>
              <a:rPr lang="en-US" dirty="0">
                <a:latin typeface="Times New Roman" panose="02020603050405020304" pitchFamily="18" charset="0"/>
                <a:cs typeface="Times New Roman" panose="02020603050405020304" pitchFamily="18" charset="0"/>
              </a:rPr>
              <a:t>must be executed when </a:t>
            </a:r>
            <a:r>
              <a:rPr lang="en-US" i="1" dirty="0">
                <a:solidFill>
                  <a:srgbClr val="FF0000"/>
                </a:solidFill>
                <a:latin typeface="Times New Roman" panose="02020603050405020304" pitchFamily="18" charset="0"/>
                <a:cs typeface="Times New Roman" panose="02020603050405020304" pitchFamily="18" charset="0"/>
              </a:rPr>
              <a:t>Update Crop Encyclopedia </a:t>
            </a:r>
            <a:r>
              <a:rPr lang="en-US" dirty="0">
                <a:latin typeface="Times New Roman" panose="02020603050405020304" pitchFamily="18" charset="0"/>
                <a:cs typeface="Times New Roman" panose="02020603050405020304" pitchFamily="18" charset="0"/>
              </a:rPr>
              <a:t>is executed. </a:t>
            </a:r>
          </a:p>
          <a:p>
            <a:pPr marL="257175" indent="-257175" algn="just">
              <a:lnSpc>
                <a:spcPct val="150000"/>
              </a:lnSpc>
              <a:buFont typeface="Arial" pitchFamily="34" charset="0"/>
              <a:buChar char="•"/>
            </a:pPr>
            <a:r>
              <a:rPr lang="en-US" i="1" dirty="0" err="1">
                <a:solidFill>
                  <a:srgbClr val="FF0000"/>
                </a:solidFill>
                <a:latin typeface="Times New Roman" panose="02020603050405020304" pitchFamily="18" charset="0"/>
                <a:cs typeface="Times New Roman" panose="02020603050405020304" pitchFamily="18" charset="0"/>
              </a:rPr>
              <a:t>UpdateCrop</a:t>
            </a:r>
            <a:r>
              <a:rPr lang="en-US" i="1" dirty="0">
                <a:solidFill>
                  <a:srgbClr val="FF0000"/>
                </a:solidFill>
                <a:latin typeface="Times New Roman" panose="02020603050405020304" pitchFamily="18" charset="0"/>
                <a:cs typeface="Times New Roman" panose="02020603050405020304" pitchFamily="18" charset="0"/>
              </a:rPr>
              <a:t> Encyclopedia </a:t>
            </a:r>
            <a:r>
              <a:rPr lang="en-US" dirty="0">
                <a:latin typeface="Times New Roman" panose="02020603050405020304" pitchFamily="18" charset="0"/>
                <a:cs typeface="Times New Roman" panose="02020603050405020304" pitchFamily="18" charset="0"/>
              </a:rPr>
              <a:t>would not be considered complete without View </a:t>
            </a:r>
            <a:r>
              <a:rPr lang="en-IN" dirty="0">
                <a:latin typeface="Times New Roman" panose="02020603050405020304" pitchFamily="18" charset="0"/>
                <a:cs typeface="Times New Roman" panose="02020603050405020304" pitchFamily="18" charset="0"/>
              </a:rPr>
              <a:t>Reports.</a:t>
            </a:r>
            <a:endParaRPr lang="en-US" dirty="0">
              <a:solidFill>
                <a:srgbClr val="FF0000"/>
              </a:solidFill>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a16="http://schemas.microsoft.com/office/drawing/2014/main" id="{041A6BFE-2519-7C7B-3937-488C26DD98D9}"/>
              </a:ext>
            </a:extLst>
          </p:cNvPr>
          <p:cNvSpPr>
            <a:spLocks noGrp="1"/>
          </p:cNvSpPr>
          <p:nvPr>
            <p:ph type="dt" sz="half" idx="10"/>
          </p:nvPr>
        </p:nvSpPr>
        <p:spPr/>
        <p:txBody>
          <a:bodyPr/>
          <a:lstStyle/>
          <a:p>
            <a:fld id="{D2C4A902-2B14-438A-83FB-D93CA30959B8}" type="datetime1">
              <a:rPr lang="en-US" smtClean="0"/>
              <a:t>9/5/2022</a:t>
            </a:fld>
            <a:endParaRPr lang="en-US"/>
          </a:p>
        </p:txBody>
      </p:sp>
      <p:sp>
        <p:nvSpPr>
          <p:cNvPr id="8" name="Footer Placeholder 7">
            <a:extLst>
              <a:ext uri="{FF2B5EF4-FFF2-40B4-BE49-F238E27FC236}">
                <a16:creationId xmlns:a16="http://schemas.microsoft.com/office/drawing/2014/main" id="{1780DBDA-0A6E-DC99-77D6-7EE7C87E8D0F}"/>
              </a:ext>
            </a:extLst>
          </p:cNvPr>
          <p:cNvSpPr>
            <a:spLocks noGrp="1"/>
          </p:cNvSpPr>
          <p:nvPr>
            <p:ph type="ftr" sz="quarter" idx="11"/>
          </p:nvPr>
        </p:nvSpPr>
        <p:spPr/>
        <p:txBody>
          <a:bodyPr/>
          <a:lstStyle/>
          <a:p>
            <a:r>
              <a:rPr lang="en-US"/>
              <a:t>C ,C++ and UML Basics</a:t>
            </a:r>
          </a:p>
        </p:txBody>
      </p:sp>
      <p:sp>
        <p:nvSpPr>
          <p:cNvPr id="9" name="Slide Number Placeholder 8">
            <a:extLst>
              <a:ext uri="{FF2B5EF4-FFF2-40B4-BE49-F238E27FC236}">
                <a16:creationId xmlns:a16="http://schemas.microsoft.com/office/drawing/2014/main" id="{42550BCA-E2ED-CBA9-3A1E-23E75FE1F6A1}"/>
              </a:ext>
            </a:extLst>
          </p:cNvPr>
          <p:cNvSpPr>
            <a:spLocks noGrp="1"/>
          </p:cNvSpPr>
          <p:nvPr>
            <p:ph type="sldNum" sz="quarter" idx="12"/>
          </p:nvPr>
        </p:nvSpPr>
        <p:spPr/>
        <p:txBody>
          <a:bodyPr/>
          <a:lstStyle/>
          <a:p>
            <a:fld id="{A1A6BA4E-CDAE-4DEF-A7CA-99055C502B84}" type="slidenum">
              <a:rPr lang="en-US" smtClean="0"/>
              <a:pPr/>
              <a:t>189</a:t>
            </a:fld>
            <a:endParaRPr lang="en-US"/>
          </a:p>
        </p:txBody>
      </p:sp>
    </p:spTree>
    <p:extLst>
      <p:ext uri="{BB962C8B-B14F-4D97-AF65-F5344CB8AC3E}">
        <p14:creationId xmlns:p14="http://schemas.microsoft.com/office/powerpoint/2010/main" val="1682023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dirty="0">
                <a:latin typeface="Times New Roman" panose="02020603050405020304" pitchFamily="18" charset="0"/>
                <a:cs typeface="Times New Roman" panose="02020603050405020304" pitchFamily="18" charset="0"/>
              </a:rPr>
              <a:t>I/O Operation</a:t>
            </a:r>
          </a:p>
          <a:p>
            <a:r>
              <a:rPr lang="en-IN" dirty="0">
                <a:latin typeface="Times New Roman" panose="02020603050405020304" pitchFamily="18" charset="0"/>
                <a:cs typeface="Times New Roman" panose="02020603050405020304" pitchFamily="18" charset="0"/>
              </a:rPr>
              <a:t>Data types </a:t>
            </a:r>
          </a:p>
          <a:p>
            <a:r>
              <a:rPr lang="en-IN" dirty="0">
                <a:latin typeface="Times New Roman" panose="02020603050405020304" pitchFamily="18" charset="0"/>
                <a:cs typeface="Times New Roman" panose="02020603050405020304" pitchFamily="18" charset="0"/>
              </a:rPr>
              <a:t>Variable</a:t>
            </a:r>
          </a:p>
          <a:p>
            <a:r>
              <a:rPr lang="en-IN" dirty="0">
                <a:latin typeface="Times New Roman" panose="02020603050405020304" pitchFamily="18" charset="0"/>
                <a:cs typeface="Times New Roman" panose="02020603050405020304" pitchFamily="18" charset="0"/>
              </a:rPr>
              <a:t>Static</a:t>
            </a:r>
          </a:p>
          <a:p>
            <a:r>
              <a:rPr lang="en-IN" dirty="0">
                <a:latin typeface="Times New Roman" panose="02020603050405020304" pitchFamily="18" charset="0"/>
                <a:cs typeface="Times New Roman" panose="02020603050405020304" pitchFamily="18" charset="0"/>
              </a:rPr>
              <a:t>Constant</a:t>
            </a:r>
          </a:p>
          <a:p>
            <a:r>
              <a:rPr lang="en-IN" dirty="0">
                <a:latin typeface="Times New Roman" panose="02020603050405020304" pitchFamily="18" charset="0"/>
                <a:cs typeface="Times New Roman" panose="02020603050405020304" pitchFamily="18" charset="0"/>
              </a:rPr>
              <a:t>Pointer</a:t>
            </a:r>
          </a:p>
          <a:p>
            <a:r>
              <a:rPr lang="en-IN" dirty="0">
                <a:latin typeface="Times New Roman" panose="02020603050405020304" pitchFamily="18" charset="0"/>
                <a:cs typeface="Times New Roman" panose="02020603050405020304" pitchFamily="18" charset="0"/>
              </a:rPr>
              <a:t>Type conversion</a:t>
            </a:r>
          </a:p>
        </p:txBody>
      </p:sp>
      <p:sp>
        <p:nvSpPr>
          <p:cNvPr id="4" name="Rectangle 3"/>
          <p:cNvSpPr/>
          <p:nvPr/>
        </p:nvSpPr>
        <p:spPr>
          <a:xfrm>
            <a:off x="457200" y="799192"/>
            <a:ext cx="8087245" cy="912625"/>
          </a:xfrm>
          <a:prstGeom prst="rect">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300" b="1" dirty="0">
                <a:solidFill>
                  <a:schemeClr val="tx1"/>
                </a:solidFill>
                <a:latin typeface="Times New Roman" panose="02020603050405020304" pitchFamily="18" charset="0"/>
                <a:cs typeface="Times New Roman" panose="02020603050405020304" pitchFamily="18" charset="0"/>
              </a:rPr>
              <a:t>Topics covered </a:t>
            </a:r>
          </a:p>
        </p:txBody>
      </p:sp>
      <p:sp>
        <p:nvSpPr>
          <p:cNvPr id="2" name="Rectangle 1">
            <a:extLst>
              <a:ext uri="{FF2B5EF4-FFF2-40B4-BE49-F238E27FC236}">
                <a16:creationId xmlns:a16="http://schemas.microsoft.com/office/drawing/2014/main" id="{95BAD9D0-6A2D-AE30-8E00-6C80EF078769}"/>
              </a:ext>
            </a:extLst>
          </p:cNvPr>
          <p:cNvSpPr/>
          <p:nvPr/>
        </p:nvSpPr>
        <p:spPr>
          <a:xfrm>
            <a:off x="0" y="609600"/>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45C2450-C1F5-C775-FC3A-B6DACB4A6EEB}"/>
              </a:ext>
            </a:extLst>
          </p:cNvPr>
          <p:cNvSpPr/>
          <p:nvPr/>
        </p:nvSpPr>
        <p:spPr>
          <a:xfrm>
            <a:off x="0" y="731520"/>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6" name="Picture 5" descr="pngfind.com-kingpin-png-4152286 (1).png">
            <a:extLst>
              <a:ext uri="{FF2B5EF4-FFF2-40B4-BE49-F238E27FC236}">
                <a16:creationId xmlns:a16="http://schemas.microsoft.com/office/drawing/2014/main" id="{4D9E4652-01AF-74FB-AE08-5FA8AD1B5879}"/>
              </a:ext>
            </a:extLst>
          </p:cNvPr>
          <p:cNvPicPr>
            <a:picLocks noChangeAspect="1"/>
          </p:cNvPicPr>
          <p:nvPr/>
        </p:nvPicPr>
        <p:blipFill>
          <a:blip r:embed="rId2" cstate="print"/>
          <a:stretch>
            <a:fillRect/>
          </a:stretch>
        </p:blipFill>
        <p:spPr>
          <a:xfrm>
            <a:off x="4953000" y="457200"/>
            <a:ext cx="1219200" cy="533400"/>
          </a:xfrm>
          <a:prstGeom prst="rect">
            <a:avLst/>
          </a:prstGeom>
        </p:spPr>
      </p:pic>
      <p:sp>
        <p:nvSpPr>
          <p:cNvPr id="7" name="Date Placeholder 6">
            <a:extLst>
              <a:ext uri="{FF2B5EF4-FFF2-40B4-BE49-F238E27FC236}">
                <a16:creationId xmlns:a16="http://schemas.microsoft.com/office/drawing/2014/main" id="{2A0B28E2-2859-25ED-70F9-BE76F3228B25}"/>
              </a:ext>
            </a:extLst>
          </p:cNvPr>
          <p:cNvSpPr>
            <a:spLocks noGrp="1"/>
          </p:cNvSpPr>
          <p:nvPr>
            <p:ph type="dt" sz="half" idx="10"/>
          </p:nvPr>
        </p:nvSpPr>
        <p:spPr/>
        <p:txBody>
          <a:bodyPr/>
          <a:lstStyle/>
          <a:p>
            <a:fld id="{5C98EB77-952D-4D5F-AD55-C2C8DCBA1232}" type="datetime1">
              <a:rPr lang="en-US" smtClean="0"/>
              <a:t>9/5/2022</a:t>
            </a:fld>
            <a:endParaRPr lang="en-US"/>
          </a:p>
        </p:txBody>
      </p:sp>
      <p:sp>
        <p:nvSpPr>
          <p:cNvPr id="8" name="Footer Placeholder 7">
            <a:extLst>
              <a:ext uri="{FF2B5EF4-FFF2-40B4-BE49-F238E27FC236}">
                <a16:creationId xmlns:a16="http://schemas.microsoft.com/office/drawing/2014/main" id="{3F6A7D2E-D71E-CE1B-B46B-383762653D1C}"/>
              </a:ext>
            </a:extLst>
          </p:cNvPr>
          <p:cNvSpPr>
            <a:spLocks noGrp="1"/>
          </p:cNvSpPr>
          <p:nvPr>
            <p:ph type="ftr" sz="quarter" idx="11"/>
          </p:nvPr>
        </p:nvSpPr>
        <p:spPr/>
        <p:txBody>
          <a:bodyPr/>
          <a:lstStyle/>
          <a:p>
            <a:r>
              <a:rPr lang="en-US"/>
              <a:t>C ,C++ and UML Basics</a:t>
            </a:r>
          </a:p>
        </p:txBody>
      </p:sp>
      <p:sp>
        <p:nvSpPr>
          <p:cNvPr id="9" name="Slide Number Placeholder 8">
            <a:extLst>
              <a:ext uri="{FF2B5EF4-FFF2-40B4-BE49-F238E27FC236}">
                <a16:creationId xmlns:a16="http://schemas.microsoft.com/office/drawing/2014/main" id="{5E895F58-3848-E802-0CE2-64D7B87FF81C}"/>
              </a:ext>
            </a:extLst>
          </p:cNvPr>
          <p:cNvSpPr>
            <a:spLocks noGrp="1"/>
          </p:cNvSpPr>
          <p:nvPr>
            <p:ph type="sldNum" sz="quarter" idx="12"/>
          </p:nvPr>
        </p:nvSpPr>
        <p:spPr/>
        <p:txBody>
          <a:bodyPr/>
          <a:lstStyle/>
          <a:p>
            <a:fld id="{A1A6BA4E-CDAE-4DEF-A7CA-99055C502B84}" type="slidenum">
              <a:rPr lang="en-US" smtClean="0"/>
              <a:pPr/>
              <a:t>19</a:t>
            </a:fld>
            <a:endParaRPr lang="en-US"/>
          </a:p>
        </p:txBody>
      </p:sp>
    </p:spTree>
    <p:extLst>
      <p:ext uri="{BB962C8B-B14F-4D97-AF65-F5344CB8AC3E}">
        <p14:creationId xmlns:p14="http://schemas.microsoft.com/office/powerpoint/2010/main" val="28211723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3051" y="1257301"/>
            <a:ext cx="2422202" cy="646331"/>
          </a:xfrm>
          <a:prstGeom prst="rect">
            <a:avLst/>
          </a:prstGeom>
        </p:spPr>
        <p:txBody>
          <a:bodyPr wrap="none">
            <a:spAutoFit/>
          </a:bodyPr>
          <a:lstStyle/>
          <a:p>
            <a:r>
              <a:rPr lang="en-IN" b="1" u="sng" dirty="0">
                <a:solidFill>
                  <a:srgbClr val="FF0000"/>
                </a:solidFill>
              </a:rPr>
              <a:t>«extend» Relationships</a:t>
            </a:r>
          </a:p>
          <a:p>
            <a:endParaRPr lang="en-IN" u="sng" dirty="0">
              <a:solidFill>
                <a:srgbClr val="FF0000"/>
              </a:solidFill>
            </a:endParaRP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1200" y="1828799"/>
            <a:ext cx="5486400" cy="4627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a:extLst>
              <a:ext uri="{FF2B5EF4-FFF2-40B4-BE49-F238E27FC236}">
                <a16:creationId xmlns:a16="http://schemas.microsoft.com/office/drawing/2014/main" id="{E941CABC-F4E9-393E-5839-6E0B5D3DFDF3}"/>
              </a:ext>
            </a:extLst>
          </p:cNvPr>
          <p:cNvSpPr>
            <a:spLocks noGrp="1"/>
          </p:cNvSpPr>
          <p:nvPr>
            <p:ph type="dt" sz="half" idx="10"/>
          </p:nvPr>
        </p:nvSpPr>
        <p:spPr/>
        <p:txBody>
          <a:bodyPr/>
          <a:lstStyle/>
          <a:p>
            <a:fld id="{55F13546-8DCD-4D76-A2EC-C1921C314EC5}" type="datetime1">
              <a:rPr lang="en-US" smtClean="0"/>
              <a:t>9/5/2022</a:t>
            </a:fld>
            <a:endParaRPr lang="en-US"/>
          </a:p>
        </p:txBody>
      </p:sp>
      <p:sp>
        <p:nvSpPr>
          <p:cNvPr id="8" name="Footer Placeholder 7">
            <a:extLst>
              <a:ext uri="{FF2B5EF4-FFF2-40B4-BE49-F238E27FC236}">
                <a16:creationId xmlns:a16="http://schemas.microsoft.com/office/drawing/2014/main" id="{5E7F91D2-4F9D-8970-280B-7A89AFE43642}"/>
              </a:ext>
            </a:extLst>
          </p:cNvPr>
          <p:cNvSpPr>
            <a:spLocks noGrp="1"/>
          </p:cNvSpPr>
          <p:nvPr>
            <p:ph type="ftr" sz="quarter" idx="11"/>
          </p:nvPr>
        </p:nvSpPr>
        <p:spPr/>
        <p:txBody>
          <a:bodyPr/>
          <a:lstStyle/>
          <a:p>
            <a:r>
              <a:rPr lang="en-US"/>
              <a:t>C ,C++ and UML Basics</a:t>
            </a:r>
          </a:p>
        </p:txBody>
      </p:sp>
      <p:sp>
        <p:nvSpPr>
          <p:cNvPr id="9" name="Slide Number Placeholder 8">
            <a:extLst>
              <a:ext uri="{FF2B5EF4-FFF2-40B4-BE49-F238E27FC236}">
                <a16:creationId xmlns:a16="http://schemas.microsoft.com/office/drawing/2014/main" id="{2C3742A7-72CA-6D72-571B-06DFE522EA93}"/>
              </a:ext>
            </a:extLst>
          </p:cNvPr>
          <p:cNvSpPr>
            <a:spLocks noGrp="1"/>
          </p:cNvSpPr>
          <p:nvPr>
            <p:ph type="sldNum" sz="quarter" idx="12"/>
          </p:nvPr>
        </p:nvSpPr>
        <p:spPr/>
        <p:txBody>
          <a:bodyPr/>
          <a:lstStyle/>
          <a:p>
            <a:fld id="{A1A6BA4E-CDAE-4DEF-A7CA-99055C502B84}" type="slidenum">
              <a:rPr lang="en-US" smtClean="0"/>
              <a:pPr/>
              <a:t>190</a:t>
            </a:fld>
            <a:endParaRPr lang="en-US"/>
          </a:p>
        </p:txBody>
      </p:sp>
    </p:spTree>
    <p:extLst>
      <p:ext uri="{BB962C8B-B14F-4D97-AF65-F5344CB8AC3E}">
        <p14:creationId xmlns:p14="http://schemas.microsoft.com/office/powerpoint/2010/main" val="324076922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1200150"/>
            <a:ext cx="8153400" cy="3788858"/>
          </a:xfrm>
          <a:prstGeom prst="rect">
            <a:avLst/>
          </a:prstGeom>
        </p:spPr>
        <p:txBody>
          <a:bodyPr wrap="square">
            <a:spAutoFit/>
          </a:bodyPr>
          <a:lstStyle/>
          <a:p>
            <a:pPr marL="257175" indent="-257175" algn="just">
              <a:lnSpc>
                <a:spcPct val="150000"/>
              </a:lnSpc>
              <a:buFont typeface="Arial" pitchFamily="34" charset="0"/>
              <a:buChar char="•"/>
            </a:pPr>
            <a:r>
              <a:rPr lang="en-US" dirty="0"/>
              <a:t>While developing your use cases, you may find that certain activities might be performed as part of the use case but are not mandatory for that use case to run successfully. </a:t>
            </a:r>
          </a:p>
          <a:p>
            <a:pPr marL="257175" indent="-257175" algn="just">
              <a:lnSpc>
                <a:spcPct val="150000"/>
              </a:lnSpc>
              <a:buFont typeface="Arial" pitchFamily="34" charset="0"/>
              <a:buChar char="•"/>
            </a:pPr>
            <a:r>
              <a:rPr lang="en-US" dirty="0"/>
              <a:t>In our example, as the </a:t>
            </a:r>
            <a:r>
              <a:rPr lang="en-US" i="1" dirty="0">
                <a:solidFill>
                  <a:srgbClr val="FF0000"/>
                </a:solidFill>
              </a:rPr>
              <a:t>Gardener</a:t>
            </a:r>
            <a:r>
              <a:rPr lang="en-US" dirty="0"/>
              <a:t> actor executes the </a:t>
            </a:r>
            <a:r>
              <a:rPr lang="en-US" i="1" dirty="0">
                <a:solidFill>
                  <a:srgbClr val="FF0000"/>
                </a:solidFill>
              </a:rPr>
              <a:t>Manage Garden</a:t>
            </a:r>
            <a:r>
              <a:rPr lang="en-US" dirty="0"/>
              <a:t> use case, he or she may want to look at some reports. </a:t>
            </a:r>
          </a:p>
          <a:p>
            <a:pPr marL="257175" indent="-257175" algn="just">
              <a:lnSpc>
                <a:spcPct val="150000"/>
              </a:lnSpc>
              <a:buFont typeface="Arial" pitchFamily="34" charset="0"/>
              <a:buChar char="•"/>
            </a:pPr>
            <a:r>
              <a:rPr lang="en-US" dirty="0"/>
              <a:t>This could be done by using the </a:t>
            </a:r>
            <a:r>
              <a:rPr lang="en-US" i="1" dirty="0">
                <a:solidFill>
                  <a:srgbClr val="FF0000"/>
                </a:solidFill>
              </a:rPr>
              <a:t>View Reports </a:t>
            </a:r>
            <a:r>
              <a:rPr lang="en-US" dirty="0"/>
              <a:t>use case.</a:t>
            </a:r>
          </a:p>
          <a:p>
            <a:pPr marL="257175" indent="-257175" algn="just">
              <a:lnSpc>
                <a:spcPct val="150000"/>
              </a:lnSpc>
              <a:buFont typeface="Arial" pitchFamily="34" charset="0"/>
              <a:buChar char="•"/>
            </a:pPr>
            <a:r>
              <a:rPr lang="en-US" dirty="0"/>
              <a:t> However, </a:t>
            </a:r>
            <a:r>
              <a:rPr lang="en-US" i="1" dirty="0">
                <a:solidFill>
                  <a:srgbClr val="FF0000"/>
                </a:solidFill>
              </a:rPr>
              <a:t>View Reports </a:t>
            </a:r>
            <a:r>
              <a:rPr lang="en-US" dirty="0"/>
              <a:t>is not required when </a:t>
            </a:r>
            <a:r>
              <a:rPr lang="en-US" i="1" dirty="0">
                <a:solidFill>
                  <a:srgbClr val="FF0000"/>
                </a:solidFill>
              </a:rPr>
              <a:t>Manage Garden </a:t>
            </a:r>
            <a:r>
              <a:rPr lang="en-US" dirty="0"/>
              <a:t>is run. </a:t>
            </a:r>
            <a:r>
              <a:rPr lang="en-US" i="1" dirty="0">
                <a:solidFill>
                  <a:srgbClr val="FF0000"/>
                </a:solidFill>
              </a:rPr>
              <a:t>Manage Garden </a:t>
            </a:r>
            <a:r>
              <a:rPr lang="en-US" dirty="0"/>
              <a:t>is complete in and of itself. So, we modify the use case diagram to indicate that the </a:t>
            </a:r>
            <a:r>
              <a:rPr lang="en-US" i="1" dirty="0">
                <a:solidFill>
                  <a:srgbClr val="FF0000"/>
                </a:solidFill>
              </a:rPr>
              <a:t>View Reports</a:t>
            </a:r>
            <a:r>
              <a:rPr lang="en-US" dirty="0"/>
              <a:t> use case extends the </a:t>
            </a:r>
            <a:r>
              <a:rPr lang="en-US" i="1" dirty="0">
                <a:solidFill>
                  <a:srgbClr val="FF0000"/>
                </a:solidFill>
              </a:rPr>
              <a:t>Manage Garden </a:t>
            </a:r>
            <a:r>
              <a:rPr lang="en-US" dirty="0"/>
              <a:t>use case.</a:t>
            </a:r>
            <a:endParaRPr lang="en-IN" dirty="0"/>
          </a:p>
        </p:txBody>
      </p:sp>
      <p:sp>
        <p:nvSpPr>
          <p:cNvPr id="7" name="Date Placeholder 6">
            <a:extLst>
              <a:ext uri="{FF2B5EF4-FFF2-40B4-BE49-F238E27FC236}">
                <a16:creationId xmlns:a16="http://schemas.microsoft.com/office/drawing/2014/main" id="{2DA67F49-61F9-AF8E-59D2-3ED095C88D4E}"/>
              </a:ext>
            </a:extLst>
          </p:cNvPr>
          <p:cNvSpPr>
            <a:spLocks noGrp="1"/>
          </p:cNvSpPr>
          <p:nvPr>
            <p:ph type="dt" sz="half" idx="10"/>
          </p:nvPr>
        </p:nvSpPr>
        <p:spPr/>
        <p:txBody>
          <a:bodyPr/>
          <a:lstStyle/>
          <a:p>
            <a:fld id="{85354F69-60BA-4698-868D-DAE20B9BCFD0}" type="datetime1">
              <a:rPr lang="en-US" smtClean="0"/>
              <a:t>9/5/2022</a:t>
            </a:fld>
            <a:endParaRPr lang="en-US"/>
          </a:p>
        </p:txBody>
      </p:sp>
      <p:sp>
        <p:nvSpPr>
          <p:cNvPr id="8" name="Footer Placeholder 7">
            <a:extLst>
              <a:ext uri="{FF2B5EF4-FFF2-40B4-BE49-F238E27FC236}">
                <a16:creationId xmlns:a16="http://schemas.microsoft.com/office/drawing/2014/main" id="{6EE144EF-4E0E-E0C9-8F3D-32B9551BDCC0}"/>
              </a:ext>
            </a:extLst>
          </p:cNvPr>
          <p:cNvSpPr>
            <a:spLocks noGrp="1"/>
          </p:cNvSpPr>
          <p:nvPr>
            <p:ph type="ftr" sz="quarter" idx="11"/>
          </p:nvPr>
        </p:nvSpPr>
        <p:spPr/>
        <p:txBody>
          <a:bodyPr/>
          <a:lstStyle/>
          <a:p>
            <a:r>
              <a:rPr lang="en-US"/>
              <a:t>C ,C++ and UML Basics</a:t>
            </a:r>
          </a:p>
        </p:txBody>
      </p:sp>
      <p:sp>
        <p:nvSpPr>
          <p:cNvPr id="9" name="Slide Number Placeholder 8">
            <a:extLst>
              <a:ext uri="{FF2B5EF4-FFF2-40B4-BE49-F238E27FC236}">
                <a16:creationId xmlns:a16="http://schemas.microsoft.com/office/drawing/2014/main" id="{9E789CBE-77C3-B699-D654-015832D22EF9}"/>
              </a:ext>
            </a:extLst>
          </p:cNvPr>
          <p:cNvSpPr>
            <a:spLocks noGrp="1"/>
          </p:cNvSpPr>
          <p:nvPr>
            <p:ph type="sldNum" sz="quarter" idx="12"/>
          </p:nvPr>
        </p:nvSpPr>
        <p:spPr/>
        <p:txBody>
          <a:bodyPr/>
          <a:lstStyle/>
          <a:p>
            <a:fld id="{A1A6BA4E-CDAE-4DEF-A7CA-99055C502B84}" type="slidenum">
              <a:rPr lang="en-US" smtClean="0"/>
              <a:pPr/>
              <a:t>191</a:t>
            </a:fld>
            <a:endParaRPr lang="en-US"/>
          </a:p>
        </p:txBody>
      </p:sp>
    </p:spTree>
    <p:extLst>
      <p:ext uri="{BB962C8B-B14F-4D97-AF65-F5344CB8AC3E}">
        <p14:creationId xmlns:p14="http://schemas.microsoft.com/office/powerpoint/2010/main" val="195659695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223055"/>
            <a:ext cx="7459511" cy="1200329"/>
          </a:xfrm>
          <a:prstGeom prst="rect">
            <a:avLst/>
          </a:prstGeom>
        </p:spPr>
        <p:txBody>
          <a:bodyPr wrap="square">
            <a:spAutoFit/>
          </a:bodyPr>
          <a:lstStyle/>
          <a:p>
            <a:pPr marL="257175" indent="-257175" algn="just">
              <a:buFont typeface="Arial" pitchFamily="34" charset="0"/>
              <a:buChar char="•"/>
            </a:pPr>
            <a:r>
              <a:rPr lang="en-US" dirty="0"/>
              <a:t>Where an extending use case is executed, it is indicated in the use case specification as an extension point. </a:t>
            </a:r>
          </a:p>
          <a:p>
            <a:pPr marL="257175" indent="-257175" algn="just">
              <a:buFont typeface="Arial" pitchFamily="34" charset="0"/>
              <a:buChar char="•"/>
            </a:pPr>
            <a:r>
              <a:rPr lang="en-US" dirty="0"/>
              <a:t>The extension point specifies where, in the flow of the including use case, the extending use case is to be executed.</a:t>
            </a:r>
            <a:endParaRPr lang="en-IN"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600" y="2400300"/>
            <a:ext cx="5276850" cy="4059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a:extLst>
              <a:ext uri="{FF2B5EF4-FFF2-40B4-BE49-F238E27FC236}">
                <a16:creationId xmlns:a16="http://schemas.microsoft.com/office/drawing/2014/main" id="{71157BDE-973A-D4B4-4E08-7C258AAA9910}"/>
              </a:ext>
            </a:extLst>
          </p:cNvPr>
          <p:cNvSpPr>
            <a:spLocks noGrp="1"/>
          </p:cNvSpPr>
          <p:nvPr>
            <p:ph type="dt" sz="half" idx="10"/>
          </p:nvPr>
        </p:nvSpPr>
        <p:spPr/>
        <p:txBody>
          <a:bodyPr/>
          <a:lstStyle/>
          <a:p>
            <a:fld id="{2A410443-44B9-452F-9B29-A710C3AF36A1}" type="datetime1">
              <a:rPr lang="en-US" smtClean="0"/>
              <a:t>9/5/2022</a:t>
            </a:fld>
            <a:endParaRPr lang="en-US"/>
          </a:p>
        </p:txBody>
      </p:sp>
      <p:sp>
        <p:nvSpPr>
          <p:cNvPr id="8" name="Footer Placeholder 7">
            <a:extLst>
              <a:ext uri="{FF2B5EF4-FFF2-40B4-BE49-F238E27FC236}">
                <a16:creationId xmlns:a16="http://schemas.microsoft.com/office/drawing/2014/main" id="{8F306524-E5C8-FF69-0669-6CBE5111B074}"/>
              </a:ext>
            </a:extLst>
          </p:cNvPr>
          <p:cNvSpPr>
            <a:spLocks noGrp="1"/>
          </p:cNvSpPr>
          <p:nvPr>
            <p:ph type="ftr" sz="quarter" idx="11"/>
          </p:nvPr>
        </p:nvSpPr>
        <p:spPr/>
        <p:txBody>
          <a:bodyPr/>
          <a:lstStyle/>
          <a:p>
            <a:r>
              <a:rPr lang="en-US"/>
              <a:t>C ,C++ and UML Basics</a:t>
            </a:r>
          </a:p>
        </p:txBody>
      </p:sp>
      <p:sp>
        <p:nvSpPr>
          <p:cNvPr id="9" name="Slide Number Placeholder 8">
            <a:extLst>
              <a:ext uri="{FF2B5EF4-FFF2-40B4-BE49-F238E27FC236}">
                <a16:creationId xmlns:a16="http://schemas.microsoft.com/office/drawing/2014/main" id="{16E1D2A3-A0BD-154E-FFA7-397D2B61991E}"/>
              </a:ext>
            </a:extLst>
          </p:cNvPr>
          <p:cNvSpPr>
            <a:spLocks noGrp="1"/>
          </p:cNvSpPr>
          <p:nvPr>
            <p:ph type="sldNum" sz="quarter" idx="12"/>
          </p:nvPr>
        </p:nvSpPr>
        <p:spPr/>
        <p:txBody>
          <a:bodyPr/>
          <a:lstStyle/>
          <a:p>
            <a:fld id="{A1A6BA4E-CDAE-4DEF-A7CA-99055C502B84}" type="slidenum">
              <a:rPr lang="en-US" smtClean="0"/>
              <a:pPr/>
              <a:t>192</a:t>
            </a:fld>
            <a:endParaRPr lang="en-US"/>
          </a:p>
        </p:txBody>
      </p:sp>
    </p:spTree>
    <p:extLst>
      <p:ext uri="{BB962C8B-B14F-4D97-AF65-F5344CB8AC3E}">
        <p14:creationId xmlns:p14="http://schemas.microsoft.com/office/powerpoint/2010/main" val="159751271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2617" y="1722120"/>
            <a:ext cx="7756921" cy="3413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Date Placeholder 5">
            <a:extLst>
              <a:ext uri="{FF2B5EF4-FFF2-40B4-BE49-F238E27FC236}">
                <a16:creationId xmlns:a16="http://schemas.microsoft.com/office/drawing/2014/main" id="{0D7E3C12-4E11-591C-94DC-CE67517CA892}"/>
              </a:ext>
            </a:extLst>
          </p:cNvPr>
          <p:cNvSpPr>
            <a:spLocks noGrp="1"/>
          </p:cNvSpPr>
          <p:nvPr>
            <p:ph type="dt" sz="half" idx="10"/>
          </p:nvPr>
        </p:nvSpPr>
        <p:spPr/>
        <p:txBody>
          <a:bodyPr/>
          <a:lstStyle/>
          <a:p>
            <a:fld id="{2C0962A0-5502-441B-AB5C-7E3AAD538587}" type="datetime1">
              <a:rPr lang="en-US" smtClean="0"/>
              <a:t>9/5/2022</a:t>
            </a:fld>
            <a:endParaRPr lang="en-US"/>
          </a:p>
        </p:txBody>
      </p:sp>
      <p:sp>
        <p:nvSpPr>
          <p:cNvPr id="11" name="Footer Placeholder 10">
            <a:extLst>
              <a:ext uri="{FF2B5EF4-FFF2-40B4-BE49-F238E27FC236}">
                <a16:creationId xmlns:a16="http://schemas.microsoft.com/office/drawing/2014/main" id="{64342F85-DE23-86A3-EC49-C7DD882A2E7C}"/>
              </a:ext>
            </a:extLst>
          </p:cNvPr>
          <p:cNvSpPr>
            <a:spLocks noGrp="1"/>
          </p:cNvSpPr>
          <p:nvPr>
            <p:ph type="ftr" sz="quarter" idx="11"/>
          </p:nvPr>
        </p:nvSpPr>
        <p:spPr/>
        <p:txBody>
          <a:bodyPr/>
          <a:lstStyle/>
          <a:p>
            <a:r>
              <a:rPr lang="en-US"/>
              <a:t>C ,C++ and UML Basics</a:t>
            </a:r>
          </a:p>
        </p:txBody>
      </p:sp>
      <p:sp>
        <p:nvSpPr>
          <p:cNvPr id="12" name="Slide Number Placeholder 11">
            <a:extLst>
              <a:ext uri="{FF2B5EF4-FFF2-40B4-BE49-F238E27FC236}">
                <a16:creationId xmlns:a16="http://schemas.microsoft.com/office/drawing/2014/main" id="{2CE2126E-970D-6F45-61C8-FD5C0A88E207}"/>
              </a:ext>
            </a:extLst>
          </p:cNvPr>
          <p:cNvSpPr>
            <a:spLocks noGrp="1"/>
          </p:cNvSpPr>
          <p:nvPr>
            <p:ph type="sldNum" sz="quarter" idx="12"/>
          </p:nvPr>
        </p:nvSpPr>
        <p:spPr/>
        <p:txBody>
          <a:bodyPr/>
          <a:lstStyle/>
          <a:p>
            <a:fld id="{A1A6BA4E-CDAE-4DEF-A7CA-99055C502B84}" type="slidenum">
              <a:rPr lang="en-US" smtClean="0"/>
              <a:pPr/>
              <a:t>193</a:t>
            </a:fld>
            <a:endParaRPr lang="en-US"/>
          </a:p>
        </p:txBody>
      </p:sp>
    </p:spTree>
    <p:extLst>
      <p:ext uri="{BB962C8B-B14F-4D97-AF65-F5344CB8AC3E}">
        <p14:creationId xmlns:p14="http://schemas.microsoft.com/office/powerpoint/2010/main" val="135162910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8" name="Google Shape;208;p26"/>
          <p:cNvSpPr txBox="1"/>
          <p:nvPr/>
        </p:nvSpPr>
        <p:spPr>
          <a:xfrm>
            <a:off x="452907" y="1371600"/>
            <a:ext cx="6342845" cy="276969"/>
          </a:xfrm>
          <a:prstGeom prst="rect">
            <a:avLst/>
          </a:prstGeom>
          <a:noFill/>
          <a:ln>
            <a:noFill/>
          </a:ln>
        </p:spPr>
        <p:txBody>
          <a:bodyPr spcFirstLastPara="1" wrap="square" lIns="68569" tIns="34275" rIns="68569" bIns="34275" anchor="t" anchorCtr="0">
            <a:spAutoFit/>
          </a:bodyPr>
          <a:lstStyle/>
          <a:p>
            <a:r>
              <a:rPr lang="en-US" sz="1350" b="1" dirty="0">
                <a:solidFill>
                  <a:schemeClr val="dk1"/>
                </a:solidFill>
                <a:latin typeface="Times New Roman" panose="02020603050405020304" pitchFamily="18" charset="0"/>
                <a:ea typeface="Calibri"/>
                <a:cs typeface="Times New Roman" panose="02020603050405020304" pitchFamily="18" charset="0"/>
                <a:sym typeface="Calibri"/>
              </a:rPr>
              <a:t>SAMPLE MCQ’S</a:t>
            </a:r>
            <a:endParaRPr sz="1350" b="1"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209" name="Google Shape;209;p26"/>
          <p:cNvSpPr txBox="1"/>
          <p:nvPr/>
        </p:nvSpPr>
        <p:spPr>
          <a:xfrm>
            <a:off x="533400" y="2133600"/>
            <a:ext cx="8077199" cy="3947204"/>
          </a:xfrm>
          <a:prstGeom prst="rect">
            <a:avLst/>
          </a:prstGeom>
          <a:noFill/>
          <a:ln>
            <a:noFill/>
          </a:ln>
        </p:spPr>
        <p:txBody>
          <a:bodyPr spcFirstLastPara="1" wrap="square" lIns="68569" tIns="34275" rIns="68569" bIns="34275" anchor="t" anchorCtr="0">
            <a:spAutoFit/>
          </a:bodyPr>
          <a:lstStyle/>
          <a:p>
            <a:pPr marL="257175" indent="-257175">
              <a:buClr>
                <a:schemeClr val="dk1"/>
              </a:buClr>
              <a:buSzPts val="1800"/>
              <a:buFont typeface="Calibri"/>
              <a:buAutoNum type="arabicPeriod"/>
            </a:pPr>
            <a:r>
              <a:rPr lang="en-US" dirty="0">
                <a:solidFill>
                  <a:schemeClr val="dk1"/>
                </a:solidFill>
                <a:latin typeface="Times New Roman" panose="02020603050405020304" pitchFamily="18" charset="0"/>
                <a:ea typeface="Calibri"/>
                <a:cs typeface="Times New Roman" panose="02020603050405020304" pitchFamily="18" charset="0"/>
                <a:sym typeface="Calibri"/>
              </a:rPr>
              <a:t>UML diagram that shows the interaction between users and system, is known as</a:t>
            </a:r>
            <a:br>
              <a:rPr lang="en-US" dirty="0">
                <a:solidFill>
                  <a:schemeClr val="dk1"/>
                </a:solidFill>
                <a:latin typeface="Times New Roman" panose="02020603050405020304" pitchFamily="18" charset="0"/>
                <a:ea typeface="Calibri"/>
                <a:cs typeface="Times New Roman" panose="02020603050405020304" pitchFamily="18" charset="0"/>
                <a:sym typeface="Calibri"/>
              </a:rPr>
            </a:br>
            <a:r>
              <a:rPr lang="en-US" dirty="0">
                <a:solidFill>
                  <a:schemeClr val="dk1"/>
                </a:solidFill>
                <a:latin typeface="Times New Roman" panose="02020603050405020304" pitchFamily="18" charset="0"/>
                <a:ea typeface="Calibri"/>
                <a:cs typeface="Times New Roman" panose="02020603050405020304" pitchFamily="18" charset="0"/>
                <a:sym typeface="Calibri"/>
              </a:rPr>
              <a:t>A. Activity diagram</a:t>
            </a:r>
            <a:br>
              <a:rPr lang="en-US" dirty="0">
                <a:solidFill>
                  <a:schemeClr val="dk1"/>
                </a:solidFill>
                <a:latin typeface="Times New Roman" panose="02020603050405020304" pitchFamily="18" charset="0"/>
                <a:ea typeface="Calibri"/>
                <a:cs typeface="Times New Roman" panose="02020603050405020304" pitchFamily="18" charset="0"/>
                <a:sym typeface="Calibri"/>
              </a:rPr>
            </a:br>
            <a:r>
              <a:rPr lang="en-US" dirty="0">
                <a:solidFill>
                  <a:schemeClr val="dk1"/>
                </a:solidFill>
                <a:latin typeface="Times New Roman" panose="02020603050405020304" pitchFamily="18" charset="0"/>
                <a:ea typeface="Calibri"/>
                <a:cs typeface="Times New Roman" panose="02020603050405020304" pitchFamily="18" charset="0"/>
                <a:sym typeface="Calibri"/>
              </a:rPr>
              <a:t>B. E-R diagram</a:t>
            </a:r>
            <a:br>
              <a:rPr lang="en-US" dirty="0">
                <a:solidFill>
                  <a:schemeClr val="dk1"/>
                </a:solidFill>
                <a:latin typeface="Times New Roman" panose="02020603050405020304" pitchFamily="18" charset="0"/>
                <a:ea typeface="Calibri"/>
                <a:cs typeface="Times New Roman" panose="02020603050405020304" pitchFamily="18" charset="0"/>
                <a:sym typeface="Calibri"/>
              </a:rPr>
            </a:br>
            <a:r>
              <a:rPr lang="en-US" dirty="0">
                <a:solidFill>
                  <a:schemeClr val="dk1"/>
                </a:solidFill>
                <a:latin typeface="Times New Roman" panose="02020603050405020304" pitchFamily="18" charset="0"/>
                <a:ea typeface="Calibri"/>
                <a:cs typeface="Times New Roman" panose="02020603050405020304" pitchFamily="18" charset="0"/>
                <a:sym typeface="Calibri"/>
              </a:rPr>
              <a:t>C. Use case diagram</a:t>
            </a:r>
            <a:br>
              <a:rPr lang="en-US" dirty="0">
                <a:solidFill>
                  <a:schemeClr val="dk1"/>
                </a:solidFill>
                <a:latin typeface="Times New Roman" panose="02020603050405020304" pitchFamily="18" charset="0"/>
                <a:ea typeface="Calibri"/>
                <a:cs typeface="Times New Roman" panose="02020603050405020304" pitchFamily="18" charset="0"/>
                <a:sym typeface="Calibri"/>
              </a:rPr>
            </a:br>
            <a:r>
              <a:rPr lang="en-US" dirty="0">
                <a:solidFill>
                  <a:schemeClr val="dk1"/>
                </a:solidFill>
                <a:latin typeface="Times New Roman" panose="02020603050405020304" pitchFamily="18" charset="0"/>
                <a:ea typeface="Calibri"/>
                <a:cs typeface="Times New Roman" panose="02020603050405020304" pitchFamily="18" charset="0"/>
                <a:sym typeface="Calibri"/>
              </a:rPr>
              <a:t>D. Class diagram</a:t>
            </a:r>
            <a:br>
              <a:rPr lang="en-US" dirty="0">
                <a:solidFill>
                  <a:schemeClr val="dk1"/>
                </a:solidFill>
                <a:latin typeface="Times New Roman" panose="02020603050405020304" pitchFamily="18" charset="0"/>
                <a:ea typeface="Calibri"/>
                <a:cs typeface="Times New Roman" panose="02020603050405020304" pitchFamily="18" charset="0"/>
                <a:sym typeface="Calibri"/>
              </a:rPr>
            </a:br>
            <a:r>
              <a:rPr lang="en-US" dirty="0" err="1">
                <a:solidFill>
                  <a:schemeClr val="dk1"/>
                </a:solidFill>
                <a:latin typeface="Times New Roman" panose="02020603050405020304" pitchFamily="18" charset="0"/>
                <a:ea typeface="Calibri"/>
                <a:cs typeface="Times New Roman" panose="02020603050405020304" pitchFamily="18" charset="0"/>
                <a:sym typeface="Calibri"/>
              </a:rPr>
              <a:t>Answer:C</a:t>
            </a:r>
            <a:endParaRPr lang="en-US" dirty="0">
              <a:solidFill>
                <a:schemeClr val="dk1"/>
              </a:solidFill>
              <a:latin typeface="Times New Roman" panose="02020603050405020304" pitchFamily="18" charset="0"/>
              <a:ea typeface="Calibri"/>
              <a:cs typeface="Times New Roman" panose="02020603050405020304" pitchFamily="18" charset="0"/>
              <a:sym typeface="Calibri"/>
            </a:endParaRPr>
          </a:p>
          <a:p>
            <a:pPr>
              <a:buClr>
                <a:schemeClr val="dk1"/>
              </a:buClr>
              <a:buSzPts val="1800"/>
            </a:pPr>
            <a:endParaRPr dirty="0">
              <a:solidFill>
                <a:schemeClr val="dk1"/>
              </a:solidFill>
              <a:latin typeface="Times New Roman" panose="02020603050405020304" pitchFamily="18" charset="0"/>
              <a:ea typeface="Calibri"/>
              <a:cs typeface="Times New Roman" panose="02020603050405020304" pitchFamily="18" charset="0"/>
              <a:sym typeface="Calibri"/>
            </a:endParaRPr>
          </a:p>
          <a:p>
            <a:pPr marL="257175" indent="-257175">
              <a:buClr>
                <a:schemeClr val="dk1"/>
              </a:buClr>
              <a:buSzPts val="1800"/>
              <a:buFont typeface="Calibri"/>
              <a:buAutoNum type="arabicPeriod"/>
            </a:pPr>
            <a:r>
              <a:rPr lang="en-US" dirty="0">
                <a:solidFill>
                  <a:schemeClr val="dk1"/>
                </a:solidFill>
                <a:latin typeface="Times New Roman" panose="02020603050405020304" pitchFamily="18" charset="0"/>
                <a:ea typeface="Calibri"/>
                <a:cs typeface="Times New Roman" panose="02020603050405020304" pitchFamily="18" charset="0"/>
                <a:sym typeface="Calibri"/>
              </a:rPr>
              <a:t>A UML diagram that facilitates requirements gathering and interacts between system and external users, is called as</a:t>
            </a:r>
            <a:br>
              <a:rPr lang="en-US" dirty="0">
                <a:solidFill>
                  <a:schemeClr val="dk1"/>
                </a:solidFill>
                <a:latin typeface="Times New Roman" panose="02020603050405020304" pitchFamily="18" charset="0"/>
                <a:ea typeface="Calibri"/>
                <a:cs typeface="Times New Roman" panose="02020603050405020304" pitchFamily="18" charset="0"/>
                <a:sym typeface="Calibri"/>
              </a:rPr>
            </a:br>
            <a:r>
              <a:rPr lang="en-US" dirty="0">
                <a:solidFill>
                  <a:schemeClr val="dk1"/>
                </a:solidFill>
                <a:latin typeface="Times New Roman" panose="02020603050405020304" pitchFamily="18" charset="0"/>
                <a:ea typeface="Calibri"/>
                <a:cs typeface="Times New Roman" panose="02020603050405020304" pitchFamily="18" charset="0"/>
                <a:sym typeface="Calibri"/>
              </a:rPr>
              <a:t>A. Flowchart diagram</a:t>
            </a:r>
            <a:br>
              <a:rPr lang="en-US" dirty="0">
                <a:solidFill>
                  <a:schemeClr val="dk1"/>
                </a:solidFill>
                <a:latin typeface="Times New Roman" panose="02020603050405020304" pitchFamily="18" charset="0"/>
                <a:ea typeface="Calibri"/>
                <a:cs typeface="Times New Roman" panose="02020603050405020304" pitchFamily="18" charset="0"/>
                <a:sym typeface="Calibri"/>
              </a:rPr>
            </a:br>
            <a:r>
              <a:rPr lang="en-US" dirty="0">
                <a:solidFill>
                  <a:schemeClr val="dk1"/>
                </a:solidFill>
                <a:latin typeface="Times New Roman" panose="02020603050405020304" pitchFamily="18" charset="0"/>
                <a:ea typeface="Calibri"/>
                <a:cs typeface="Times New Roman" panose="02020603050405020304" pitchFamily="18" charset="0"/>
                <a:sym typeface="Calibri"/>
              </a:rPr>
              <a:t>B. Sequence diagram</a:t>
            </a:r>
            <a:br>
              <a:rPr lang="en-US" dirty="0">
                <a:solidFill>
                  <a:schemeClr val="dk1"/>
                </a:solidFill>
                <a:latin typeface="Times New Roman" panose="02020603050405020304" pitchFamily="18" charset="0"/>
                <a:ea typeface="Calibri"/>
                <a:cs typeface="Times New Roman" panose="02020603050405020304" pitchFamily="18" charset="0"/>
                <a:sym typeface="Calibri"/>
              </a:rPr>
            </a:br>
            <a:r>
              <a:rPr lang="en-US" dirty="0">
                <a:solidFill>
                  <a:schemeClr val="dk1"/>
                </a:solidFill>
                <a:latin typeface="Times New Roman" panose="02020603050405020304" pitchFamily="18" charset="0"/>
                <a:ea typeface="Calibri"/>
                <a:cs typeface="Times New Roman" panose="02020603050405020304" pitchFamily="18" charset="0"/>
                <a:sym typeface="Calibri"/>
              </a:rPr>
              <a:t>C. Use case diagram</a:t>
            </a:r>
            <a:br>
              <a:rPr lang="en-US" dirty="0">
                <a:solidFill>
                  <a:schemeClr val="dk1"/>
                </a:solidFill>
                <a:latin typeface="Times New Roman" panose="02020603050405020304" pitchFamily="18" charset="0"/>
                <a:ea typeface="Calibri"/>
                <a:cs typeface="Times New Roman" panose="02020603050405020304" pitchFamily="18" charset="0"/>
                <a:sym typeface="Calibri"/>
              </a:rPr>
            </a:br>
            <a:r>
              <a:rPr lang="en-US" dirty="0">
                <a:solidFill>
                  <a:schemeClr val="dk1"/>
                </a:solidFill>
                <a:latin typeface="Times New Roman" panose="02020603050405020304" pitchFamily="18" charset="0"/>
                <a:ea typeface="Calibri"/>
                <a:cs typeface="Times New Roman" panose="02020603050405020304" pitchFamily="18" charset="0"/>
                <a:sym typeface="Calibri"/>
              </a:rPr>
              <a:t>D. Data flow diagram</a:t>
            </a:r>
            <a:br>
              <a:rPr lang="en-US" dirty="0">
                <a:solidFill>
                  <a:schemeClr val="dk1"/>
                </a:solidFill>
                <a:latin typeface="Times New Roman" panose="02020603050405020304" pitchFamily="18" charset="0"/>
                <a:ea typeface="Calibri"/>
                <a:cs typeface="Times New Roman" panose="02020603050405020304" pitchFamily="18" charset="0"/>
                <a:sym typeface="Calibri"/>
              </a:rPr>
            </a:br>
            <a:r>
              <a:rPr lang="en-US" dirty="0">
                <a:solidFill>
                  <a:schemeClr val="dk1"/>
                </a:solidFill>
                <a:latin typeface="Times New Roman" panose="02020603050405020304" pitchFamily="18" charset="0"/>
                <a:ea typeface="Calibri"/>
                <a:cs typeface="Times New Roman" panose="02020603050405020304" pitchFamily="18" charset="0"/>
                <a:sym typeface="Calibri"/>
              </a:rPr>
              <a:t>Answer: C</a:t>
            </a:r>
            <a:endParaRPr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2" name="Date Placeholder 1">
            <a:extLst>
              <a:ext uri="{FF2B5EF4-FFF2-40B4-BE49-F238E27FC236}">
                <a16:creationId xmlns:a16="http://schemas.microsoft.com/office/drawing/2014/main" id="{EB9D3965-EB8F-BF0A-0D23-B3C6E5DD93D3}"/>
              </a:ext>
            </a:extLst>
          </p:cNvPr>
          <p:cNvSpPr>
            <a:spLocks noGrp="1"/>
          </p:cNvSpPr>
          <p:nvPr>
            <p:ph type="dt" sz="half" idx="10"/>
          </p:nvPr>
        </p:nvSpPr>
        <p:spPr/>
        <p:txBody>
          <a:bodyPr/>
          <a:lstStyle/>
          <a:p>
            <a:fld id="{5CBEE72C-C49D-4BAB-80E1-DC34070AE996}" type="datetime1">
              <a:rPr lang="en-US" smtClean="0"/>
              <a:t>9/5/2022</a:t>
            </a:fld>
            <a:endParaRPr lang="en-US"/>
          </a:p>
        </p:txBody>
      </p:sp>
      <p:sp>
        <p:nvSpPr>
          <p:cNvPr id="3" name="Footer Placeholder 2">
            <a:extLst>
              <a:ext uri="{FF2B5EF4-FFF2-40B4-BE49-F238E27FC236}">
                <a16:creationId xmlns:a16="http://schemas.microsoft.com/office/drawing/2014/main" id="{D186A88C-B071-5EE6-B6EE-0698E88E63D6}"/>
              </a:ext>
            </a:extLst>
          </p:cNvPr>
          <p:cNvSpPr>
            <a:spLocks noGrp="1"/>
          </p:cNvSpPr>
          <p:nvPr>
            <p:ph type="ftr" sz="quarter" idx="11"/>
          </p:nvPr>
        </p:nvSpPr>
        <p:spPr/>
        <p:txBody>
          <a:bodyPr/>
          <a:lstStyle/>
          <a:p>
            <a:r>
              <a:rPr lang="en-US"/>
              <a:t>C ,C++ and UML Basics</a:t>
            </a:r>
          </a:p>
        </p:txBody>
      </p:sp>
      <p:sp>
        <p:nvSpPr>
          <p:cNvPr id="4" name="Slide Number Placeholder 3">
            <a:extLst>
              <a:ext uri="{FF2B5EF4-FFF2-40B4-BE49-F238E27FC236}">
                <a16:creationId xmlns:a16="http://schemas.microsoft.com/office/drawing/2014/main" id="{AE1A4362-1234-1523-C89E-19023981CD76}"/>
              </a:ext>
            </a:extLst>
          </p:cNvPr>
          <p:cNvSpPr>
            <a:spLocks noGrp="1"/>
          </p:cNvSpPr>
          <p:nvPr>
            <p:ph type="sldNum" sz="quarter" idx="12"/>
          </p:nvPr>
        </p:nvSpPr>
        <p:spPr/>
        <p:txBody>
          <a:bodyPr/>
          <a:lstStyle/>
          <a:p>
            <a:fld id="{A1A6BA4E-CDAE-4DEF-A7CA-99055C502B84}" type="slidenum">
              <a:rPr lang="en-US" smtClean="0"/>
              <a:pPr/>
              <a:t>194</a:t>
            </a:fld>
            <a:endParaRPr lang="en-US"/>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8" name="Google Shape;218;p27"/>
          <p:cNvSpPr txBox="1"/>
          <p:nvPr/>
        </p:nvSpPr>
        <p:spPr>
          <a:xfrm>
            <a:off x="1246031" y="1832825"/>
            <a:ext cx="5554014" cy="992549"/>
          </a:xfrm>
          <a:prstGeom prst="rect">
            <a:avLst/>
          </a:prstGeom>
          <a:noFill/>
          <a:ln>
            <a:noFill/>
          </a:ln>
        </p:spPr>
        <p:txBody>
          <a:bodyPr spcFirstLastPara="1" wrap="square" lIns="68569" tIns="34275" rIns="68569" bIns="34275" anchor="t" anchorCtr="0">
            <a:spAutoFit/>
          </a:bodyPr>
          <a:lstStyle/>
          <a:p>
            <a:r>
              <a:rPr lang="en-US" sz="2000" b="1" dirty="0">
                <a:solidFill>
                  <a:schemeClr val="dk1"/>
                </a:solidFill>
                <a:latin typeface="Times New Roman" panose="02020603050405020304" pitchFamily="18" charset="0"/>
                <a:ea typeface="Calibri"/>
                <a:cs typeface="Times New Roman" panose="02020603050405020304" pitchFamily="18" charset="0"/>
                <a:sym typeface="Calibri"/>
              </a:rPr>
              <a:t>SAMPLE MCQ’S</a:t>
            </a:r>
            <a:endParaRPr sz="2000" b="1" dirty="0">
              <a:latin typeface="Times New Roman" panose="02020603050405020304" pitchFamily="18" charset="0"/>
              <a:cs typeface="Times New Roman" panose="02020603050405020304" pitchFamily="18" charset="0"/>
            </a:endParaRPr>
          </a:p>
          <a:p>
            <a:r>
              <a:rPr lang="en-US" sz="2000" b="1" dirty="0">
                <a:solidFill>
                  <a:schemeClr val="dk1"/>
                </a:solidFill>
                <a:latin typeface="Times New Roman" panose="02020603050405020304" pitchFamily="18" charset="0"/>
                <a:ea typeface="Calibri"/>
                <a:cs typeface="Times New Roman" panose="02020603050405020304" pitchFamily="18" charset="0"/>
                <a:sym typeface="Calibri"/>
              </a:rPr>
              <a:t>3. Which of the following is correct A or B and why </a:t>
            </a:r>
            <a:endParaRPr sz="2000" b="1" dirty="0">
              <a:solidFill>
                <a:schemeClr val="dk1"/>
              </a:solidFill>
              <a:latin typeface="Times New Roman" panose="02020603050405020304" pitchFamily="18" charset="0"/>
              <a:ea typeface="Calibri"/>
              <a:cs typeface="Times New Roman" panose="02020603050405020304" pitchFamily="18" charset="0"/>
              <a:sym typeface="Calibri"/>
            </a:endParaRPr>
          </a:p>
        </p:txBody>
      </p:sp>
      <p:pic>
        <p:nvPicPr>
          <p:cNvPr id="219" name="Google Shape;219;p27"/>
          <p:cNvPicPr preferRelativeResize="0"/>
          <p:nvPr/>
        </p:nvPicPr>
        <p:blipFill rotWithShape="1">
          <a:blip r:embed="rId3">
            <a:alphaModFix/>
          </a:blip>
          <a:srcRect/>
          <a:stretch/>
        </p:blipFill>
        <p:spPr>
          <a:xfrm>
            <a:off x="1371600" y="2734206"/>
            <a:ext cx="6781800" cy="3285594"/>
          </a:xfrm>
          <a:prstGeom prst="rect">
            <a:avLst/>
          </a:prstGeom>
          <a:noFill/>
          <a:ln>
            <a:noFill/>
          </a:ln>
        </p:spPr>
      </p:pic>
      <p:sp>
        <p:nvSpPr>
          <p:cNvPr id="2" name="Date Placeholder 1">
            <a:extLst>
              <a:ext uri="{FF2B5EF4-FFF2-40B4-BE49-F238E27FC236}">
                <a16:creationId xmlns:a16="http://schemas.microsoft.com/office/drawing/2014/main" id="{C5BC0D0D-DB1E-2739-C1C0-8FBBB1AAFEDF}"/>
              </a:ext>
            </a:extLst>
          </p:cNvPr>
          <p:cNvSpPr>
            <a:spLocks noGrp="1"/>
          </p:cNvSpPr>
          <p:nvPr>
            <p:ph type="dt" sz="half" idx="10"/>
          </p:nvPr>
        </p:nvSpPr>
        <p:spPr/>
        <p:txBody>
          <a:bodyPr/>
          <a:lstStyle/>
          <a:p>
            <a:fld id="{01832990-D922-481E-BCAB-C49DE86B8047}" type="datetime1">
              <a:rPr lang="en-US" smtClean="0"/>
              <a:t>9/5/2022</a:t>
            </a:fld>
            <a:endParaRPr lang="en-US"/>
          </a:p>
        </p:txBody>
      </p:sp>
      <p:sp>
        <p:nvSpPr>
          <p:cNvPr id="3" name="Footer Placeholder 2">
            <a:extLst>
              <a:ext uri="{FF2B5EF4-FFF2-40B4-BE49-F238E27FC236}">
                <a16:creationId xmlns:a16="http://schemas.microsoft.com/office/drawing/2014/main" id="{AAED375D-1480-3D48-8DED-505DF6A3B82B}"/>
              </a:ext>
            </a:extLst>
          </p:cNvPr>
          <p:cNvSpPr>
            <a:spLocks noGrp="1"/>
          </p:cNvSpPr>
          <p:nvPr>
            <p:ph type="ftr" sz="quarter" idx="11"/>
          </p:nvPr>
        </p:nvSpPr>
        <p:spPr/>
        <p:txBody>
          <a:bodyPr/>
          <a:lstStyle/>
          <a:p>
            <a:r>
              <a:rPr lang="en-US"/>
              <a:t>C ,C++ and UML Basics</a:t>
            </a:r>
          </a:p>
        </p:txBody>
      </p:sp>
      <p:sp>
        <p:nvSpPr>
          <p:cNvPr id="4" name="Slide Number Placeholder 3">
            <a:extLst>
              <a:ext uri="{FF2B5EF4-FFF2-40B4-BE49-F238E27FC236}">
                <a16:creationId xmlns:a16="http://schemas.microsoft.com/office/drawing/2014/main" id="{4F3CFCD0-CFC2-A29A-2FD9-CBD6FA4853A3}"/>
              </a:ext>
            </a:extLst>
          </p:cNvPr>
          <p:cNvSpPr>
            <a:spLocks noGrp="1"/>
          </p:cNvSpPr>
          <p:nvPr>
            <p:ph type="sldNum" sz="quarter" idx="12"/>
          </p:nvPr>
        </p:nvSpPr>
        <p:spPr/>
        <p:txBody>
          <a:bodyPr/>
          <a:lstStyle/>
          <a:p>
            <a:fld id="{A1A6BA4E-CDAE-4DEF-A7CA-99055C502B84}" type="slidenum">
              <a:rPr lang="en-US" smtClean="0"/>
              <a:pPr/>
              <a:t>195</a:t>
            </a:fld>
            <a:endParaRPr lang="en-US"/>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8" name="Google Shape;228;p28"/>
          <p:cNvSpPr txBox="1"/>
          <p:nvPr/>
        </p:nvSpPr>
        <p:spPr>
          <a:xfrm>
            <a:off x="1246030" y="1832825"/>
            <a:ext cx="6602569" cy="684773"/>
          </a:xfrm>
          <a:prstGeom prst="rect">
            <a:avLst/>
          </a:prstGeom>
          <a:noFill/>
          <a:ln>
            <a:noFill/>
          </a:ln>
        </p:spPr>
        <p:txBody>
          <a:bodyPr spcFirstLastPara="1" wrap="square" lIns="68569" tIns="34275" rIns="68569" bIns="34275" anchor="t" anchorCtr="0">
            <a:spAutoFit/>
          </a:bodyPr>
          <a:lstStyle/>
          <a:p>
            <a:r>
              <a:rPr lang="en-US" sz="2000" b="1" dirty="0">
                <a:solidFill>
                  <a:schemeClr val="dk1"/>
                </a:solidFill>
                <a:latin typeface="Times New Roman" panose="02020603050405020304" pitchFamily="18" charset="0"/>
                <a:ea typeface="Calibri"/>
                <a:cs typeface="Times New Roman" panose="02020603050405020304" pitchFamily="18" charset="0"/>
                <a:sym typeface="Calibri"/>
              </a:rPr>
              <a:t>SAMPLE MCQ’S</a:t>
            </a:r>
            <a:endParaRPr sz="2000" b="1" dirty="0">
              <a:latin typeface="Times New Roman" panose="02020603050405020304" pitchFamily="18" charset="0"/>
              <a:cs typeface="Times New Roman" panose="02020603050405020304" pitchFamily="18" charset="0"/>
            </a:endParaRPr>
          </a:p>
          <a:p>
            <a:r>
              <a:rPr lang="en-US" sz="2000" b="1" dirty="0">
                <a:solidFill>
                  <a:schemeClr val="dk1"/>
                </a:solidFill>
                <a:latin typeface="Times New Roman" panose="02020603050405020304" pitchFamily="18" charset="0"/>
                <a:ea typeface="Calibri"/>
                <a:cs typeface="Times New Roman" panose="02020603050405020304" pitchFamily="18" charset="0"/>
                <a:sym typeface="Calibri"/>
              </a:rPr>
              <a:t>4. Which of the following is correct A or B and why </a:t>
            </a:r>
            <a:endParaRPr sz="2000" b="1" dirty="0">
              <a:solidFill>
                <a:schemeClr val="dk1"/>
              </a:solidFill>
              <a:latin typeface="Times New Roman" panose="02020603050405020304" pitchFamily="18" charset="0"/>
              <a:ea typeface="Calibri"/>
              <a:cs typeface="Times New Roman" panose="02020603050405020304" pitchFamily="18" charset="0"/>
              <a:sym typeface="Calibri"/>
            </a:endParaRPr>
          </a:p>
        </p:txBody>
      </p:sp>
      <p:pic>
        <p:nvPicPr>
          <p:cNvPr id="229" name="Google Shape;229;p28"/>
          <p:cNvPicPr preferRelativeResize="0"/>
          <p:nvPr/>
        </p:nvPicPr>
        <p:blipFill rotWithShape="1">
          <a:blip r:embed="rId3">
            <a:alphaModFix/>
          </a:blip>
          <a:srcRect/>
          <a:stretch/>
        </p:blipFill>
        <p:spPr>
          <a:xfrm>
            <a:off x="1600200" y="2971800"/>
            <a:ext cx="6248400" cy="2900463"/>
          </a:xfrm>
          <a:prstGeom prst="rect">
            <a:avLst/>
          </a:prstGeom>
          <a:noFill/>
          <a:ln>
            <a:noFill/>
          </a:ln>
        </p:spPr>
      </p:pic>
      <p:sp>
        <p:nvSpPr>
          <p:cNvPr id="2" name="Date Placeholder 1">
            <a:extLst>
              <a:ext uri="{FF2B5EF4-FFF2-40B4-BE49-F238E27FC236}">
                <a16:creationId xmlns:a16="http://schemas.microsoft.com/office/drawing/2014/main" id="{05932ADD-72C7-54AA-693A-C4E5F5B7BD58}"/>
              </a:ext>
            </a:extLst>
          </p:cNvPr>
          <p:cNvSpPr>
            <a:spLocks noGrp="1"/>
          </p:cNvSpPr>
          <p:nvPr>
            <p:ph type="dt" sz="half" idx="10"/>
          </p:nvPr>
        </p:nvSpPr>
        <p:spPr/>
        <p:txBody>
          <a:bodyPr/>
          <a:lstStyle/>
          <a:p>
            <a:fld id="{91AF0021-D5AF-487B-9643-883285EB1714}" type="datetime1">
              <a:rPr lang="en-US" smtClean="0"/>
              <a:t>9/5/2022</a:t>
            </a:fld>
            <a:endParaRPr lang="en-US"/>
          </a:p>
        </p:txBody>
      </p:sp>
      <p:sp>
        <p:nvSpPr>
          <p:cNvPr id="3" name="Footer Placeholder 2">
            <a:extLst>
              <a:ext uri="{FF2B5EF4-FFF2-40B4-BE49-F238E27FC236}">
                <a16:creationId xmlns:a16="http://schemas.microsoft.com/office/drawing/2014/main" id="{53E93BE7-3154-A960-C5A3-D0BDC13615B8}"/>
              </a:ext>
            </a:extLst>
          </p:cNvPr>
          <p:cNvSpPr>
            <a:spLocks noGrp="1"/>
          </p:cNvSpPr>
          <p:nvPr>
            <p:ph type="ftr" sz="quarter" idx="11"/>
          </p:nvPr>
        </p:nvSpPr>
        <p:spPr/>
        <p:txBody>
          <a:bodyPr/>
          <a:lstStyle/>
          <a:p>
            <a:r>
              <a:rPr lang="en-US"/>
              <a:t>C ,C++ and UML Basics</a:t>
            </a:r>
          </a:p>
        </p:txBody>
      </p:sp>
      <p:sp>
        <p:nvSpPr>
          <p:cNvPr id="4" name="Slide Number Placeholder 3">
            <a:extLst>
              <a:ext uri="{FF2B5EF4-FFF2-40B4-BE49-F238E27FC236}">
                <a16:creationId xmlns:a16="http://schemas.microsoft.com/office/drawing/2014/main" id="{54DAE8E0-A3D0-3981-92AF-D03DD73CD2F9}"/>
              </a:ext>
            </a:extLst>
          </p:cNvPr>
          <p:cNvSpPr>
            <a:spLocks noGrp="1"/>
          </p:cNvSpPr>
          <p:nvPr>
            <p:ph type="sldNum" sz="quarter" idx="12"/>
          </p:nvPr>
        </p:nvSpPr>
        <p:spPr/>
        <p:txBody>
          <a:bodyPr/>
          <a:lstStyle/>
          <a:p>
            <a:fld id="{A1A6BA4E-CDAE-4DEF-A7CA-99055C502B84}" type="slidenum">
              <a:rPr lang="en-US" smtClean="0"/>
              <a:pPr/>
              <a:t>196</a:t>
            </a:fld>
            <a:endParaRPr lang="en-US"/>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9"/>
          <p:cNvSpPr/>
          <p:nvPr/>
        </p:nvSpPr>
        <p:spPr>
          <a:xfrm>
            <a:off x="737315" y="1108710"/>
            <a:ext cx="6858000" cy="34290"/>
          </a:xfrm>
          <a:prstGeom prst="rect">
            <a:avLst/>
          </a:prstGeom>
          <a:solidFill>
            <a:srgbClr val="EED126"/>
          </a:solidFill>
          <a:ln w="12700" cap="flat" cmpd="sng">
            <a:solidFill>
              <a:srgbClr val="EED126"/>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235" name="Google Shape;235;p29"/>
          <p:cNvSpPr/>
          <p:nvPr/>
        </p:nvSpPr>
        <p:spPr>
          <a:xfrm>
            <a:off x="737315" y="1261003"/>
            <a:ext cx="6858000" cy="137160"/>
          </a:xfrm>
          <a:prstGeom prst="rect">
            <a:avLst/>
          </a:prstGeom>
          <a:gradFill>
            <a:gsLst>
              <a:gs pos="0">
                <a:srgbClr val="9A9A9A"/>
              </a:gs>
              <a:gs pos="50000">
                <a:srgbClr val="8D8D8D"/>
              </a:gs>
              <a:gs pos="100000">
                <a:srgbClr val="787878"/>
              </a:gs>
            </a:gsLst>
            <a:lin ang="5400000" scaled="0"/>
          </a:gradFill>
          <a:ln>
            <a:noFill/>
          </a:ln>
        </p:spPr>
        <p:txBody>
          <a:bodyPr spcFirstLastPara="1" wrap="square" lIns="68569" tIns="34275" rIns="68569" bIns="34275" anchor="ctr" anchorCtr="0">
            <a:noAutofit/>
          </a:bodyPr>
          <a:lstStyle/>
          <a:p>
            <a:pPr algn="ctr"/>
            <a:endParaRPr sz="1350">
              <a:solidFill>
                <a:schemeClr val="dk1"/>
              </a:solidFill>
              <a:latin typeface="Calibri"/>
              <a:ea typeface="Calibri"/>
              <a:cs typeface="Calibri"/>
              <a:sym typeface="Calibri"/>
            </a:endParaRPr>
          </a:p>
        </p:txBody>
      </p:sp>
      <p:sp>
        <p:nvSpPr>
          <p:cNvPr id="236" name="Google Shape;236;p29"/>
          <p:cNvSpPr/>
          <p:nvPr/>
        </p:nvSpPr>
        <p:spPr>
          <a:xfrm>
            <a:off x="4914900" y="742950"/>
            <a:ext cx="800100" cy="457200"/>
          </a:xfrm>
          <a:prstGeom prst="roundRect">
            <a:avLst>
              <a:gd name="adj" fmla="val 16667"/>
            </a:avLst>
          </a:prstGeom>
          <a:solidFill>
            <a:schemeClr val="lt1"/>
          </a:solidFill>
          <a:ln>
            <a:noFill/>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pic>
        <p:nvPicPr>
          <p:cNvPr id="237" name="Google Shape;237;p29" descr="pngfind.com-kingpin-png-4152286 (1).png"/>
          <p:cNvPicPr preferRelativeResize="0"/>
          <p:nvPr/>
        </p:nvPicPr>
        <p:blipFill rotWithShape="1">
          <a:blip r:embed="rId3">
            <a:alphaModFix/>
          </a:blip>
          <a:srcRect/>
          <a:stretch/>
        </p:blipFill>
        <p:spPr>
          <a:xfrm>
            <a:off x="4857750" y="898784"/>
            <a:ext cx="914400" cy="400050"/>
          </a:xfrm>
          <a:prstGeom prst="rect">
            <a:avLst/>
          </a:prstGeom>
          <a:noFill/>
          <a:ln>
            <a:noFill/>
          </a:ln>
        </p:spPr>
      </p:pic>
      <p:sp>
        <p:nvSpPr>
          <p:cNvPr id="238" name="Google Shape;238;p29"/>
          <p:cNvSpPr txBox="1"/>
          <p:nvPr/>
        </p:nvSpPr>
        <p:spPr>
          <a:xfrm>
            <a:off x="1211118" y="1797274"/>
            <a:ext cx="5554014" cy="561662"/>
          </a:xfrm>
          <a:prstGeom prst="rect">
            <a:avLst/>
          </a:prstGeom>
          <a:noFill/>
          <a:ln>
            <a:noFill/>
          </a:ln>
        </p:spPr>
        <p:txBody>
          <a:bodyPr spcFirstLastPara="1" wrap="square" lIns="68569" tIns="34275" rIns="68569" bIns="34275" anchor="t" anchorCtr="0">
            <a:spAutoFit/>
          </a:bodyPr>
          <a:lstStyle/>
          <a:p>
            <a:r>
              <a:rPr lang="en-US" sz="1600" b="1" dirty="0">
                <a:solidFill>
                  <a:schemeClr val="dk1"/>
                </a:solidFill>
                <a:latin typeface="Times New Roman" panose="02020603050405020304" pitchFamily="18" charset="0"/>
                <a:ea typeface="Calibri"/>
                <a:cs typeface="Times New Roman" panose="02020603050405020304" pitchFamily="18" charset="0"/>
                <a:sym typeface="Calibri"/>
              </a:rPr>
              <a:t>SAMPLE MCQ’S</a:t>
            </a:r>
            <a:endParaRPr sz="1600" b="1" dirty="0">
              <a:latin typeface="Times New Roman" panose="02020603050405020304" pitchFamily="18" charset="0"/>
              <a:cs typeface="Times New Roman" panose="02020603050405020304" pitchFamily="18" charset="0"/>
            </a:endParaRPr>
          </a:p>
          <a:p>
            <a:r>
              <a:rPr lang="en-US" sz="1600" b="1" dirty="0">
                <a:solidFill>
                  <a:schemeClr val="dk1"/>
                </a:solidFill>
                <a:latin typeface="Times New Roman" panose="02020603050405020304" pitchFamily="18" charset="0"/>
                <a:ea typeface="Calibri"/>
                <a:cs typeface="Times New Roman" panose="02020603050405020304" pitchFamily="18" charset="0"/>
                <a:sym typeface="Calibri"/>
              </a:rPr>
              <a:t>4. Which of the following is correct A or B and why </a:t>
            </a:r>
            <a:endParaRPr sz="1600" b="1" dirty="0">
              <a:solidFill>
                <a:schemeClr val="dk1"/>
              </a:solidFill>
              <a:latin typeface="Times New Roman" panose="02020603050405020304" pitchFamily="18" charset="0"/>
              <a:ea typeface="Calibri"/>
              <a:cs typeface="Times New Roman" panose="02020603050405020304" pitchFamily="18" charset="0"/>
              <a:sym typeface="Calibri"/>
            </a:endParaRPr>
          </a:p>
        </p:txBody>
      </p:sp>
      <p:pic>
        <p:nvPicPr>
          <p:cNvPr id="239" name="Google Shape;239;p29"/>
          <p:cNvPicPr preferRelativeResize="0"/>
          <p:nvPr/>
        </p:nvPicPr>
        <p:blipFill rotWithShape="1">
          <a:blip r:embed="rId4">
            <a:alphaModFix/>
          </a:blip>
          <a:srcRect/>
          <a:stretch/>
        </p:blipFill>
        <p:spPr>
          <a:xfrm>
            <a:off x="2378869" y="2446735"/>
            <a:ext cx="4386263" cy="1964531"/>
          </a:xfrm>
          <a:prstGeom prst="rect">
            <a:avLst/>
          </a:prstGeom>
          <a:noFill/>
          <a:ln>
            <a:noFill/>
          </a:ln>
        </p:spPr>
      </p:pic>
      <p:sp>
        <p:nvSpPr>
          <p:cNvPr id="2" name="Date Placeholder 1">
            <a:extLst>
              <a:ext uri="{FF2B5EF4-FFF2-40B4-BE49-F238E27FC236}">
                <a16:creationId xmlns:a16="http://schemas.microsoft.com/office/drawing/2014/main" id="{7186D5C9-9419-E00D-0852-8DF25A95CCBB}"/>
              </a:ext>
            </a:extLst>
          </p:cNvPr>
          <p:cNvSpPr>
            <a:spLocks noGrp="1"/>
          </p:cNvSpPr>
          <p:nvPr>
            <p:ph type="dt" sz="half" idx="10"/>
          </p:nvPr>
        </p:nvSpPr>
        <p:spPr/>
        <p:txBody>
          <a:bodyPr/>
          <a:lstStyle/>
          <a:p>
            <a:fld id="{5269BB4C-3B0E-488B-9807-12575F47D01E}" type="datetime1">
              <a:rPr lang="en-US" smtClean="0"/>
              <a:t>9/5/2022</a:t>
            </a:fld>
            <a:endParaRPr lang="en-US"/>
          </a:p>
        </p:txBody>
      </p:sp>
      <p:sp>
        <p:nvSpPr>
          <p:cNvPr id="3" name="Footer Placeholder 2">
            <a:extLst>
              <a:ext uri="{FF2B5EF4-FFF2-40B4-BE49-F238E27FC236}">
                <a16:creationId xmlns:a16="http://schemas.microsoft.com/office/drawing/2014/main" id="{48E6D5D0-6960-A3F6-6C40-209090AB05E1}"/>
              </a:ext>
            </a:extLst>
          </p:cNvPr>
          <p:cNvSpPr>
            <a:spLocks noGrp="1"/>
          </p:cNvSpPr>
          <p:nvPr>
            <p:ph type="ftr" sz="quarter" idx="11"/>
          </p:nvPr>
        </p:nvSpPr>
        <p:spPr/>
        <p:txBody>
          <a:bodyPr/>
          <a:lstStyle/>
          <a:p>
            <a:r>
              <a:rPr lang="en-US"/>
              <a:t>C ,C++ and UML Basics</a:t>
            </a:r>
          </a:p>
        </p:txBody>
      </p:sp>
      <p:sp>
        <p:nvSpPr>
          <p:cNvPr id="4" name="Slide Number Placeholder 3">
            <a:extLst>
              <a:ext uri="{FF2B5EF4-FFF2-40B4-BE49-F238E27FC236}">
                <a16:creationId xmlns:a16="http://schemas.microsoft.com/office/drawing/2014/main" id="{EFEE2A02-21B1-39FB-FE1C-7C0CF1D903AD}"/>
              </a:ext>
            </a:extLst>
          </p:cNvPr>
          <p:cNvSpPr>
            <a:spLocks noGrp="1"/>
          </p:cNvSpPr>
          <p:nvPr>
            <p:ph type="sldNum" sz="quarter" idx="12"/>
          </p:nvPr>
        </p:nvSpPr>
        <p:spPr/>
        <p:txBody>
          <a:bodyPr/>
          <a:lstStyle/>
          <a:p>
            <a:fld id="{A1A6BA4E-CDAE-4DEF-A7CA-99055C502B84}" type="slidenum">
              <a:rPr lang="en-US" smtClean="0"/>
              <a:pPr/>
              <a:t>197</a:t>
            </a:fld>
            <a:endParaRPr lang="en-US"/>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905000"/>
            <a:ext cx="7772400" cy="3124200"/>
          </a:xfrm>
        </p:spPr>
        <p:txBody>
          <a:bodyPr>
            <a:normAutofit/>
          </a:bodyPr>
          <a:lstStyle/>
          <a:p>
            <a:pPr lvl="0" fontAlgn="base">
              <a:spcAft>
                <a:spcPct val="0"/>
              </a:spcAft>
            </a:pPr>
            <a:br>
              <a:rPr lang="en-US" sz="3100" dirty="0">
                <a:latin typeface="Arial" pitchFamily="34" charset="0"/>
                <a:cs typeface="Arial" pitchFamily="34" charset="0"/>
              </a:rPr>
            </a:br>
            <a:br>
              <a:rPr lang="en-US" sz="3100" dirty="0">
                <a:latin typeface="Arial" pitchFamily="34" charset="0"/>
                <a:cs typeface="Arial" pitchFamily="34" charset="0"/>
              </a:rPr>
            </a:br>
            <a:r>
              <a:rPr lang="en-US" sz="3100" b="1" dirty="0">
                <a:latin typeface="Arial" pitchFamily="34" charset="0"/>
                <a:cs typeface="Arial" pitchFamily="34" charset="0"/>
              </a:rPr>
              <a:t>Session 13</a:t>
            </a:r>
            <a:br>
              <a:rPr lang="en-US" sz="3100" b="1" dirty="0">
                <a:latin typeface="Arial" pitchFamily="34" charset="0"/>
                <a:cs typeface="Arial" pitchFamily="34" charset="0"/>
              </a:rPr>
            </a:br>
            <a:br>
              <a:rPr lang="en-US" sz="3100" b="1" dirty="0">
                <a:latin typeface="Arial" pitchFamily="34" charset="0"/>
                <a:cs typeface="Arial" pitchFamily="34" charset="0"/>
              </a:rPr>
            </a:br>
            <a:r>
              <a:rPr lang="en-US" sz="3100" b="1" dirty="0">
                <a:latin typeface="Arial" pitchFamily="34" charset="0"/>
                <a:cs typeface="Arial" pitchFamily="34" charset="0"/>
              </a:rPr>
              <a:t>Topic : Constructor and Destructor</a:t>
            </a:r>
            <a:br>
              <a:rPr lang="en-US" sz="3100" b="1" dirty="0">
                <a:latin typeface="Arial" pitchFamily="34" charset="0"/>
                <a:cs typeface="Arial" pitchFamily="34" charset="0"/>
              </a:rPr>
            </a:br>
            <a:endParaRPr lang="en-US" sz="3100" dirty="0">
              <a:latin typeface="Arial" pitchFamily="34" charset="0"/>
              <a:cs typeface="Arial" pitchFamily="34" charset="0"/>
            </a:endParaRPr>
          </a:p>
        </p:txBody>
      </p:sp>
      <p:sp>
        <p:nvSpPr>
          <p:cNvPr id="4" name="Rectangle 3"/>
          <p:cNvSpPr/>
          <p:nvPr/>
        </p:nvSpPr>
        <p:spPr>
          <a:xfrm>
            <a:off x="1219200" y="563880"/>
            <a:ext cx="6858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5" name="Rectangle 4"/>
          <p:cNvSpPr/>
          <p:nvPr/>
        </p:nvSpPr>
        <p:spPr>
          <a:xfrm>
            <a:off x="1219200" y="685800"/>
            <a:ext cx="6858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Times New Roman" pitchFamily="18" charset="0"/>
              <a:cs typeface="Times New Roman" pitchFamily="18" charset="0"/>
            </a:endParaRPr>
          </a:p>
        </p:txBody>
      </p:sp>
      <p:sp>
        <p:nvSpPr>
          <p:cNvPr id="6" name="Rounded Rectangle 5"/>
          <p:cNvSpPr/>
          <p:nvPr/>
        </p:nvSpPr>
        <p:spPr>
          <a:xfrm>
            <a:off x="4991100" y="411480"/>
            <a:ext cx="800100" cy="6096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pic>
        <p:nvPicPr>
          <p:cNvPr id="7" name="Picture 6" descr="pngfind.com-kingpin-png-4152286 (1).png"/>
          <p:cNvPicPr>
            <a:picLocks noChangeAspect="1"/>
          </p:cNvPicPr>
          <p:nvPr/>
        </p:nvPicPr>
        <p:blipFill>
          <a:blip r:embed="rId2" cstate="print"/>
          <a:stretch>
            <a:fillRect/>
          </a:stretch>
        </p:blipFill>
        <p:spPr>
          <a:xfrm>
            <a:off x="4933950" y="411480"/>
            <a:ext cx="914400" cy="533400"/>
          </a:xfrm>
          <a:prstGeom prst="rect">
            <a:avLst/>
          </a:prstGeom>
        </p:spPr>
      </p:pic>
      <p:sp>
        <p:nvSpPr>
          <p:cNvPr id="3" name="Date Placeholder 2">
            <a:extLst>
              <a:ext uri="{FF2B5EF4-FFF2-40B4-BE49-F238E27FC236}">
                <a16:creationId xmlns:a16="http://schemas.microsoft.com/office/drawing/2014/main" id="{AD565E90-442C-73F3-263F-24978A2DBD69}"/>
              </a:ext>
            </a:extLst>
          </p:cNvPr>
          <p:cNvSpPr>
            <a:spLocks noGrp="1"/>
          </p:cNvSpPr>
          <p:nvPr>
            <p:ph type="dt" sz="half" idx="10"/>
          </p:nvPr>
        </p:nvSpPr>
        <p:spPr/>
        <p:txBody>
          <a:bodyPr/>
          <a:lstStyle/>
          <a:p>
            <a:fld id="{2887AC5D-5794-4A4C-BA6F-9F033BCB2C36}" type="datetime1">
              <a:rPr lang="en-US" smtClean="0"/>
              <a:t>9/5/2022</a:t>
            </a:fld>
            <a:endParaRPr lang="en-US"/>
          </a:p>
        </p:txBody>
      </p:sp>
      <p:sp>
        <p:nvSpPr>
          <p:cNvPr id="8" name="Footer Placeholder 7">
            <a:extLst>
              <a:ext uri="{FF2B5EF4-FFF2-40B4-BE49-F238E27FC236}">
                <a16:creationId xmlns:a16="http://schemas.microsoft.com/office/drawing/2014/main" id="{71C9B5B3-FC71-6CD0-A147-CF18FC74A082}"/>
              </a:ext>
            </a:extLst>
          </p:cNvPr>
          <p:cNvSpPr>
            <a:spLocks noGrp="1"/>
          </p:cNvSpPr>
          <p:nvPr>
            <p:ph type="ftr" sz="quarter" idx="11"/>
          </p:nvPr>
        </p:nvSpPr>
        <p:spPr/>
        <p:txBody>
          <a:bodyPr/>
          <a:lstStyle/>
          <a:p>
            <a:r>
              <a:rPr lang="en-US"/>
              <a:t>C ,C++ and UML Basics</a:t>
            </a:r>
          </a:p>
        </p:txBody>
      </p:sp>
      <p:sp>
        <p:nvSpPr>
          <p:cNvPr id="9" name="Slide Number Placeholder 8">
            <a:extLst>
              <a:ext uri="{FF2B5EF4-FFF2-40B4-BE49-F238E27FC236}">
                <a16:creationId xmlns:a16="http://schemas.microsoft.com/office/drawing/2014/main" id="{A54A3410-76EB-EC7C-18BD-F043ED9D0270}"/>
              </a:ext>
            </a:extLst>
          </p:cNvPr>
          <p:cNvSpPr>
            <a:spLocks noGrp="1"/>
          </p:cNvSpPr>
          <p:nvPr>
            <p:ph type="sldNum" sz="quarter" idx="12"/>
          </p:nvPr>
        </p:nvSpPr>
        <p:spPr/>
        <p:txBody>
          <a:bodyPr/>
          <a:lstStyle/>
          <a:p>
            <a:fld id="{A1A6BA4E-CDAE-4DEF-A7CA-99055C502B84}" type="slidenum">
              <a:rPr lang="en-US" smtClean="0"/>
              <a:pPr/>
              <a:t>198</a:t>
            </a:fld>
            <a:endParaRPr lang="en-US"/>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731520"/>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5029200" y="457200"/>
            <a:ext cx="1066800" cy="6096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ngfind.com-kingpin-png-4152286 (1).png"/>
          <p:cNvPicPr>
            <a:picLocks noChangeAspect="1"/>
          </p:cNvPicPr>
          <p:nvPr/>
        </p:nvPicPr>
        <p:blipFill>
          <a:blip r:embed="rId3" cstate="print"/>
          <a:stretch>
            <a:fillRect/>
          </a:stretch>
        </p:blipFill>
        <p:spPr>
          <a:xfrm>
            <a:off x="4953000" y="457200"/>
            <a:ext cx="1219200" cy="533400"/>
          </a:xfrm>
          <a:prstGeom prst="rect">
            <a:avLst/>
          </a:prstGeom>
        </p:spPr>
      </p:pic>
      <p:sp>
        <p:nvSpPr>
          <p:cNvPr id="7" name="Date Placeholder 6"/>
          <p:cNvSpPr>
            <a:spLocks noGrp="1"/>
          </p:cNvSpPr>
          <p:nvPr>
            <p:ph type="dt" sz="half" idx="10"/>
          </p:nvPr>
        </p:nvSpPr>
        <p:spPr/>
        <p:txBody>
          <a:bodyPr/>
          <a:lstStyle/>
          <a:p>
            <a:fld id="{075B0B5B-A903-4FB6-BEAA-418F43AFE905}" type="datetime1">
              <a:rPr lang="en-US" smtClean="0"/>
              <a:pPr/>
              <a:t>9/5/2022</a:t>
            </a:fld>
            <a:endParaRPr lang="en-US"/>
          </a:p>
        </p:txBody>
      </p:sp>
      <p:sp>
        <p:nvSpPr>
          <p:cNvPr id="9" name="Slide Number Placeholder 8"/>
          <p:cNvSpPr>
            <a:spLocks noGrp="1"/>
          </p:cNvSpPr>
          <p:nvPr>
            <p:ph type="sldNum" sz="quarter" idx="12"/>
          </p:nvPr>
        </p:nvSpPr>
        <p:spPr/>
        <p:txBody>
          <a:bodyPr/>
          <a:lstStyle/>
          <a:p>
            <a:fld id="{DC07453D-07AD-44CD-8503-70C5AB4EF812}" type="slidenum">
              <a:rPr lang="en-US" smtClean="0"/>
              <a:pPr/>
              <a:t>199</a:t>
            </a:fld>
            <a:endParaRPr lang="en-US"/>
          </a:p>
        </p:txBody>
      </p:sp>
      <p:sp>
        <p:nvSpPr>
          <p:cNvPr id="11" name="Google Shape;105;p3">
            <a:extLst>
              <a:ext uri="{FF2B5EF4-FFF2-40B4-BE49-F238E27FC236}">
                <a16:creationId xmlns:a16="http://schemas.microsoft.com/office/drawing/2014/main" id="{513B2D42-DFD7-2B90-38B5-47F9FDE92358}"/>
              </a:ext>
            </a:extLst>
          </p:cNvPr>
          <p:cNvSpPr txBox="1">
            <a:spLocks/>
          </p:cNvSpPr>
          <p:nvPr/>
        </p:nvSpPr>
        <p:spPr>
          <a:xfrm>
            <a:off x="208932" y="1066801"/>
            <a:ext cx="8666620" cy="503046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49263" indent="-268288" algn="just">
              <a:lnSpc>
                <a:spcPct val="150000"/>
              </a:lnSpc>
              <a:spcBef>
                <a:spcPts val="563"/>
              </a:spcBef>
              <a:spcAft>
                <a:spcPct val="0"/>
              </a:spcAft>
              <a:buClr>
                <a:srgbClr val="000000"/>
              </a:buClr>
              <a:buSzPts val="2800"/>
            </a:pPr>
            <a:r>
              <a:rPr lang="en-US" sz="1600" dirty="0">
                <a:latin typeface="Times New Roman" pitchFamily="18" charset="0"/>
                <a:cs typeface="Times New Roman" pitchFamily="18" charset="0"/>
              </a:rPr>
              <a:t>Constructor is a special type of member function which is primarily used to initialize the member variables value.</a:t>
            </a:r>
          </a:p>
          <a:p>
            <a:pPr marL="449263" indent="-268288" algn="just">
              <a:lnSpc>
                <a:spcPct val="150000"/>
              </a:lnSpc>
              <a:spcBef>
                <a:spcPts val="563"/>
              </a:spcBef>
              <a:spcAft>
                <a:spcPct val="0"/>
              </a:spcAft>
              <a:buClr>
                <a:srgbClr val="000000"/>
              </a:buClr>
              <a:buSzPts val="2800"/>
            </a:pPr>
            <a:r>
              <a:rPr lang="en-US" sz="1600" dirty="0">
                <a:latin typeface="Times New Roman" pitchFamily="18" charset="0"/>
                <a:cs typeface="Times New Roman" pitchFamily="18" charset="0"/>
              </a:rPr>
              <a:t>Constructor get automatically invoked when instance or object for the class is created</a:t>
            </a:r>
          </a:p>
          <a:p>
            <a:pPr marL="449263" indent="-268288" algn="just">
              <a:lnSpc>
                <a:spcPct val="150000"/>
              </a:lnSpc>
              <a:spcBef>
                <a:spcPts val="563"/>
              </a:spcBef>
              <a:spcAft>
                <a:spcPct val="0"/>
              </a:spcAft>
              <a:buClr>
                <a:srgbClr val="000000"/>
              </a:buClr>
              <a:buSzPts val="2800"/>
            </a:pPr>
            <a:r>
              <a:rPr lang="en-US" sz="1600" dirty="0">
                <a:latin typeface="Times New Roman" pitchFamily="18" charset="0"/>
                <a:cs typeface="Times New Roman" pitchFamily="18" charset="0"/>
              </a:rPr>
              <a:t>When a class is instantiated, even if we don’t declare a constructor, compiler automatically creates one for the program. This compiler created constructor is called default constructor.</a:t>
            </a:r>
          </a:p>
          <a:p>
            <a:pPr marL="180975" indent="0" algn="just">
              <a:lnSpc>
                <a:spcPct val="150000"/>
              </a:lnSpc>
              <a:spcBef>
                <a:spcPts val="563"/>
              </a:spcBef>
              <a:spcAft>
                <a:spcPct val="0"/>
              </a:spcAft>
              <a:buClr>
                <a:srgbClr val="000000"/>
              </a:buClr>
              <a:buSzPts val="2800"/>
              <a:buNone/>
            </a:pPr>
            <a:endParaRPr lang="en-US" sz="1600" u="sng" dirty="0">
              <a:latin typeface="Times New Roman" pitchFamily="18" charset="0"/>
              <a:cs typeface="Times New Roman" pitchFamily="18" charset="0"/>
            </a:endParaRPr>
          </a:p>
          <a:p>
            <a:pPr marL="180975" indent="0" algn="just">
              <a:lnSpc>
                <a:spcPct val="150000"/>
              </a:lnSpc>
              <a:spcBef>
                <a:spcPts val="563"/>
              </a:spcBef>
              <a:spcAft>
                <a:spcPct val="0"/>
              </a:spcAft>
              <a:buClr>
                <a:srgbClr val="000000"/>
              </a:buClr>
              <a:buSzPts val="2800"/>
              <a:buNone/>
            </a:pPr>
            <a:r>
              <a:rPr lang="en-US" sz="1600" u="sng" dirty="0">
                <a:latin typeface="Times New Roman" pitchFamily="18" charset="0"/>
                <a:cs typeface="Times New Roman" pitchFamily="18" charset="0"/>
              </a:rPr>
              <a:t>Rule for defining constructor:</a:t>
            </a:r>
          </a:p>
          <a:p>
            <a:pPr marL="466725" indent="-285750" algn="just">
              <a:lnSpc>
                <a:spcPct val="150000"/>
              </a:lnSpc>
              <a:spcBef>
                <a:spcPts val="563"/>
              </a:spcBef>
              <a:spcAft>
                <a:spcPct val="0"/>
              </a:spcAft>
              <a:buClr>
                <a:srgbClr val="000000"/>
              </a:buClr>
              <a:buSzPts val="2800"/>
            </a:pPr>
            <a:r>
              <a:rPr lang="en-US" sz="1600" dirty="0">
                <a:latin typeface="Times New Roman" pitchFamily="18" charset="0"/>
                <a:cs typeface="Times New Roman" pitchFamily="18" charset="0"/>
              </a:rPr>
              <a:t>The name of the constructor must be the same as the name of the class.</a:t>
            </a:r>
          </a:p>
          <a:p>
            <a:pPr marL="466725" indent="-285750" algn="just">
              <a:lnSpc>
                <a:spcPct val="150000"/>
              </a:lnSpc>
              <a:spcBef>
                <a:spcPts val="563"/>
              </a:spcBef>
              <a:spcAft>
                <a:spcPct val="0"/>
              </a:spcAft>
              <a:buClr>
                <a:srgbClr val="000000"/>
              </a:buClr>
              <a:buSzPts val="2800"/>
            </a:pPr>
            <a:r>
              <a:rPr lang="en-US" sz="1600" dirty="0">
                <a:latin typeface="Times New Roman" pitchFamily="18" charset="0"/>
                <a:cs typeface="Times New Roman" pitchFamily="18" charset="0"/>
              </a:rPr>
              <a:t>Constructor don’t have any return type, always of type void.</a:t>
            </a:r>
          </a:p>
          <a:p>
            <a:pPr marL="466725" indent="-285750" algn="just">
              <a:lnSpc>
                <a:spcPct val="150000"/>
              </a:lnSpc>
              <a:spcBef>
                <a:spcPts val="563"/>
              </a:spcBef>
              <a:spcAft>
                <a:spcPct val="0"/>
              </a:spcAft>
              <a:buClr>
                <a:srgbClr val="000000"/>
              </a:buClr>
              <a:buSzPts val="2800"/>
            </a:pPr>
            <a:r>
              <a:rPr lang="en-US" sz="1600" dirty="0">
                <a:latin typeface="Times New Roman" pitchFamily="18" charset="0"/>
                <a:cs typeface="Times New Roman" pitchFamily="18" charset="0"/>
              </a:rPr>
              <a:t>A Class can have any number of constructor provided properly overloaded.</a:t>
            </a:r>
          </a:p>
          <a:p>
            <a:pPr marL="466725" indent="-285750" algn="just">
              <a:lnSpc>
                <a:spcPct val="150000"/>
              </a:lnSpc>
              <a:spcBef>
                <a:spcPts val="563"/>
              </a:spcBef>
              <a:spcAft>
                <a:spcPct val="0"/>
              </a:spcAft>
              <a:buClr>
                <a:srgbClr val="000000"/>
              </a:buClr>
              <a:buSzPts val="2800"/>
            </a:pPr>
            <a:endParaRPr lang="en-US" sz="1600" dirty="0">
              <a:latin typeface="Times New Roman" pitchFamily="18" charset="0"/>
              <a:cs typeface="Times New Roman" pitchFamily="18" charset="0"/>
            </a:endParaRPr>
          </a:p>
          <a:p>
            <a:pPr marL="466725" indent="-285750" algn="just">
              <a:lnSpc>
                <a:spcPct val="150000"/>
              </a:lnSpc>
              <a:spcBef>
                <a:spcPts val="563"/>
              </a:spcBef>
              <a:spcAft>
                <a:spcPct val="0"/>
              </a:spcAft>
              <a:buClr>
                <a:srgbClr val="000000"/>
              </a:buClr>
              <a:buSzPts val="2800"/>
            </a:pPr>
            <a:endParaRPr 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val="1363179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731520"/>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5029200" y="457200"/>
            <a:ext cx="1066800" cy="6096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ngfind.com-kingpin-png-4152286 (1).png"/>
          <p:cNvPicPr>
            <a:picLocks noChangeAspect="1"/>
          </p:cNvPicPr>
          <p:nvPr/>
        </p:nvPicPr>
        <p:blipFill>
          <a:blip r:embed="rId2" cstate="print"/>
          <a:stretch>
            <a:fillRect/>
          </a:stretch>
        </p:blipFill>
        <p:spPr>
          <a:xfrm>
            <a:off x="4953000" y="457200"/>
            <a:ext cx="1219200" cy="533400"/>
          </a:xfrm>
          <a:prstGeom prst="rect">
            <a:avLst/>
          </a:prstGeom>
        </p:spPr>
      </p:pic>
      <p:sp>
        <p:nvSpPr>
          <p:cNvPr id="8" name="Rectangle 7"/>
          <p:cNvSpPr/>
          <p:nvPr/>
        </p:nvSpPr>
        <p:spPr>
          <a:xfrm>
            <a:off x="1524000" y="1905000"/>
            <a:ext cx="5791200" cy="3416320"/>
          </a:xfrm>
          <a:prstGeom prst="rect">
            <a:avLst/>
          </a:prstGeom>
        </p:spPr>
        <p:txBody>
          <a:bodyPr wrap="square">
            <a:spAutoFit/>
          </a:bodyPr>
          <a:lstStyle/>
          <a:p>
            <a:pPr lvl="0" algn="ctr" fontAlgn="base">
              <a:spcBef>
                <a:spcPct val="0"/>
              </a:spcBef>
              <a:spcAft>
                <a:spcPct val="0"/>
              </a:spcAft>
            </a:pPr>
            <a:r>
              <a:rPr lang="en-US" sz="2400" b="1" dirty="0">
                <a:latin typeface="Times New Roman" panose="02020603050405020304" pitchFamily="18" charset="0"/>
                <a:cs typeface="Times New Roman" panose="02020603050405020304" pitchFamily="18" charset="0"/>
              </a:rPr>
              <a:t>18CSC202J - OBJECT ORIENTED DESIGN AND PROGRAMMING</a:t>
            </a:r>
          </a:p>
          <a:p>
            <a:pPr lvl="0" algn="ctr" fontAlgn="base">
              <a:spcBef>
                <a:spcPct val="0"/>
              </a:spcBef>
              <a:spcAft>
                <a:spcPct val="0"/>
              </a:spcAft>
            </a:pPr>
            <a:endParaRPr lang="en-US" sz="2400" b="1" dirty="0">
              <a:latin typeface="Times New Roman" panose="02020603050405020304" pitchFamily="18" charset="0"/>
              <a:cs typeface="Times New Roman" panose="02020603050405020304" pitchFamily="18" charset="0"/>
            </a:endParaRPr>
          </a:p>
          <a:p>
            <a:pPr lvl="0" algn="ctr" fontAlgn="base">
              <a:spcBef>
                <a:spcPct val="0"/>
              </a:spcBef>
              <a:spcAft>
                <a:spcPct val="0"/>
              </a:spcAft>
            </a:pPr>
            <a:r>
              <a:rPr lang="en-US" sz="2400" b="1" dirty="0">
                <a:latin typeface="Times New Roman" panose="02020603050405020304" pitchFamily="18" charset="0"/>
                <a:cs typeface="Times New Roman" panose="02020603050405020304" pitchFamily="18" charset="0"/>
              </a:rPr>
              <a:t>Session 1</a:t>
            </a:r>
          </a:p>
          <a:p>
            <a:pPr lvl="0" algn="ctr" fontAlgn="base">
              <a:spcBef>
                <a:spcPct val="0"/>
              </a:spcBef>
              <a:spcAft>
                <a:spcPct val="0"/>
              </a:spcAft>
            </a:pPr>
            <a:endParaRPr lang="en-US" sz="2400" b="1" dirty="0">
              <a:latin typeface="Times New Roman" panose="02020603050405020304" pitchFamily="18" charset="0"/>
              <a:cs typeface="Times New Roman" panose="02020603050405020304" pitchFamily="18" charset="0"/>
            </a:endParaRPr>
          </a:p>
          <a:p>
            <a:pPr lvl="0" algn="ctr" fontAlgn="base">
              <a:spcBef>
                <a:spcPct val="0"/>
              </a:spcBef>
              <a:spcAft>
                <a:spcPct val="0"/>
              </a:spcAft>
            </a:pPr>
            <a:r>
              <a:rPr lang="en-US" sz="2400" b="1" dirty="0">
                <a:latin typeface="Times New Roman" panose="02020603050405020304" pitchFamily="18" charset="0"/>
                <a:cs typeface="Times New Roman" panose="02020603050405020304" pitchFamily="18" charset="0"/>
              </a:rPr>
              <a:t>Topic : PROCEDURAL AND OBJECT ORIENTED PROGRAMMING</a:t>
            </a:r>
          </a:p>
          <a:p>
            <a:pPr lvl="0" algn="ctr" fontAlgn="base">
              <a:spcBef>
                <a:spcPct val="0"/>
              </a:spcBef>
              <a:spcAft>
                <a:spcPct val="0"/>
              </a:spcAft>
            </a:pPr>
            <a:endParaRPr lang="en-US" sz="2400" b="1" dirty="0">
              <a:latin typeface="Times New Roman" panose="02020603050405020304" pitchFamily="18" charset="0"/>
              <a:cs typeface="Times New Roman" panose="02020603050405020304" pitchFamily="18" charset="0"/>
            </a:endParaRPr>
          </a:p>
          <a:p>
            <a:pPr lvl="0" algn="ctr" fontAlgn="base">
              <a:spcBef>
                <a:spcPct val="0"/>
              </a:spcBef>
              <a:spcAft>
                <a:spcPct val="0"/>
              </a:spcAft>
            </a:pPr>
            <a:endParaRPr lang="en-US" sz="2400" dirty="0">
              <a:latin typeface="Arial" pitchFamily="34" charset="0"/>
              <a:cs typeface="Arial" pitchFamily="34" charset="0"/>
            </a:endParaRPr>
          </a:p>
        </p:txBody>
      </p:sp>
      <p:sp>
        <p:nvSpPr>
          <p:cNvPr id="4" name="Date Placeholder 3">
            <a:extLst>
              <a:ext uri="{FF2B5EF4-FFF2-40B4-BE49-F238E27FC236}">
                <a16:creationId xmlns:a16="http://schemas.microsoft.com/office/drawing/2014/main" id="{5FACBBFC-078F-2EF2-BEE7-D035AC40C9BF}"/>
              </a:ext>
            </a:extLst>
          </p:cNvPr>
          <p:cNvSpPr>
            <a:spLocks noGrp="1"/>
          </p:cNvSpPr>
          <p:nvPr>
            <p:ph type="dt" sz="half" idx="10"/>
          </p:nvPr>
        </p:nvSpPr>
        <p:spPr/>
        <p:txBody>
          <a:bodyPr/>
          <a:lstStyle/>
          <a:p>
            <a:fld id="{E7547739-C862-4DD1-A0C4-ACF1C9DEA25D}" type="datetime1">
              <a:rPr lang="en-US" smtClean="0"/>
              <a:t>9/5/2022</a:t>
            </a:fld>
            <a:endParaRPr lang="en-US"/>
          </a:p>
        </p:txBody>
      </p:sp>
      <p:sp>
        <p:nvSpPr>
          <p:cNvPr id="7" name="Footer Placeholder 6">
            <a:extLst>
              <a:ext uri="{FF2B5EF4-FFF2-40B4-BE49-F238E27FC236}">
                <a16:creationId xmlns:a16="http://schemas.microsoft.com/office/drawing/2014/main" id="{9AC284C7-444E-A435-2CF4-F2E8EA2B23E9}"/>
              </a:ext>
            </a:extLst>
          </p:cNvPr>
          <p:cNvSpPr>
            <a:spLocks noGrp="1"/>
          </p:cNvSpPr>
          <p:nvPr>
            <p:ph type="ftr" sz="quarter" idx="11"/>
          </p:nvPr>
        </p:nvSpPr>
        <p:spPr/>
        <p:txBody>
          <a:bodyPr/>
          <a:lstStyle/>
          <a:p>
            <a:r>
              <a:rPr lang="en-US"/>
              <a:t>C ,C++ and UML Basics</a:t>
            </a:r>
          </a:p>
        </p:txBody>
      </p:sp>
      <p:sp>
        <p:nvSpPr>
          <p:cNvPr id="9" name="Slide Number Placeholder 8">
            <a:extLst>
              <a:ext uri="{FF2B5EF4-FFF2-40B4-BE49-F238E27FC236}">
                <a16:creationId xmlns:a16="http://schemas.microsoft.com/office/drawing/2014/main" id="{26CBA2E7-A96E-A305-0A0B-C245DA229506}"/>
              </a:ext>
            </a:extLst>
          </p:cNvPr>
          <p:cNvSpPr>
            <a:spLocks noGrp="1"/>
          </p:cNvSpPr>
          <p:nvPr>
            <p:ph type="sldNum" sz="quarter" idx="12"/>
          </p:nvPr>
        </p:nvSpPr>
        <p:spPr/>
        <p:txBody>
          <a:bodyPr/>
          <a:lstStyle/>
          <a:p>
            <a:fld id="{A1A6BA4E-CDAE-4DEF-A7CA-99055C502B84}" type="slidenum">
              <a:rPr lang="en-US" smtClean="0"/>
              <a:pPr/>
              <a:t>2</a:t>
            </a:fld>
            <a:endParaRPr lang="en-US"/>
          </a:p>
        </p:txBody>
      </p:sp>
    </p:spTree>
    <p:extLst>
      <p:ext uri="{BB962C8B-B14F-4D97-AF65-F5344CB8AC3E}">
        <p14:creationId xmlns:p14="http://schemas.microsoft.com/office/powerpoint/2010/main" val="17239574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5290" y="2057400"/>
            <a:ext cx="8387710" cy="4525963"/>
          </a:xfrm>
        </p:spPr>
        <p:txBody>
          <a:bodyPr>
            <a:normAutofit fontScale="70000" lnSpcReduction="20000"/>
          </a:bodyPr>
          <a:lstStyle/>
          <a:p>
            <a:pPr algn="just"/>
            <a:r>
              <a:rPr lang="en-IN" sz="3400" dirty="0">
                <a:latin typeface="Times New Roman" panose="02020603050405020304" pitchFamily="18" charset="0"/>
                <a:cs typeface="Times New Roman" panose="02020603050405020304" pitchFamily="18" charset="0"/>
              </a:rPr>
              <a:t>C++ I/O operation occurs in streams, which involve transfer of information into byte</a:t>
            </a:r>
          </a:p>
          <a:p>
            <a:pPr algn="just"/>
            <a:r>
              <a:rPr lang="en-IN" sz="3400" dirty="0">
                <a:latin typeface="Times New Roman" panose="02020603050405020304" pitchFamily="18" charset="0"/>
                <a:cs typeface="Times New Roman" panose="02020603050405020304" pitchFamily="18" charset="0"/>
              </a:rPr>
              <a:t>It’s a  sequences of bytes</a:t>
            </a:r>
          </a:p>
          <a:p>
            <a:pPr algn="just"/>
            <a:r>
              <a:rPr lang="en-IN" sz="3400" dirty="0">
                <a:latin typeface="Times New Roman" panose="02020603050405020304" pitchFamily="18" charset="0"/>
                <a:cs typeface="Times New Roman" panose="02020603050405020304" pitchFamily="18" charset="0"/>
              </a:rPr>
              <a:t>Stream involved in two ways</a:t>
            </a:r>
          </a:p>
          <a:p>
            <a:pPr algn="just"/>
            <a:r>
              <a:rPr lang="en-US" sz="3400" dirty="0">
                <a:latin typeface="Times New Roman" panose="02020603050405020304" pitchFamily="18" charset="0"/>
                <a:cs typeface="Times New Roman" panose="02020603050405020304" pitchFamily="18" charset="0"/>
              </a:rPr>
              <a:t>It is the source as well as the destination of data</a:t>
            </a:r>
          </a:p>
          <a:p>
            <a:pPr algn="just"/>
            <a:r>
              <a:rPr lang="en-US" sz="3400" dirty="0">
                <a:latin typeface="Times New Roman" panose="02020603050405020304" pitchFamily="18" charset="0"/>
                <a:cs typeface="Times New Roman" panose="02020603050405020304" pitchFamily="18" charset="0"/>
              </a:rPr>
              <a:t>C++ programs input data and output data from a stream.</a:t>
            </a:r>
          </a:p>
          <a:p>
            <a:pPr algn="just"/>
            <a:r>
              <a:rPr lang="en-US" sz="3400" dirty="0">
                <a:latin typeface="Times New Roman" panose="02020603050405020304" pitchFamily="18" charset="0"/>
                <a:cs typeface="Times New Roman" panose="02020603050405020304" pitchFamily="18" charset="0"/>
              </a:rPr>
              <a:t> Streams are related with a physical device such as the monitor or with a file stored on the secondary memory.</a:t>
            </a:r>
          </a:p>
          <a:p>
            <a:pPr algn="just"/>
            <a:r>
              <a:rPr lang="en-US" sz="3400" dirty="0">
                <a:latin typeface="Times New Roman" panose="02020603050405020304" pitchFamily="18" charset="0"/>
                <a:cs typeface="Times New Roman" panose="02020603050405020304" pitchFamily="18" charset="0"/>
              </a:rPr>
              <a:t>In a text stream, the sequence of characters is divided into lines, with each line being terminated.</a:t>
            </a:r>
          </a:p>
          <a:p>
            <a:pPr algn="just"/>
            <a:r>
              <a:rPr lang="en-US" sz="3400" dirty="0">
                <a:latin typeface="Times New Roman" panose="02020603050405020304" pitchFamily="18" charset="0"/>
                <a:cs typeface="Times New Roman" panose="02020603050405020304" pitchFamily="18" charset="0"/>
              </a:rPr>
              <a:t>With a new-line character (\n) . On the other hand, a binary stream contains data values using  their memory representation.</a:t>
            </a:r>
          </a:p>
          <a:p>
            <a:pPr algn="just"/>
            <a:endParaRPr lang="en-IN" sz="3400" dirty="0">
              <a:latin typeface="Times New Roman" panose="02020603050405020304" pitchFamily="18" charset="0"/>
              <a:cs typeface="Times New Roman" panose="02020603050405020304" pitchFamily="18" charset="0"/>
            </a:endParaRPr>
          </a:p>
          <a:p>
            <a:endParaRPr lang="en-IN" dirty="0"/>
          </a:p>
        </p:txBody>
      </p:sp>
      <p:sp>
        <p:nvSpPr>
          <p:cNvPr id="4" name="Rectangle 3"/>
          <p:cNvSpPr/>
          <p:nvPr/>
        </p:nvSpPr>
        <p:spPr>
          <a:xfrm>
            <a:off x="528377" y="763775"/>
            <a:ext cx="8087245" cy="912625"/>
          </a:xfrm>
          <a:prstGeom prst="rect">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300" b="1" dirty="0">
                <a:latin typeface="Times New Roman" panose="02020603050405020304" pitchFamily="18" charset="0"/>
                <a:cs typeface="Times New Roman" panose="02020603050405020304" pitchFamily="18" charset="0"/>
              </a:rPr>
              <a:t>I/O Operation</a:t>
            </a:r>
          </a:p>
        </p:txBody>
      </p:sp>
      <p:sp>
        <p:nvSpPr>
          <p:cNvPr id="2" name="Rectangle 1">
            <a:extLst>
              <a:ext uri="{FF2B5EF4-FFF2-40B4-BE49-F238E27FC236}">
                <a16:creationId xmlns:a16="http://schemas.microsoft.com/office/drawing/2014/main" id="{72F6C93D-A287-DEBC-DE4F-C6209809C721}"/>
              </a:ext>
            </a:extLst>
          </p:cNvPr>
          <p:cNvSpPr/>
          <p:nvPr/>
        </p:nvSpPr>
        <p:spPr>
          <a:xfrm>
            <a:off x="0" y="579481"/>
            <a:ext cx="9144000" cy="41564"/>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8A09F2F-7B72-F923-230D-FE623FC2F000}"/>
              </a:ext>
            </a:extLst>
          </p:cNvPr>
          <p:cNvSpPr/>
          <p:nvPr/>
        </p:nvSpPr>
        <p:spPr>
          <a:xfrm>
            <a:off x="0" y="699323"/>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6" name="Picture 5" descr="pngfind.com-kingpin-png-4152286 (1).png">
            <a:extLst>
              <a:ext uri="{FF2B5EF4-FFF2-40B4-BE49-F238E27FC236}">
                <a16:creationId xmlns:a16="http://schemas.microsoft.com/office/drawing/2014/main" id="{6FBBA3A4-6135-CF1F-0ABB-938015DCB75A}"/>
              </a:ext>
            </a:extLst>
          </p:cNvPr>
          <p:cNvPicPr>
            <a:picLocks noChangeAspect="1"/>
          </p:cNvPicPr>
          <p:nvPr/>
        </p:nvPicPr>
        <p:blipFill>
          <a:blip r:embed="rId2" cstate="print"/>
          <a:stretch>
            <a:fillRect/>
          </a:stretch>
        </p:blipFill>
        <p:spPr>
          <a:xfrm>
            <a:off x="4953000" y="425003"/>
            <a:ext cx="1219200" cy="533400"/>
          </a:xfrm>
          <a:prstGeom prst="rect">
            <a:avLst/>
          </a:prstGeom>
        </p:spPr>
      </p:pic>
      <p:sp>
        <p:nvSpPr>
          <p:cNvPr id="7" name="Date Placeholder 6">
            <a:extLst>
              <a:ext uri="{FF2B5EF4-FFF2-40B4-BE49-F238E27FC236}">
                <a16:creationId xmlns:a16="http://schemas.microsoft.com/office/drawing/2014/main" id="{FED0A672-2F75-4D0C-DE5F-1A34EC7E7356}"/>
              </a:ext>
            </a:extLst>
          </p:cNvPr>
          <p:cNvSpPr>
            <a:spLocks noGrp="1"/>
          </p:cNvSpPr>
          <p:nvPr>
            <p:ph type="dt" sz="half" idx="10"/>
          </p:nvPr>
        </p:nvSpPr>
        <p:spPr/>
        <p:txBody>
          <a:bodyPr/>
          <a:lstStyle/>
          <a:p>
            <a:fld id="{B9D29616-6371-4B26-AFF2-46D5C9D6644D}" type="datetime1">
              <a:rPr lang="en-US" smtClean="0"/>
              <a:t>9/5/2022</a:t>
            </a:fld>
            <a:endParaRPr lang="en-US"/>
          </a:p>
        </p:txBody>
      </p:sp>
      <p:sp>
        <p:nvSpPr>
          <p:cNvPr id="8" name="Footer Placeholder 7">
            <a:extLst>
              <a:ext uri="{FF2B5EF4-FFF2-40B4-BE49-F238E27FC236}">
                <a16:creationId xmlns:a16="http://schemas.microsoft.com/office/drawing/2014/main" id="{0196D8A2-B0F2-5CAC-67B6-3DC9C1AAF29A}"/>
              </a:ext>
            </a:extLst>
          </p:cNvPr>
          <p:cNvSpPr>
            <a:spLocks noGrp="1"/>
          </p:cNvSpPr>
          <p:nvPr>
            <p:ph type="ftr" sz="quarter" idx="11"/>
          </p:nvPr>
        </p:nvSpPr>
        <p:spPr/>
        <p:txBody>
          <a:bodyPr/>
          <a:lstStyle/>
          <a:p>
            <a:r>
              <a:rPr lang="en-US"/>
              <a:t>C ,C++ and UML Basics</a:t>
            </a:r>
          </a:p>
        </p:txBody>
      </p:sp>
      <p:sp>
        <p:nvSpPr>
          <p:cNvPr id="9" name="Slide Number Placeholder 8">
            <a:extLst>
              <a:ext uri="{FF2B5EF4-FFF2-40B4-BE49-F238E27FC236}">
                <a16:creationId xmlns:a16="http://schemas.microsoft.com/office/drawing/2014/main" id="{456B10CE-4D4E-B902-9A1F-6DB2E7079EB8}"/>
              </a:ext>
            </a:extLst>
          </p:cNvPr>
          <p:cNvSpPr>
            <a:spLocks noGrp="1"/>
          </p:cNvSpPr>
          <p:nvPr>
            <p:ph type="sldNum" sz="quarter" idx="12"/>
          </p:nvPr>
        </p:nvSpPr>
        <p:spPr/>
        <p:txBody>
          <a:bodyPr/>
          <a:lstStyle/>
          <a:p>
            <a:fld id="{A1A6BA4E-CDAE-4DEF-A7CA-99055C502B84}" type="slidenum">
              <a:rPr lang="en-US" smtClean="0"/>
              <a:pPr/>
              <a:t>20</a:t>
            </a:fld>
            <a:endParaRPr lang="en-US"/>
          </a:p>
        </p:txBody>
      </p:sp>
    </p:spTree>
    <p:extLst>
      <p:ext uri="{BB962C8B-B14F-4D97-AF65-F5344CB8AC3E}">
        <p14:creationId xmlns:p14="http://schemas.microsoft.com/office/powerpoint/2010/main" val="329025451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731520"/>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5029200" y="457200"/>
            <a:ext cx="1066800" cy="6096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ngfind.com-kingpin-png-4152286 (1).png"/>
          <p:cNvPicPr>
            <a:picLocks noChangeAspect="1"/>
          </p:cNvPicPr>
          <p:nvPr/>
        </p:nvPicPr>
        <p:blipFill>
          <a:blip r:embed="rId2" cstate="print"/>
          <a:stretch>
            <a:fillRect/>
          </a:stretch>
        </p:blipFill>
        <p:spPr>
          <a:xfrm>
            <a:off x="4953000" y="457200"/>
            <a:ext cx="1219200" cy="533400"/>
          </a:xfrm>
          <a:prstGeom prst="rect">
            <a:avLst/>
          </a:prstGeom>
        </p:spPr>
      </p:pic>
      <p:sp>
        <p:nvSpPr>
          <p:cNvPr id="7" name="Date Placeholder 6"/>
          <p:cNvSpPr>
            <a:spLocks noGrp="1"/>
          </p:cNvSpPr>
          <p:nvPr>
            <p:ph type="dt" sz="half" idx="10"/>
          </p:nvPr>
        </p:nvSpPr>
        <p:spPr/>
        <p:txBody>
          <a:bodyPr/>
          <a:lstStyle/>
          <a:p>
            <a:fld id="{075B0B5B-A903-4FB6-BEAA-418F43AFE905}" type="datetime1">
              <a:rPr lang="en-US" smtClean="0"/>
              <a:pPr/>
              <a:t>9/5/2022</a:t>
            </a:fld>
            <a:endParaRPr lang="en-US"/>
          </a:p>
        </p:txBody>
      </p:sp>
      <p:sp>
        <p:nvSpPr>
          <p:cNvPr id="9" name="Slide Number Placeholder 8"/>
          <p:cNvSpPr>
            <a:spLocks noGrp="1"/>
          </p:cNvSpPr>
          <p:nvPr>
            <p:ph type="sldNum" sz="quarter" idx="12"/>
          </p:nvPr>
        </p:nvSpPr>
        <p:spPr/>
        <p:txBody>
          <a:bodyPr/>
          <a:lstStyle/>
          <a:p>
            <a:fld id="{DC07453D-07AD-44CD-8503-70C5AB4EF812}" type="slidenum">
              <a:rPr lang="en-US" smtClean="0"/>
              <a:pPr/>
              <a:t>200</a:t>
            </a:fld>
            <a:endParaRPr lang="en-US"/>
          </a:p>
        </p:txBody>
      </p:sp>
      <p:sp>
        <p:nvSpPr>
          <p:cNvPr id="4" name="Google Shape;105;p3">
            <a:extLst>
              <a:ext uri="{FF2B5EF4-FFF2-40B4-BE49-F238E27FC236}">
                <a16:creationId xmlns:a16="http://schemas.microsoft.com/office/drawing/2014/main" id="{625E7F3D-5A5C-6717-3789-4A1CFA9B695E}"/>
              </a:ext>
            </a:extLst>
          </p:cNvPr>
          <p:cNvSpPr txBox="1">
            <a:spLocks/>
          </p:cNvSpPr>
          <p:nvPr/>
        </p:nvSpPr>
        <p:spPr>
          <a:xfrm>
            <a:off x="208932" y="1066801"/>
            <a:ext cx="8666620" cy="503046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indent="0" algn="just">
              <a:lnSpc>
                <a:spcPct val="150000"/>
              </a:lnSpc>
              <a:spcBef>
                <a:spcPts val="563"/>
              </a:spcBef>
              <a:spcAft>
                <a:spcPct val="0"/>
              </a:spcAft>
              <a:buClr>
                <a:srgbClr val="000000"/>
              </a:buClr>
              <a:buSzPts val="2800"/>
              <a:buNone/>
            </a:pPr>
            <a:r>
              <a:rPr lang="en-US" sz="1600" b="1" u="sng" dirty="0">
                <a:latin typeface="Times New Roman" pitchFamily="18" charset="0"/>
                <a:cs typeface="Times New Roman" pitchFamily="18" charset="0"/>
              </a:rPr>
              <a:t>Features of Constructor</a:t>
            </a:r>
          </a:p>
          <a:p>
            <a:pPr marL="449263" indent="-268288" algn="just">
              <a:lnSpc>
                <a:spcPct val="150000"/>
              </a:lnSpc>
              <a:spcBef>
                <a:spcPts val="563"/>
              </a:spcBef>
              <a:spcAft>
                <a:spcPct val="0"/>
              </a:spcAft>
              <a:buClr>
                <a:srgbClr val="000000"/>
              </a:buClr>
              <a:buSzPts val="2800"/>
            </a:pPr>
            <a:r>
              <a:rPr lang="en-US" sz="1600" dirty="0">
                <a:latin typeface="Times New Roman" pitchFamily="18" charset="0"/>
                <a:cs typeface="Times New Roman" pitchFamily="18" charset="0"/>
              </a:rPr>
              <a:t>It should be declared in public scope.</a:t>
            </a:r>
          </a:p>
          <a:p>
            <a:pPr marL="449263" indent="-268288" algn="just">
              <a:lnSpc>
                <a:spcPct val="150000"/>
              </a:lnSpc>
              <a:spcBef>
                <a:spcPts val="563"/>
              </a:spcBef>
              <a:spcAft>
                <a:spcPct val="0"/>
              </a:spcAft>
              <a:buClr>
                <a:srgbClr val="000000"/>
              </a:buClr>
              <a:buSzPts val="2800"/>
            </a:pPr>
            <a:r>
              <a:rPr lang="en-US" sz="1600" dirty="0">
                <a:latin typeface="Times New Roman" pitchFamily="18" charset="0"/>
                <a:cs typeface="Times New Roman" pitchFamily="18" charset="0"/>
              </a:rPr>
              <a:t>It is invoked automatically whenever an object is created.</a:t>
            </a:r>
          </a:p>
          <a:p>
            <a:pPr marL="449263" indent="-268288" algn="just">
              <a:lnSpc>
                <a:spcPct val="150000"/>
              </a:lnSpc>
              <a:spcBef>
                <a:spcPts val="563"/>
              </a:spcBef>
              <a:spcAft>
                <a:spcPct val="0"/>
              </a:spcAft>
              <a:buClr>
                <a:srgbClr val="000000"/>
              </a:buClr>
              <a:buSzPts val="2800"/>
            </a:pPr>
            <a:r>
              <a:rPr lang="en-US" sz="1600" dirty="0">
                <a:latin typeface="Times New Roman" pitchFamily="18" charset="0"/>
                <a:cs typeface="Times New Roman" pitchFamily="18" charset="0"/>
              </a:rPr>
              <a:t>It doesn't have any return type, not even void. Hence, it can't return values.</a:t>
            </a:r>
          </a:p>
          <a:p>
            <a:pPr marL="449263" indent="-268288" algn="just">
              <a:lnSpc>
                <a:spcPct val="150000"/>
              </a:lnSpc>
              <a:spcBef>
                <a:spcPts val="563"/>
              </a:spcBef>
              <a:spcAft>
                <a:spcPct val="0"/>
              </a:spcAft>
              <a:buClr>
                <a:srgbClr val="000000"/>
              </a:buClr>
              <a:buSzPts val="2800"/>
            </a:pPr>
            <a:r>
              <a:rPr lang="en-US" sz="1600" dirty="0">
                <a:latin typeface="Times New Roman" pitchFamily="18" charset="0"/>
                <a:cs typeface="Times New Roman" pitchFamily="18" charset="0"/>
              </a:rPr>
              <a:t>It can't be inherited, though a derived class can call the base class constructor.</a:t>
            </a:r>
          </a:p>
          <a:p>
            <a:pPr marL="449263" indent="-268288" algn="just">
              <a:lnSpc>
                <a:spcPct val="150000"/>
              </a:lnSpc>
              <a:spcBef>
                <a:spcPts val="563"/>
              </a:spcBef>
              <a:spcAft>
                <a:spcPct val="0"/>
              </a:spcAft>
              <a:buClr>
                <a:srgbClr val="000000"/>
              </a:buClr>
              <a:buSzPts val="2800"/>
            </a:pPr>
            <a:r>
              <a:rPr lang="en-US" sz="1600" dirty="0">
                <a:latin typeface="Times New Roman" pitchFamily="18" charset="0"/>
                <a:cs typeface="Times New Roman" pitchFamily="18" charset="0"/>
              </a:rPr>
              <a:t>Constructors should always be non-virtual. They are static functions and in C++ so they cannot be virtual.</a:t>
            </a:r>
          </a:p>
          <a:p>
            <a:pPr marL="449263" indent="-268288" algn="just">
              <a:lnSpc>
                <a:spcPct val="150000"/>
              </a:lnSpc>
              <a:spcBef>
                <a:spcPts val="563"/>
              </a:spcBef>
              <a:spcAft>
                <a:spcPct val="0"/>
              </a:spcAft>
              <a:buClr>
                <a:srgbClr val="000000"/>
              </a:buClr>
              <a:buSzPts val="2800"/>
            </a:pPr>
            <a:r>
              <a:rPr lang="en-US" sz="1600" dirty="0">
                <a:latin typeface="Times New Roman" pitchFamily="18" charset="0"/>
                <a:cs typeface="Times New Roman" pitchFamily="18" charset="0"/>
              </a:rPr>
              <a:t>A constructor is executed repeatedly whenever the objects of a class are created.</a:t>
            </a:r>
          </a:p>
          <a:p>
            <a:pPr marL="449263" indent="-268288" algn="just">
              <a:lnSpc>
                <a:spcPct val="150000"/>
              </a:lnSpc>
              <a:spcBef>
                <a:spcPts val="563"/>
              </a:spcBef>
              <a:spcAft>
                <a:spcPct val="0"/>
              </a:spcAft>
              <a:buClr>
                <a:srgbClr val="000000"/>
              </a:buClr>
              <a:buSzPts val="2800"/>
            </a:pPr>
            <a:r>
              <a:rPr lang="en-US" sz="1600" dirty="0">
                <a:latin typeface="Times New Roman" pitchFamily="18" charset="0"/>
                <a:cs typeface="Times New Roman" pitchFamily="18" charset="0"/>
              </a:rPr>
              <a:t>A class can have more than one constructor i.e. constructors can be overloaded.</a:t>
            </a:r>
          </a:p>
        </p:txBody>
      </p:sp>
    </p:spTree>
    <p:extLst>
      <p:ext uri="{BB962C8B-B14F-4D97-AF65-F5344CB8AC3E}">
        <p14:creationId xmlns:p14="http://schemas.microsoft.com/office/powerpoint/2010/main" val="68276340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731520"/>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5029200" y="457200"/>
            <a:ext cx="1066800" cy="6096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ngfind.com-kingpin-png-4152286 (1).png"/>
          <p:cNvPicPr>
            <a:picLocks noChangeAspect="1"/>
          </p:cNvPicPr>
          <p:nvPr/>
        </p:nvPicPr>
        <p:blipFill>
          <a:blip r:embed="rId2" cstate="print"/>
          <a:stretch>
            <a:fillRect/>
          </a:stretch>
        </p:blipFill>
        <p:spPr>
          <a:xfrm>
            <a:off x="4953000" y="457200"/>
            <a:ext cx="1219200" cy="533400"/>
          </a:xfrm>
          <a:prstGeom prst="rect">
            <a:avLst/>
          </a:prstGeom>
        </p:spPr>
      </p:pic>
      <p:sp>
        <p:nvSpPr>
          <p:cNvPr id="7" name="Date Placeholder 6"/>
          <p:cNvSpPr>
            <a:spLocks noGrp="1"/>
          </p:cNvSpPr>
          <p:nvPr>
            <p:ph type="dt" sz="half" idx="10"/>
          </p:nvPr>
        </p:nvSpPr>
        <p:spPr/>
        <p:txBody>
          <a:bodyPr/>
          <a:lstStyle/>
          <a:p>
            <a:fld id="{075B0B5B-A903-4FB6-BEAA-418F43AFE905}" type="datetime1">
              <a:rPr lang="en-US" smtClean="0"/>
              <a:pPr/>
              <a:t>9/5/2022</a:t>
            </a:fld>
            <a:endParaRPr lang="en-US"/>
          </a:p>
        </p:txBody>
      </p:sp>
      <p:sp>
        <p:nvSpPr>
          <p:cNvPr id="9" name="Slide Number Placeholder 8"/>
          <p:cNvSpPr>
            <a:spLocks noGrp="1"/>
          </p:cNvSpPr>
          <p:nvPr>
            <p:ph type="sldNum" sz="quarter" idx="12"/>
          </p:nvPr>
        </p:nvSpPr>
        <p:spPr/>
        <p:txBody>
          <a:bodyPr/>
          <a:lstStyle/>
          <a:p>
            <a:fld id="{DC07453D-07AD-44CD-8503-70C5AB4EF812}" type="slidenum">
              <a:rPr lang="en-US" smtClean="0"/>
              <a:pPr/>
              <a:t>201</a:t>
            </a:fld>
            <a:endParaRPr lang="en-US"/>
          </a:p>
        </p:txBody>
      </p:sp>
      <p:sp>
        <p:nvSpPr>
          <p:cNvPr id="4" name="Google Shape;105;p3">
            <a:extLst>
              <a:ext uri="{FF2B5EF4-FFF2-40B4-BE49-F238E27FC236}">
                <a16:creationId xmlns:a16="http://schemas.microsoft.com/office/drawing/2014/main" id="{739367D0-E796-4F91-D7BB-C0C4FA5BD549}"/>
              </a:ext>
            </a:extLst>
          </p:cNvPr>
          <p:cNvSpPr txBox="1">
            <a:spLocks/>
          </p:cNvSpPr>
          <p:nvPr/>
        </p:nvSpPr>
        <p:spPr>
          <a:xfrm>
            <a:off x="208932" y="1066801"/>
            <a:ext cx="4003028" cy="373035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indent="0" algn="just">
              <a:lnSpc>
                <a:spcPct val="150000"/>
              </a:lnSpc>
              <a:spcBef>
                <a:spcPts val="563"/>
              </a:spcBef>
              <a:spcAft>
                <a:spcPct val="0"/>
              </a:spcAft>
              <a:buClr>
                <a:srgbClr val="000000"/>
              </a:buClr>
              <a:buSzPts val="2800"/>
              <a:buNone/>
            </a:pPr>
            <a:r>
              <a:rPr lang="en-US" sz="1600" b="1" u="sng" dirty="0">
                <a:latin typeface="Times New Roman" pitchFamily="18" charset="0"/>
                <a:cs typeface="Times New Roman" pitchFamily="18" charset="0"/>
              </a:rPr>
              <a:t>Syntax for Constructor:</a:t>
            </a:r>
          </a:p>
          <a:p>
            <a:pPr marL="180975" indent="0" algn="just">
              <a:lnSpc>
                <a:spcPct val="150000"/>
              </a:lnSpc>
              <a:spcBef>
                <a:spcPts val="0"/>
              </a:spcBef>
              <a:spcAft>
                <a:spcPct val="0"/>
              </a:spcAft>
              <a:buClr>
                <a:srgbClr val="000000"/>
              </a:buClr>
              <a:buSzPts val="2800"/>
              <a:buNone/>
            </a:pPr>
            <a:r>
              <a:rPr lang="en-US" sz="1600" dirty="0">
                <a:latin typeface="Times New Roman" pitchFamily="18" charset="0"/>
                <a:cs typeface="Times New Roman" pitchFamily="18" charset="0"/>
              </a:rPr>
              <a:t>class classname</a:t>
            </a:r>
          </a:p>
          <a:p>
            <a:pPr marL="180975" indent="0" algn="just">
              <a:lnSpc>
                <a:spcPct val="150000"/>
              </a:lnSpc>
              <a:spcBef>
                <a:spcPts val="0"/>
              </a:spcBef>
              <a:spcAft>
                <a:spcPct val="0"/>
              </a:spcAft>
              <a:buClr>
                <a:srgbClr val="000000"/>
              </a:buClr>
              <a:buSzPts val="2800"/>
              <a:buNone/>
            </a:pPr>
            <a:r>
              <a:rPr lang="en-US" sz="1600" dirty="0">
                <a:latin typeface="Times New Roman" pitchFamily="18" charset="0"/>
                <a:cs typeface="Times New Roman" pitchFamily="18" charset="0"/>
              </a:rPr>
              <a:t>{</a:t>
            </a:r>
          </a:p>
          <a:p>
            <a:pPr marL="180975" indent="0" algn="just">
              <a:lnSpc>
                <a:spcPct val="150000"/>
              </a:lnSpc>
              <a:spcBef>
                <a:spcPts val="0"/>
              </a:spcBef>
              <a:spcAft>
                <a:spcPct val="0"/>
              </a:spcAft>
              <a:buClr>
                <a:srgbClr val="000000"/>
              </a:buClr>
              <a:buSzPts val="2800"/>
              <a:buNone/>
            </a:pPr>
            <a:r>
              <a:rPr lang="en-US" sz="1600" dirty="0">
                <a:latin typeface="Times New Roman" pitchFamily="18" charset="0"/>
                <a:cs typeface="Times New Roman" pitchFamily="18" charset="0"/>
              </a:rPr>
              <a:t>public:</a:t>
            </a:r>
          </a:p>
          <a:p>
            <a:pPr marL="180975" indent="0" algn="just">
              <a:lnSpc>
                <a:spcPct val="150000"/>
              </a:lnSpc>
              <a:spcBef>
                <a:spcPts val="0"/>
              </a:spcBef>
              <a:spcAft>
                <a:spcPct val="0"/>
              </a:spcAft>
              <a:buClr>
                <a:srgbClr val="000000"/>
              </a:buClr>
              <a:buSzPts val="2800"/>
              <a:buNone/>
            </a:pPr>
            <a:r>
              <a:rPr lang="en-US" sz="1600" dirty="0">
                <a:latin typeface="Times New Roman" pitchFamily="18" charset="0"/>
                <a:cs typeface="Times New Roman" pitchFamily="18" charset="0"/>
              </a:rPr>
              <a:t>	classname([</a:t>
            </a:r>
            <a:r>
              <a:rPr lang="en-US" sz="1600" dirty="0" err="1">
                <a:latin typeface="Times New Roman" pitchFamily="18" charset="0"/>
                <a:cs typeface="Times New Roman" pitchFamily="18" charset="0"/>
              </a:rPr>
              <a:t>parameter_list</a:t>
            </a:r>
            <a:r>
              <a:rPr lang="en-US" sz="1600" dirty="0">
                <a:latin typeface="Times New Roman" pitchFamily="18" charset="0"/>
                <a:cs typeface="Times New Roman" pitchFamily="18" charset="0"/>
              </a:rPr>
              <a:t>])</a:t>
            </a:r>
          </a:p>
          <a:p>
            <a:pPr marL="180975" indent="0" algn="just">
              <a:lnSpc>
                <a:spcPct val="150000"/>
              </a:lnSpc>
              <a:spcBef>
                <a:spcPts val="0"/>
              </a:spcBef>
              <a:spcAft>
                <a:spcPct val="0"/>
              </a:spcAft>
              <a:buClr>
                <a:srgbClr val="000000"/>
              </a:buClr>
              <a:buSzPts val="2800"/>
              <a:buNone/>
            </a:pPr>
            <a:r>
              <a:rPr lang="en-US" sz="1600" dirty="0">
                <a:latin typeface="Times New Roman" pitchFamily="18" charset="0"/>
                <a:cs typeface="Times New Roman" pitchFamily="18" charset="0"/>
              </a:rPr>
              <a:t>	{</a:t>
            </a:r>
          </a:p>
          <a:p>
            <a:pPr marL="180975" indent="0" algn="just">
              <a:lnSpc>
                <a:spcPct val="150000"/>
              </a:lnSpc>
              <a:spcBef>
                <a:spcPts val="0"/>
              </a:spcBef>
              <a:spcAft>
                <a:spcPct val="0"/>
              </a:spcAft>
              <a:buClr>
                <a:srgbClr val="000000"/>
              </a:buClr>
              <a:buSzPts val="2800"/>
              <a:buNone/>
            </a:pPr>
            <a:r>
              <a:rPr lang="en-US" sz="1600" dirty="0">
                <a:latin typeface="Times New Roman" pitchFamily="18" charset="0"/>
                <a:cs typeface="Times New Roman" pitchFamily="18" charset="0"/>
              </a:rPr>
              <a:t>		//constructor definition</a:t>
            </a:r>
          </a:p>
          <a:p>
            <a:pPr marL="180975" indent="0" algn="just">
              <a:lnSpc>
                <a:spcPct val="150000"/>
              </a:lnSpc>
              <a:spcBef>
                <a:spcPts val="0"/>
              </a:spcBef>
              <a:spcAft>
                <a:spcPct val="0"/>
              </a:spcAft>
              <a:buClr>
                <a:srgbClr val="000000"/>
              </a:buClr>
              <a:buSzPts val="2800"/>
              <a:buNone/>
            </a:pPr>
            <a:r>
              <a:rPr lang="en-US" sz="1600" dirty="0">
                <a:latin typeface="Times New Roman" pitchFamily="18" charset="0"/>
                <a:cs typeface="Times New Roman" pitchFamily="18" charset="0"/>
              </a:rPr>
              <a:t>	}</a:t>
            </a:r>
          </a:p>
          <a:p>
            <a:pPr marL="180975" indent="0" algn="just">
              <a:lnSpc>
                <a:spcPct val="150000"/>
              </a:lnSpc>
              <a:spcBef>
                <a:spcPts val="0"/>
              </a:spcBef>
              <a:spcAft>
                <a:spcPct val="0"/>
              </a:spcAft>
              <a:buClr>
                <a:srgbClr val="000000"/>
              </a:buClr>
              <a:buSzPts val="2800"/>
              <a:buNone/>
            </a:pPr>
            <a:r>
              <a:rPr lang="en-US" sz="1600" dirty="0">
                <a:latin typeface="Times New Roman" pitchFamily="18" charset="0"/>
                <a:cs typeface="Times New Roman" pitchFamily="18" charset="0"/>
              </a:rPr>
              <a:t>};</a:t>
            </a:r>
          </a:p>
        </p:txBody>
      </p:sp>
      <p:sp>
        <p:nvSpPr>
          <p:cNvPr id="8" name="Google Shape;105;p3">
            <a:extLst>
              <a:ext uri="{FF2B5EF4-FFF2-40B4-BE49-F238E27FC236}">
                <a16:creationId xmlns:a16="http://schemas.microsoft.com/office/drawing/2014/main" id="{070B125B-00BC-F37F-9D58-B28AA4D86D7B}"/>
              </a:ext>
            </a:extLst>
          </p:cNvPr>
          <p:cNvSpPr txBox="1">
            <a:spLocks/>
          </p:cNvSpPr>
          <p:nvPr/>
        </p:nvSpPr>
        <p:spPr>
          <a:xfrm>
            <a:off x="4663271" y="1066800"/>
            <a:ext cx="4003028" cy="373035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indent="0" algn="just">
              <a:lnSpc>
                <a:spcPct val="150000"/>
              </a:lnSpc>
              <a:spcBef>
                <a:spcPts val="563"/>
              </a:spcBef>
              <a:spcAft>
                <a:spcPct val="0"/>
              </a:spcAft>
              <a:buClr>
                <a:srgbClr val="000000"/>
              </a:buClr>
              <a:buSzPts val="2800"/>
              <a:buNone/>
            </a:pPr>
            <a:r>
              <a:rPr lang="en-US" sz="1600" b="1" u="sng" dirty="0">
                <a:latin typeface="Times New Roman" pitchFamily="18" charset="0"/>
                <a:cs typeface="Times New Roman" pitchFamily="18" charset="0"/>
              </a:rPr>
              <a:t>Example:</a:t>
            </a:r>
          </a:p>
          <a:p>
            <a:pPr marL="180975" indent="0" algn="just">
              <a:lnSpc>
                <a:spcPct val="150000"/>
              </a:lnSpc>
              <a:spcBef>
                <a:spcPts val="0"/>
              </a:spcBef>
              <a:spcAft>
                <a:spcPct val="0"/>
              </a:spcAft>
              <a:buClr>
                <a:srgbClr val="000000"/>
              </a:buClr>
              <a:buSzPts val="2800"/>
              <a:buNone/>
            </a:pPr>
            <a:r>
              <a:rPr lang="en-US" sz="1600" dirty="0">
                <a:latin typeface="Times New Roman" pitchFamily="18" charset="0"/>
                <a:cs typeface="Times New Roman" pitchFamily="18" charset="0"/>
              </a:rPr>
              <a:t>class Student</a:t>
            </a:r>
          </a:p>
          <a:p>
            <a:pPr marL="180975" indent="0" algn="just">
              <a:lnSpc>
                <a:spcPct val="150000"/>
              </a:lnSpc>
              <a:spcBef>
                <a:spcPts val="0"/>
              </a:spcBef>
              <a:spcAft>
                <a:spcPct val="0"/>
              </a:spcAft>
              <a:buClr>
                <a:srgbClr val="000000"/>
              </a:buClr>
              <a:buSzPts val="2800"/>
              <a:buNone/>
            </a:pPr>
            <a:r>
              <a:rPr lang="en-US" sz="1600" dirty="0">
                <a:latin typeface="Times New Roman" pitchFamily="18" charset="0"/>
                <a:cs typeface="Times New Roman" pitchFamily="18" charset="0"/>
              </a:rPr>
              <a:t>{</a:t>
            </a:r>
          </a:p>
          <a:p>
            <a:pPr marL="180975" indent="0" algn="just">
              <a:lnSpc>
                <a:spcPct val="150000"/>
              </a:lnSpc>
              <a:spcBef>
                <a:spcPts val="0"/>
              </a:spcBef>
              <a:spcAft>
                <a:spcPct val="0"/>
              </a:spcAft>
              <a:buClr>
                <a:srgbClr val="000000"/>
              </a:buClr>
              <a:buSzPts val="2800"/>
              <a:buNone/>
            </a:pPr>
            <a:r>
              <a:rPr lang="en-US" sz="1600" dirty="0">
                <a:latin typeface="Times New Roman" pitchFamily="18" charset="0"/>
                <a:cs typeface="Times New Roman" pitchFamily="18" charset="0"/>
              </a:rPr>
              <a:t>	int </a:t>
            </a:r>
            <a:r>
              <a:rPr lang="en-US" sz="1600" dirty="0" err="1">
                <a:latin typeface="Times New Roman" pitchFamily="18" charset="0"/>
                <a:cs typeface="Times New Roman" pitchFamily="18" charset="0"/>
              </a:rPr>
              <a:t>rno</a:t>
            </a:r>
            <a:r>
              <a:rPr lang="en-US" sz="1600" dirty="0">
                <a:latin typeface="Times New Roman" pitchFamily="18" charset="0"/>
                <a:cs typeface="Times New Roman" pitchFamily="18" charset="0"/>
              </a:rPr>
              <a:t>;</a:t>
            </a:r>
          </a:p>
          <a:p>
            <a:pPr marL="180975" indent="0" algn="just">
              <a:lnSpc>
                <a:spcPct val="150000"/>
              </a:lnSpc>
              <a:spcBef>
                <a:spcPts val="0"/>
              </a:spcBef>
              <a:spcAft>
                <a:spcPct val="0"/>
              </a:spcAft>
              <a:buClr>
                <a:srgbClr val="000000"/>
              </a:buClr>
              <a:buSzPts val="2800"/>
              <a:buNone/>
            </a:pPr>
            <a:r>
              <a:rPr lang="en-US" sz="1600" dirty="0">
                <a:latin typeface="Times New Roman" pitchFamily="18" charset="0"/>
                <a:cs typeface="Times New Roman" pitchFamily="18" charset="0"/>
              </a:rPr>
              <a:t>public:</a:t>
            </a:r>
          </a:p>
          <a:p>
            <a:pPr marL="180975" indent="0" algn="just">
              <a:lnSpc>
                <a:spcPct val="150000"/>
              </a:lnSpc>
              <a:spcBef>
                <a:spcPts val="0"/>
              </a:spcBef>
              <a:spcAft>
                <a:spcPct val="0"/>
              </a:spcAft>
              <a:buClr>
                <a:srgbClr val="000000"/>
              </a:buClr>
              <a:buSzPts val="2800"/>
              <a:buNone/>
            </a:pPr>
            <a:r>
              <a:rPr lang="en-US" sz="1600" dirty="0">
                <a:latin typeface="Times New Roman" pitchFamily="18" charset="0"/>
                <a:cs typeface="Times New Roman" pitchFamily="18" charset="0"/>
              </a:rPr>
              <a:t>	</a:t>
            </a:r>
            <a:r>
              <a:rPr lang="en-US" sz="1600" b="1" i="1" dirty="0">
                <a:latin typeface="Times New Roman" pitchFamily="18" charset="0"/>
                <a:cs typeface="Times New Roman" pitchFamily="18" charset="0"/>
              </a:rPr>
              <a:t>Student(int no)</a:t>
            </a:r>
          </a:p>
          <a:p>
            <a:pPr marL="180975" indent="0" algn="just">
              <a:lnSpc>
                <a:spcPct val="150000"/>
              </a:lnSpc>
              <a:spcBef>
                <a:spcPts val="0"/>
              </a:spcBef>
              <a:spcAft>
                <a:spcPct val="0"/>
              </a:spcAft>
              <a:buClr>
                <a:srgbClr val="000000"/>
              </a:buClr>
              <a:buSzPts val="2800"/>
              <a:buNone/>
            </a:pPr>
            <a:r>
              <a:rPr lang="en-US" sz="1600" dirty="0">
                <a:latin typeface="Times New Roman" pitchFamily="18" charset="0"/>
                <a:cs typeface="Times New Roman" pitchFamily="18" charset="0"/>
              </a:rPr>
              <a:t>	{</a:t>
            </a:r>
          </a:p>
          <a:p>
            <a:pPr marL="180975" indent="0" algn="just">
              <a:lnSpc>
                <a:spcPct val="150000"/>
              </a:lnSpc>
              <a:spcBef>
                <a:spcPts val="0"/>
              </a:spcBef>
              <a:spcAft>
                <a:spcPct val="0"/>
              </a:spcAft>
              <a:buClr>
                <a:srgbClr val="000000"/>
              </a:buClr>
              <a:buSzPts val="2800"/>
              <a:buNone/>
            </a:pP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rno</a:t>
            </a:r>
            <a:r>
              <a:rPr lang="en-US" sz="1600" dirty="0">
                <a:latin typeface="Times New Roman" pitchFamily="18" charset="0"/>
                <a:cs typeface="Times New Roman" pitchFamily="18" charset="0"/>
              </a:rPr>
              <a:t> = no;</a:t>
            </a:r>
          </a:p>
          <a:p>
            <a:pPr marL="180975" indent="0" algn="just">
              <a:lnSpc>
                <a:spcPct val="150000"/>
              </a:lnSpc>
              <a:spcBef>
                <a:spcPts val="0"/>
              </a:spcBef>
              <a:spcAft>
                <a:spcPct val="0"/>
              </a:spcAft>
              <a:buClr>
                <a:srgbClr val="000000"/>
              </a:buClr>
              <a:buSzPts val="2800"/>
              <a:buNone/>
            </a:pPr>
            <a:r>
              <a:rPr lang="en-US" sz="1600" dirty="0">
                <a:latin typeface="Times New Roman" pitchFamily="18" charset="0"/>
                <a:cs typeface="Times New Roman" pitchFamily="18" charset="0"/>
              </a:rPr>
              <a:t>	}</a:t>
            </a:r>
          </a:p>
          <a:p>
            <a:pPr marL="180975" indent="0" algn="just">
              <a:lnSpc>
                <a:spcPct val="150000"/>
              </a:lnSpc>
              <a:spcBef>
                <a:spcPts val="0"/>
              </a:spcBef>
              <a:spcAft>
                <a:spcPct val="0"/>
              </a:spcAft>
              <a:buClr>
                <a:srgbClr val="000000"/>
              </a:buClr>
              <a:buSzPts val="2800"/>
              <a:buNone/>
            </a:pPr>
            <a:r>
              <a:rPr lang="en-US" sz="1600" dirty="0">
                <a:latin typeface="Times New Roman" pitchFamily="18" charset="0"/>
                <a:cs typeface="Times New Roman" pitchFamily="18" charset="0"/>
              </a:rPr>
              <a:t>};</a:t>
            </a:r>
          </a:p>
        </p:txBody>
      </p:sp>
    </p:spTree>
    <p:extLst>
      <p:ext uri="{BB962C8B-B14F-4D97-AF65-F5344CB8AC3E}">
        <p14:creationId xmlns:p14="http://schemas.microsoft.com/office/powerpoint/2010/main" val="299541537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11D31-3CD3-4921-90C2-B20F338C935F}"/>
              </a:ext>
            </a:extLst>
          </p:cNvPr>
          <p:cNvSpPr>
            <a:spLocks noGrp="1"/>
          </p:cNvSpPr>
          <p:nvPr>
            <p:ph type="title"/>
          </p:nvPr>
        </p:nvSpPr>
        <p:spPr/>
        <p:txBody>
          <a:bodyPr/>
          <a:lstStyle/>
          <a:p>
            <a:pPr>
              <a:defRPr/>
            </a:pPr>
            <a:r>
              <a:rPr lang="en-US" b="1" dirty="0">
                <a:latin typeface="Times New Roman" panose="02020603050405020304" pitchFamily="18" charset="0"/>
                <a:cs typeface="Times New Roman" pitchFamily="18" charset="0"/>
              </a:rPr>
              <a:t>Types of Constructor</a:t>
            </a:r>
          </a:p>
        </p:txBody>
      </p:sp>
      <p:sp>
        <p:nvSpPr>
          <p:cNvPr id="19459" name="Content Placeholder 2">
            <a:extLst>
              <a:ext uri="{FF2B5EF4-FFF2-40B4-BE49-F238E27FC236}">
                <a16:creationId xmlns:a16="http://schemas.microsoft.com/office/drawing/2014/main" id="{0C440E70-1194-49F3-91BB-6C57684D6882}"/>
              </a:ext>
            </a:extLst>
          </p:cNvPr>
          <p:cNvSpPr>
            <a:spLocks noGrp="1"/>
          </p:cNvSpPr>
          <p:nvPr>
            <p:ph idx="1"/>
          </p:nvPr>
        </p:nvSpPr>
        <p:spPr>
          <a:xfrm>
            <a:off x="685800" y="1524001"/>
            <a:ext cx="7924800" cy="4832352"/>
          </a:xfrm>
        </p:spPr>
        <p:txBody>
          <a:bodyPr>
            <a:normAutofit fontScale="85000" lnSpcReduction="10000"/>
          </a:bodyPr>
          <a:lstStyle/>
          <a:p>
            <a:pPr>
              <a:lnSpc>
                <a:spcPct val="150000"/>
              </a:lnSpc>
              <a:buNone/>
            </a:pPr>
            <a:r>
              <a:rPr lang="en-US" sz="2400" b="1" dirty="0">
                <a:latin typeface="Times New Roman" panose="02020603050405020304" pitchFamily="18" charset="0"/>
                <a:cs typeface="Times New Roman" panose="02020603050405020304" pitchFamily="18" charset="0"/>
              </a:rPr>
              <a:t>Types of Constructors in C++</a:t>
            </a:r>
          </a:p>
          <a:p>
            <a:pPr>
              <a:lnSpc>
                <a:spcPct val="150000"/>
              </a:lnSpc>
              <a:buNone/>
            </a:pPr>
            <a:r>
              <a:rPr lang="en-US" sz="2400" dirty="0">
                <a:latin typeface="Times New Roman" panose="02020603050405020304" pitchFamily="18" charset="0"/>
                <a:cs typeface="Times New Roman" panose="02020603050405020304" pitchFamily="18" charset="0"/>
              </a:rPr>
              <a:t>	Constructors are of three types:</a:t>
            </a:r>
          </a:p>
          <a:p>
            <a:pPr>
              <a:lnSpc>
                <a:spcPct val="150000"/>
              </a:lnSpc>
            </a:pPr>
            <a:r>
              <a:rPr lang="en-US" sz="2400" b="1" dirty="0">
                <a:latin typeface="Times New Roman" panose="02020603050405020304" pitchFamily="18" charset="0"/>
                <a:cs typeface="Times New Roman" panose="02020603050405020304" pitchFamily="18" charset="0"/>
              </a:rPr>
              <a:t>Default Constructor </a:t>
            </a:r>
            <a:r>
              <a:rPr lang="en-US" sz="2400" dirty="0">
                <a:latin typeface="Times New Roman" panose="02020603050405020304" pitchFamily="18" charset="0"/>
                <a:cs typeface="Times New Roman" panose="02020603050405020304" pitchFamily="18" charset="0"/>
              </a:rPr>
              <a:t>- Default constructor is the constructor which doesn't take any argument. It has no parameter.</a:t>
            </a:r>
          </a:p>
          <a:p>
            <a:pPr>
              <a:lnSpc>
                <a:spcPct val="150000"/>
              </a:lnSpc>
            </a:pPr>
            <a:r>
              <a:rPr lang="en-US" sz="2400" b="1" dirty="0" err="1">
                <a:latin typeface="Times New Roman" panose="02020603050405020304" pitchFamily="18" charset="0"/>
                <a:cs typeface="Times New Roman" panose="02020603050405020304" pitchFamily="18" charset="0"/>
              </a:rPr>
              <a:t>Parametrized</a:t>
            </a:r>
            <a:r>
              <a:rPr lang="en-US" sz="2400" b="1" dirty="0">
                <a:latin typeface="Times New Roman" panose="02020603050405020304" pitchFamily="18" charset="0"/>
                <a:cs typeface="Times New Roman" panose="02020603050405020304" pitchFamily="18" charset="0"/>
              </a:rPr>
              <a:t> Constructor : </a:t>
            </a:r>
            <a:r>
              <a:rPr lang="en-US" sz="2400" dirty="0">
                <a:latin typeface="Times New Roman" panose="02020603050405020304" pitchFamily="18" charset="0"/>
                <a:cs typeface="Times New Roman" panose="02020603050405020304" pitchFamily="18" charset="0"/>
              </a:rPr>
              <a:t>These are the constructors with parameter. Using this Constructor you can provide different values to data members of different objects, by passing the appropriate values as argument.</a:t>
            </a:r>
          </a:p>
          <a:p>
            <a:pPr>
              <a:lnSpc>
                <a:spcPct val="150000"/>
              </a:lnSpc>
            </a:pPr>
            <a:r>
              <a:rPr lang="en-US" sz="2400" b="1" dirty="0">
                <a:latin typeface="Times New Roman" panose="02020603050405020304" pitchFamily="18" charset="0"/>
                <a:cs typeface="Times New Roman" panose="02020603050405020304" pitchFamily="18" charset="0"/>
              </a:rPr>
              <a:t>Copy Constructor: </a:t>
            </a:r>
            <a:r>
              <a:rPr lang="en-US" sz="2400" dirty="0">
                <a:latin typeface="Times New Roman" panose="02020603050405020304" pitchFamily="18" charset="0"/>
                <a:cs typeface="Times New Roman" panose="02020603050405020304" pitchFamily="18" charset="0"/>
              </a:rPr>
              <a:t>These are special type of Constructors which takes an object as argument, and is used to copy values of data members of one object into other object.</a:t>
            </a:r>
            <a:endParaRPr lang="en-US" sz="2400" b="1" dirty="0">
              <a:latin typeface="Times New Roman" panose="02020603050405020304" pitchFamily="18" charset="0"/>
              <a:cs typeface="Times New Roman" panose="02020603050405020304" pitchFamily="18" charset="0"/>
            </a:endParaRPr>
          </a:p>
          <a:p>
            <a:pPr marL="0" lvl="1" indent="0">
              <a:spcBef>
                <a:spcPct val="0"/>
              </a:spcBef>
              <a:buNone/>
              <a:tabLst>
                <a:tab pos="228600" algn="l"/>
                <a:tab pos="457200" algn="l"/>
                <a:tab pos="685800" algn="l"/>
                <a:tab pos="914400" algn="l"/>
              </a:tabLst>
            </a:pPr>
            <a:endParaRPr lang="en-US" altLang="en-US" sz="2000" dirty="0">
              <a:latin typeface="Times New Roman" pitchFamily="18" charset="0"/>
              <a:cs typeface="Times New Roman" pitchFamily="18" charset="0"/>
            </a:endParaRPr>
          </a:p>
        </p:txBody>
      </p:sp>
      <p:sp>
        <p:nvSpPr>
          <p:cNvPr id="5" name="Slide Number Placeholder 4">
            <a:extLst>
              <a:ext uri="{FF2B5EF4-FFF2-40B4-BE49-F238E27FC236}">
                <a16:creationId xmlns:a16="http://schemas.microsoft.com/office/drawing/2014/main" id="{98B74769-2ED0-4418-8BA1-0278982B780B}"/>
              </a:ext>
            </a:extLst>
          </p:cNvPr>
          <p:cNvSpPr>
            <a:spLocks noGrp="1"/>
          </p:cNvSpPr>
          <p:nvPr>
            <p:ph type="sldNum" sz="quarter" idx="12"/>
          </p:nvPr>
        </p:nvSpPr>
        <p:spPr/>
        <p:txBody>
          <a:bodyPr>
            <a:normAutofit/>
          </a:bodyPr>
          <a:lstStyle/>
          <a:p>
            <a:pPr>
              <a:defRPr/>
            </a:pPr>
            <a:fld id="{24EB7568-EC94-402C-AA93-5720ABDAD507}" type="slidenum">
              <a:rPr lang="en-US">
                <a:latin typeface="Times New Roman" pitchFamily="18" charset="0"/>
                <a:cs typeface="Times New Roman" pitchFamily="18" charset="0"/>
              </a:rPr>
              <a:pPr>
                <a:defRPr/>
              </a:pPr>
              <a:t>202</a:t>
            </a:fld>
            <a:endParaRPr lang="en-US">
              <a:latin typeface="Times New Roman" pitchFamily="18" charset="0"/>
              <a:cs typeface="Times New Roman" pitchFamily="18" charset="0"/>
            </a:endParaRPr>
          </a:p>
        </p:txBody>
      </p:sp>
      <p:sp>
        <p:nvSpPr>
          <p:cNvPr id="6" name="Rectangle 5"/>
          <p:cNvSpPr/>
          <p:nvPr/>
        </p:nvSpPr>
        <p:spPr>
          <a:xfrm>
            <a:off x="1157489" y="0"/>
            <a:ext cx="6858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7" name="Rectangle 6"/>
          <p:cNvSpPr/>
          <p:nvPr/>
        </p:nvSpPr>
        <p:spPr>
          <a:xfrm>
            <a:off x="1157489" y="121920"/>
            <a:ext cx="6858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Times New Roman" pitchFamily="18" charset="0"/>
              <a:cs typeface="Times New Roman" pitchFamily="18" charset="0"/>
            </a:endParaRPr>
          </a:p>
        </p:txBody>
      </p:sp>
      <p:sp>
        <p:nvSpPr>
          <p:cNvPr id="8" name="Rounded Rectangle 7"/>
          <p:cNvSpPr/>
          <p:nvPr/>
        </p:nvSpPr>
        <p:spPr>
          <a:xfrm>
            <a:off x="4929389" y="-152400"/>
            <a:ext cx="800100" cy="6096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pic>
        <p:nvPicPr>
          <p:cNvPr id="9" name="Picture 8" descr="pngfind.com-kingpin-png-4152286 (1).png"/>
          <p:cNvPicPr>
            <a:picLocks noChangeAspect="1"/>
          </p:cNvPicPr>
          <p:nvPr/>
        </p:nvPicPr>
        <p:blipFill>
          <a:blip r:embed="rId2" cstate="print"/>
          <a:stretch>
            <a:fillRect/>
          </a:stretch>
        </p:blipFill>
        <p:spPr>
          <a:xfrm>
            <a:off x="4872239" y="-152400"/>
            <a:ext cx="914400" cy="533400"/>
          </a:xfrm>
          <a:prstGeom prst="rect">
            <a:avLst/>
          </a:prstGeom>
        </p:spPr>
      </p:pic>
      <p:sp>
        <p:nvSpPr>
          <p:cNvPr id="3" name="Date Placeholder 2">
            <a:extLst>
              <a:ext uri="{FF2B5EF4-FFF2-40B4-BE49-F238E27FC236}">
                <a16:creationId xmlns:a16="http://schemas.microsoft.com/office/drawing/2014/main" id="{1C28CD84-54B9-EF8B-0119-1C51D5780767}"/>
              </a:ext>
            </a:extLst>
          </p:cNvPr>
          <p:cNvSpPr>
            <a:spLocks noGrp="1"/>
          </p:cNvSpPr>
          <p:nvPr>
            <p:ph type="dt" sz="half" idx="10"/>
          </p:nvPr>
        </p:nvSpPr>
        <p:spPr/>
        <p:txBody>
          <a:bodyPr/>
          <a:lstStyle/>
          <a:p>
            <a:fld id="{E66D892C-E335-4A9E-A927-FDD2FBA0FA56}" type="datetime1">
              <a:rPr lang="en-US" smtClean="0"/>
              <a:t>9/5/2022</a:t>
            </a:fld>
            <a:endParaRPr lang="en-US"/>
          </a:p>
        </p:txBody>
      </p:sp>
      <p:sp>
        <p:nvSpPr>
          <p:cNvPr id="4" name="Footer Placeholder 3">
            <a:extLst>
              <a:ext uri="{FF2B5EF4-FFF2-40B4-BE49-F238E27FC236}">
                <a16:creationId xmlns:a16="http://schemas.microsoft.com/office/drawing/2014/main" id="{2F0D35A5-70DA-186D-8BEA-A819000614CA}"/>
              </a:ext>
            </a:extLst>
          </p:cNvPr>
          <p:cNvSpPr>
            <a:spLocks noGrp="1"/>
          </p:cNvSpPr>
          <p:nvPr>
            <p:ph type="ftr" sz="quarter" idx="11"/>
          </p:nvPr>
        </p:nvSpPr>
        <p:spPr/>
        <p:txBody>
          <a:bodyPr/>
          <a:lstStyle/>
          <a:p>
            <a:r>
              <a:rPr lang="en-US"/>
              <a:t>C ,C++ and UML Basics</a:t>
            </a:r>
          </a:p>
        </p:txBody>
      </p:sp>
    </p:spTree>
    <p:extLst>
      <p:ext uri="{BB962C8B-B14F-4D97-AF65-F5344CB8AC3E}">
        <p14:creationId xmlns:p14="http://schemas.microsoft.com/office/powerpoint/2010/main" val="134879346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731520"/>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5029200" y="457200"/>
            <a:ext cx="1066800" cy="6096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ngfind.com-kingpin-png-4152286 (1).png"/>
          <p:cNvPicPr>
            <a:picLocks noChangeAspect="1"/>
          </p:cNvPicPr>
          <p:nvPr/>
        </p:nvPicPr>
        <p:blipFill>
          <a:blip r:embed="rId2" cstate="print"/>
          <a:stretch>
            <a:fillRect/>
          </a:stretch>
        </p:blipFill>
        <p:spPr>
          <a:xfrm>
            <a:off x="4953000" y="457200"/>
            <a:ext cx="1219200" cy="533400"/>
          </a:xfrm>
          <a:prstGeom prst="rect">
            <a:avLst/>
          </a:prstGeom>
        </p:spPr>
      </p:pic>
      <p:sp>
        <p:nvSpPr>
          <p:cNvPr id="7" name="Date Placeholder 6"/>
          <p:cNvSpPr>
            <a:spLocks noGrp="1"/>
          </p:cNvSpPr>
          <p:nvPr>
            <p:ph type="dt" sz="half" idx="10"/>
          </p:nvPr>
        </p:nvSpPr>
        <p:spPr/>
        <p:txBody>
          <a:bodyPr/>
          <a:lstStyle/>
          <a:p>
            <a:fld id="{075B0B5B-A903-4FB6-BEAA-418F43AFE905}" type="datetime1">
              <a:rPr lang="en-US" smtClean="0"/>
              <a:pPr/>
              <a:t>9/5/2022</a:t>
            </a:fld>
            <a:endParaRPr lang="en-US"/>
          </a:p>
        </p:txBody>
      </p:sp>
      <p:sp>
        <p:nvSpPr>
          <p:cNvPr id="9" name="Slide Number Placeholder 8"/>
          <p:cNvSpPr>
            <a:spLocks noGrp="1"/>
          </p:cNvSpPr>
          <p:nvPr>
            <p:ph type="sldNum" sz="quarter" idx="12"/>
          </p:nvPr>
        </p:nvSpPr>
        <p:spPr/>
        <p:txBody>
          <a:bodyPr/>
          <a:lstStyle/>
          <a:p>
            <a:fld id="{DC07453D-07AD-44CD-8503-70C5AB4EF812}" type="slidenum">
              <a:rPr lang="en-US" smtClean="0"/>
              <a:pPr/>
              <a:t>203</a:t>
            </a:fld>
            <a:endParaRPr lang="en-US"/>
          </a:p>
        </p:txBody>
      </p:sp>
      <p:sp>
        <p:nvSpPr>
          <p:cNvPr id="4" name="Google Shape;105;p3">
            <a:extLst>
              <a:ext uri="{FF2B5EF4-FFF2-40B4-BE49-F238E27FC236}">
                <a16:creationId xmlns:a16="http://schemas.microsoft.com/office/drawing/2014/main" id="{855B4DB4-5CCE-D0F9-27E0-6B0FCFCC3E8F}"/>
              </a:ext>
            </a:extLst>
          </p:cNvPr>
          <p:cNvSpPr txBox="1">
            <a:spLocks/>
          </p:cNvSpPr>
          <p:nvPr/>
        </p:nvSpPr>
        <p:spPr>
          <a:xfrm>
            <a:off x="208932" y="1066801"/>
            <a:ext cx="8666620" cy="503046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indent="0" algn="just">
              <a:lnSpc>
                <a:spcPct val="150000"/>
              </a:lnSpc>
              <a:spcBef>
                <a:spcPts val="563"/>
              </a:spcBef>
              <a:spcAft>
                <a:spcPct val="0"/>
              </a:spcAft>
              <a:buClr>
                <a:srgbClr val="000000"/>
              </a:buClr>
              <a:buSzPts val="2800"/>
              <a:buNone/>
            </a:pPr>
            <a:r>
              <a:rPr lang="en-US" sz="1600" b="1" u="sng" dirty="0">
                <a:latin typeface="Times New Roman" pitchFamily="18" charset="0"/>
                <a:cs typeface="Times New Roman" pitchFamily="18" charset="0"/>
              </a:rPr>
              <a:t>Default Constructor:</a:t>
            </a:r>
          </a:p>
          <a:p>
            <a:pPr marL="466725" indent="-285750" algn="just">
              <a:lnSpc>
                <a:spcPct val="150000"/>
              </a:lnSpc>
              <a:spcBef>
                <a:spcPts val="563"/>
              </a:spcBef>
              <a:spcAft>
                <a:spcPct val="0"/>
              </a:spcAft>
              <a:buClr>
                <a:srgbClr val="000000"/>
              </a:buClr>
              <a:buSzPts val="2800"/>
            </a:pPr>
            <a:r>
              <a:rPr lang="en-US" sz="1600" dirty="0">
                <a:latin typeface="Times New Roman" pitchFamily="18" charset="0"/>
                <a:cs typeface="Times New Roman" pitchFamily="18" charset="0"/>
              </a:rPr>
              <a:t>A constructor that accepts no parameters is called Default Constructor. </a:t>
            </a:r>
          </a:p>
          <a:p>
            <a:pPr marL="466725" indent="-285750" algn="just">
              <a:lnSpc>
                <a:spcPct val="150000"/>
              </a:lnSpc>
              <a:spcBef>
                <a:spcPts val="563"/>
              </a:spcBef>
              <a:spcAft>
                <a:spcPct val="0"/>
              </a:spcAft>
              <a:buClr>
                <a:srgbClr val="000000"/>
              </a:buClr>
              <a:buSzPts val="2800"/>
            </a:pPr>
            <a:r>
              <a:rPr lang="en-US" sz="1600" dirty="0">
                <a:latin typeface="Times New Roman" pitchFamily="18" charset="0"/>
                <a:cs typeface="Times New Roman" pitchFamily="18" charset="0"/>
              </a:rPr>
              <a:t>Compiler supplies a default constructor if no such constructor is defined.</a:t>
            </a:r>
          </a:p>
          <a:p>
            <a:pPr marL="466725" indent="-285750" algn="just">
              <a:lnSpc>
                <a:spcPct val="150000"/>
              </a:lnSpc>
              <a:spcBef>
                <a:spcPts val="563"/>
              </a:spcBef>
              <a:spcAft>
                <a:spcPct val="0"/>
              </a:spcAft>
              <a:buClr>
                <a:srgbClr val="000000"/>
              </a:buClr>
              <a:buSzPts val="2800"/>
            </a:pPr>
            <a:r>
              <a:rPr lang="en-US" sz="1600" dirty="0">
                <a:latin typeface="Times New Roman" pitchFamily="18" charset="0"/>
                <a:cs typeface="Times New Roman" pitchFamily="18" charset="0"/>
              </a:rPr>
              <a:t>In this case, default constructor provided by the compiler will be called which will initialize the object data members to default value, that will be 0 or any random integer value in this case.</a:t>
            </a:r>
          </a:p>
        </p:txBody>
      </p:sp>
      <p:sp>
        <p:nvSpPr>
          <p:cNvPr id="11" name="Google Shape;105;p3">
            <a:extLst>
              <a:ext uri="{FF2B5EF4-FFF2-40B4-BE49-F238E27FC236}">
                <a16:creationId xmlns:a16="http://schemas.microsoft.com/office/drawing/2014/main" id="{0066E94C-F242-A8E9-9DDD-FDD10602EA86}"/>
              </a:ext>
            </a:extLst>
          </p:cNvPr>
          <p:cNvSpPr txBox="1">
            <a:spLocks/>
          </p:cNvSpPr>
          <p:nvPr/>
        </p:nvSpPr>
        <p:spPr>
          <a:xfrm>
            <a:off x="577285" y="3266403"/>
            <a:ext cx="4003028" cy="299695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indent="0" algn="just">
              <a:lnSpc>
                <a:spcPct val="150000"/>
              </a:lnSpc>
              <a:spcBef>
                <a:spcPts val="563"/>
              </a:spcBef>
              <a:spcAft>
                <a:spcPct val="0"/>
              </a:spcAft>
              <a:buClr>
                <a:srgbClr val="000000"/>
              </a:buClr>
              <a:buSzPts val="2800"/>
              <a:buNone/>
            </a:pPr>
            <a:r>
              <a:rPr lang="en-US" sz="1600" b="1" u="sng" dirty="0">
                <a:latin typeface="Times New Roman" pitchFamily="18" charset="0"/>
                <a:cs typeface="Times New Roman" pitchFamily="18" charset="0"/>
              </a:rPr>
              <a:t>Example:</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class </a:t>
            </a:r>
            <a:r>
              <a:rPr lang="en-US" sz="1600" dirty="0" err="1">
                <a:latin typeface="Times New Roman" pitchFamily="18" charset="0"/>
                <a:cs typeface="Times New Roman" pitchFamily="18" charset="0"/>
              </a:rPr>
              <a:t>Bank_Account</a:t>
            </a:r>
            <a:endParaRPr lang="en-US" sz="1600" dirty="0">
              <a:latin typeface="Times New Roman" pitchFamily="18" charset="0"/>
              <a:cs typeface="Times New Roman" pitchFamily="18" charset="0"/>
            </a:endParaRP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	int </a:t>
            </a:r>
            <a:r>
              <a:rPr lang="en-US" sz="1600" dirty="0" err="1">
                <a:latin typeface="Times New Roman" pitchFamily="18" charset="0"/>
                <a:cs typeface="Times New Roman" pitchFamily="18" charset="0"/>
              </a:rPr>
              <a:t>accno,balance</a:t>
            </a:r>
            <a:r>
              <a:rPr lang="en-US" sz="1600" dirty="0">
                <a:latin typeface="Times New Roman" pitchFamily="18" charset="0"/>
                <a:cs typeface="Times New Roman" pitchFamily="18" charset="0"/>
              </a:rPr>
              <a:t>;</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public:</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Bank_Account</a:t>
            </a:r>
            <a:r>
              <a:rPr lang="en-US" sz="1600" dirty="0">
                <a:latin typeface="Times New Roman" pitchFamily="18" charset="0"/>
                <a:cs typeface="Times New Roman" pitchFamily="18" charset="0"/>
              </a:rPr>
              <a:t>()</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	{</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accno</a:t>
            </a:r>
            <a:r>
              <a:rPr lang="en-US" sz="1600" dirty="0">
                <a:latin typeface="Times New Roman" pitchFamily="18" charset="0"/>
                <a:cs typeface="Times New Roman" pitchFamily="18" charset="0"/>
              </a:rPr>
              <a:t> =9999;</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		balance=1000;</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	}</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a:t>
            </a:r>
          </a:p>
          <a:p>
            <a:pPr marL="180975" indent="0" algn="just">
              <a:spcBef>
                <a:spcPts val="0"/>
              </a:spcBef>
              <a:spcAft>
                <a:spcPct val="0"/>
              </a:spcAft>
              <a:buClr>
                <a:srgbClr val="000000"/>
              </a:buClr>
              <a:buSzPts val="2800"/>
              <a:buNone/>
            </a:pPr>
            <a:endParaRPr lang="en-US" sz="1600" dirty="0">
              <a:latin typeface="Times New Roman" pitchFamily="18" charset="0"/>
              <a:cs typeface="Times New Roman" pitchFamily="18" charset="0"/>
            </a:endParaRPr>
          </a:p>
        </p:txBody>
      </p:sp>
      <p:sp>
        <p:nvSpPr>
          <p:cNvPr id="12" name="Google Shape;105;p3">
            <a:extLst>
              <a:ext uri="{FF2B5EF4-FFF2-40B4-BE49-F238E27FC236}">
                <a16:creationId xmlns:a16="http://schemas.microsoft.com/office/drawing/2014/main" id="{DF1B961F-5899-4B11-9B45-FC3B684534B7}"/>
              </a:ext>
            </a:extLst>
          </p:cNvPr>
          <p:cNvSpPr txBox="1">
            <a:spLocks/>
          </p:cNvSpPr>
          <p:nvPr/>
        </p:nvSpPr>
        <p:spPr>
          <a:xfrm>
            <a:off x="4726418" y="3428999"/>
            <a:ext cx="4003028" cy="274447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int main()</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Bank_Account</a:t>
            </a:r>
            <a:r>
              <a:rPr lang="en-US" sz="1600" dirty="0">
                <a:latin typeface="Times New Roman" pitchFamily="18" charset="0"/>
                <a:cs typeface="Times New Roman" pitchFamily="18" charset="0"/>
              </a:rPr>
              <a:t> b1;</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	return 0;</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a:t>
            </a:r>
          </a:p>
          <a:p>
            <a:pPr marL="180975" indent="0" algn="just">
              <a:spcBef>
                <a:spcPts val="0"/>
              </a:spcBef>
              <a:spcAft>
                <a:spcPct val="0"/>
              </a:spcAft>
              <a:buClr>
                <a:srgbClr val="000000"/>
              </a:buClr>
              <a:buSzPts val="2800"/>
              <a:buNone/>
            </a:pPr>
            <a:endParaRPr lang="en-US" sz="1600" dirty="0">
              <a:latin typeface="Times New Roman" pitchFamily="18" charset="0"/>
              <a:cs typeface="Times New Roman" pitchFamily="18" charset="0"/>
            </a:endParaRPr>
          </a:p>
          <a:p>
            <a:pPr marL="180975" indent="0" algn="just">
              <a:spcBef>
                <a:spcPts val="0"/>
              </a:spcBef>
              <a:spcAft>
                <a:spcPct val="0"/>
              </a:spcAft>
              <a:buClr>
                <a:srgbClr val="000000"/>
              </a:buClr>
              <a:buSzPts val="2800"/>
              <a:buNone/>
            </a:pPr>
            <a:endParaRPr 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val="345626046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731520"/>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5029200" y="457200"/>
            <a:ext cx="1066800" cy="6096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ngfind.com-kingpin-png-4152286 (1).png"/>
          <p:cNvPicPr>
            <a:picLocks noChangeAspect="1"/>
          </p:cNvPicPr>
          <p:nvPr/>
        </p:nvPicPr>
        <p:blipFill>
          <a:blip r:embed="rId2" cstate="print"/>
          <a:stretch>
            <a:fillRect/>
          </a:stretch>
        </p:blipFill>
        <p:spPr>
          <a:xfrm>
            <a:off x="4953000" y="457200"/>
            <a:ext cx="1219200" cy="533400"/>
          </a:xfrm>
          <a:prstGeom prst="rect">
            <a:avLst/>
          </a:prstGeom>
        </p:spPr>
      </p:pic>
      <p:sp>
        <p:nvSpPr>
          <p:cNvPr id="7" name="Date Placeholder 6"/>
          <p:cNvSpPr>
            <a:spLocks noGrp="1"/>
          </p:cNvSpPr>
          <p:nvPr>
            <p:ph type="dt" sz="half" idx="10"/>
          </p:nvPr>
        </p:nvSpPr>
        <p:spPr/>
        <p:txBody>
          <a:bodyPr/>
          <a:lstStyle/>
          <a:p>
            <a:fld id="{075B0B5B-A903-4FB6-BEAA-418F43AFE905}" type="datetime1">
              <a:rPr lang="en-US" smtClean="0"/>
              <a:pPr/>
              <a:t>9/5/2022</a:t>
            </a:fld>
            <a:endParaRPr lang="en-US"/>
          </a:p>
        </p:txBody>
      </p:sp>
      <p:sp>
        <p:nvSpPr>
          <p:cNvPr id="9" name="Slide Number Placeholder 8"/>
          <p:cNvSpPr>
            <a:spLocks noGrp="1"/>
          </p:cNvSpPr>
          <p:nvPr>
            <p:ph type="sldNum" sz="quarter" idx="12"/>
          </p:nvPr>
        </p:nvSpPr>
        <p:spPr/>
        <p:txBody>
          <a:bodyPr/>
          <a:lstStyle/>
          <a:p>
            <a:fld id="{DC07453D-07AD-44CD-8503-70C5AB4EF812}" type="slidenum">
              <a:rPr lang="en-US" smtClean="0"/>
              <a:pPr/>
              <a:t>204</a:t>
            </a:fld>
            <a:endParaRPr lang="en-US"/>
          </a:p>
        </p:txBody>
      </p:sp>
      <p:sp>
        <p:nvSpPr>
          <p:cNvPr id="4" name="Google Shape;105;p3">
            <a:extLst>
              <a:ext uri="{FF2B5EF4-FFF2-40B4-BE49-F238E27FC236}">
                <a16:creationId xmlns:a16="http://schemas.microsoft.com/office/drawing/2014/main" id="{AC00566E-727A-56C8-8E03-968B55B08D59}"/>
              </a:ext>
            </a:extLst>
          </p:cNvPr>
          <p:cNvSpPr txBox="1">
            <a:spLocks/>
          </p:cNvSpPr>
          <p:nvPr/>
        </p:nvSpPr>
        <p:spPr>
          <a:xfrm>
            <a:off x="208932" y="1066801"/>
            <a:ext cx="8666620" cy="503046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indent="0" algn="just">
              <a:lnSpc>
                <a:spcPct val="150000"/>
              </a:lnSpc>
              <a:spcBef>
                <a:spcPts val="563"/>
              </a:spcBef>
              <a:spcAft>
                <a:spcPct val="0"/>
              </a:spcAft>
              <a:buClr>
                <a:srgbClr val="000000"/>
              </a:buClr>
              <a:buSzPts val="2800"/>
              <a:buNone/>
            </a:pPr>
            <a:r>
              <a:rPr lang="en-US" sz="1600" b="1" u="sng" dirty="0">
                <a:latin typeface="Times New Roman" pitchFamily="18" charset="0"/>
                <a:cs typeface="Times New Roman" pitchFamily="18" charset="0"/>
              </a:rPr>
              <a:t>Parameterized Constructor:</a:t>
            </a:r>
          </a:p>
          <a:p>
            <a:pPr marL="180975" indent="0" algn="just">
              <a:lnSpc>
                <a:spcPct val="150000"/>
              </a:lnSpc>
              <a:spcBef>
                <a:spcPts val="563"/>
              </a:spcBef>
              <a:spcAft>
                <a:spcPct val="0"/>
              </a:spcAft>
              <a:buClr>
                <a:srgbClr val="000000"/>
              </a:buClr>
              <a:buSzPts val="2800"/>
              <a:buNone/>
            </a:pPr>
            <a:r>
              <a:rPr lang="en-US" sz="1600" dirty="0">
                <a:latin typeface="Times New Roman" pitchFamily="18" charset="0"/>
                <a:cs typeface="Times New Roman" pitchFamily="18" charset="0"/>
              </a:rPr>
              <a:t>The Constructors that can take arguments are called parameterized constructor. Sometimes, it may be necessary to initialize the data members of different objects with different values when they are created. </a:t>
            </a:r>
          </a:p>
        </p:txBody>
      </p:sp>
      <p:sp>
        <p:nvSpPr>
          <p:cNvPr id="8" name="Google Shape;105;p3">
            <a:extLst>
              <a:ext uri="{FF2B5EF4-FFF2-40B4-BE49-F238E27FC236}">
                <a16:creationId xmlns:a16="http://schemas.microsoft.com/office/drawing/2014/main" id="{32B8B736-D91B-1614-BBDE-58A66E2B1A66}"/>
              </a:ext>
            </a:extLst>
          </p:cNvPr>
          <p:cNvSpPr txBox="1">
            <a:spLocks/>
          </p:cNvSpPr>
          <p:nvPr/>
        </p:nvSpPr>
        <p:spPr>
          <a:xfrm>
            <a:off x="539214" y="2828955"/>
            <a:ext cx="4003028" cy="299695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indent="0" algn="just">
              <a:lnSpc>
                <a:spcPct val="150000"/>
              </a:lnSpc>
              <a:spcBef>
                <a:spcPts val="563"/>
              </a:spcBef>
              <a:spcAft>
                <a:spcPct val="0"/>
              </a:spcAft>
              <a:buClr>
                <a:srgbClr val="000000"/>
              </a:buClr>
              <a:buSzPts val="2800"/>
              <a:buNone/>
            </a:pPr>
            <a:r>
              <a:rPr lang="en-US" sz="1600" b="1" u="sng" dirty="0">
                <a:latin typeface="Times New Roman" pitchFamily="18" charset="0"/>
                <a:cs typeface="Times New Roman" pitchFamily="18" charset="0"/>
              </a:rPr>
              <a:t>Example:</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class </a:t>
            </a:r>
            <a:r>
              <a:rPr lang="en-US" sz="1600" dirty="0" err="1">
                <a:latin typeface="Times New Roman" pitchFamily="18" charset="0"/>
                <a:cs typeface="Times New Roman" pitchFamily="18" charset="0"/>
              </a:rPr>
              <a:t>Bank_Account</a:t>
            </a:r>
            <a:endParaRPr lang="en-US" sz="1600" dirty="0">
              <a:latin typeface="Times New Roman" pitchFamily="18" charset="0"/>
              <a:cs typeface="Times New Roman" pitchFamily="18" charset="0"/>
            </a:endParaRP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	int </a:t>
            </a:r>
            <a:r>
              <a:rPr lang="en-US" sz="1600" dirty="0" err="1">
                <a:latin typeface="Times New Roman" pitchFamily="18" charset="0"/>
                <a:cs typeface="Times New Roman" pitchFamily="18" charset="0"/>
              </a:rPr>
              <a:t>accno,balance</a:t>
            </a:r>
            <a:r>
              <a:rPr lang="en-US" sz="1600" dirty="0">
                <a:latin typeface="Times New Roman" pitchFamily="18" charset="0"/>
                <a:cs typeface="Times New Roman" pitchFamily="18" charset="0"/>
              </a:rPr>
              <a:t>;</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public:</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Bank_Account</a:t>
            </a:r>
            <a:r>
              <a:rPr lang="en-US" sz="1600" dirty="0">
                <a:latin typeface="Times New Roman" pitchFamily="18" charset="0"/>
                <a:cs typeface="Times New Roman" pitchFamily="18" charset="0"/>
              </a:rPr>
              <a:t>(int a, int b)</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	{</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accno</a:t>
            </a:r>
            <a:r>
              <a:rPr lang="en-US" sz="1600" dirty="0">
                <a:latin typeface="Times New Roman" pitchFamily="18" charset="0"/>
                <a:cs typeface="Times New Roman" pitchFamily="18" charset="0"/>
              </a:rPr>
              <a:t> =a;</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		balance=b;</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	}</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a:t>
            </a:r>
          </a:p>
          <a:p>
            <a:pPr marL="180975" indent="0" algn="just">
              <a:spcBef>
                <a:spcPts val="0"/>
              </a:spcBef>
              <a:spcAft>
                <a:spcPct val="0"/>
              </a:spcAft>
              <a:buClr>
                <a:srgbClr val="000000"/>
              </a:buClr>
              <a:buSzPts val="2800"/>
              <a:buNone/>
            </a:pPr>
            <a:endParaRPr lang="en-US" sz="1600" dirty="0">
              <a:latin typeface="Times New Roman" pitchFamily="18" charset="0"/>
              <a:cs typeface="Times New Roman" pitchFamily="18" charset="0"/>
            </a:endParaRPr>
          </a:p>
        </p:txBody>
      </p:sp>
      <p:sp>
        <p:nvSpPr>
          <p:cNvPr id="10" name="Google Shape;105;p3">
            <a:extLst>
              <a:ext uri="{FF2B5EF4-FFF2-40B4-BE49-F238E27FC236}">
                <a16:creationId xmlns:a16="http://schemas.microsoft.com/office/drawing/2014/main" id="{9A586FD9-2C70-C33D-3FD7-EB4C458270B1}"/>
              </a:ext>
            </a:extLst>
          </p:cNvPr>
          <p:cNvSpPr txBox="1">
            <a:spLocks/>
          </p:cNvSpPr>
          <p:nvPr/>
        </p:nvSpPr>
        <p:spPr>
          <a:xfrm>
            <a:off x="4718467" y="2955195"/>
            <a:ext cx="4003028" cy="274447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int main()</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Bank_Account</a:t>
            </a:r>
            <a:r>
              <a:rPr lang="en-US" sz="1600" dirty="0">
                <a:latin typeface="Times New Roman" pitchFamily="18" charset="0"/>
                <a:cs typeface="Times New Roman" pitchFamily="18" charset="0"/>
              </a:rPr>
              <a:t> b1(101,10000);</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	return 0;</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a:t>
            </a:r>
          </a:p>
          <a:p>
            <a:pPr marL="180975" indent="0" algn="just">
              <a:spcBef>
                <a:spcPts val="0"/>
              </a:spcBef>
              <a:spcAft>
                <a:spcPct val="0"/>
              </a:spcAft>
              <a:buClr>
                <a:srgbClr val="000000"/>
              </a:buClr>
              <a:buSzPts val="2800"/>
              <a:buNone/>
            </a:pPr>
            <a:endParaRPr lang="en-US" sz="1600" dirty="0">
              <a:latin typeface="Times New Roman" pitchFamily="18" charset="0"/>
              <a:cs typeface="Times New Roman" pitchFamily="18" charset="0"/>
            </a:endParaRPr>
          </a:p>
          <a:p>
            <a:pPr marL="180975" indent="0" algn="just">
              <a:spcBef>
                <a:spcPts val="0"/>
              </a:spcBef>
              <a:spcAft>
                <a:spcPct val="0"/>
              </a:spcAft>
              <a:buClr>
                <a:srgbClr val="000000"/>
              </a:buClr>
              <a:buSzPts val="2800"/>
              <a:buNone/>
            </a:pPr>
            <a:endParaRPr 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val="280564354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3981" y="772733"/>
            <a:ext cx="3245475" cy="5262979"/>
          </a:xfrm>
          <a:prstGeom prst="rect">
            <a:avLst/>
          </a:prstGeom>
          <a:solidFill>
            <a:schemeClr val="accent1">
              <a:lumMod val="40000"/>
              <a:lumOff val="60000"/>
            </a:schemeClr>
          </a:solidFill>
        </p:spPr>
        <p:txBody>
          <a:bodyPr wrap="square" rtlCol="0">
            <a:spAutoFit/>
          </a:bodyPr>
          <a:lstStyle/>
          <a:p>
            <a:r>
              <a:rPr lang="en-US" sz="1600" dirty="0">
                <a:latin typeface="Times New Roman" panose="02020603050405020304" pitchFamily="18" charset="0"/>
                <a:cs typeface="Times New Roman" panose="02020603050405020304" pitchFamily="18" charset="0"/>
              </a:rPr>
              <a:t>#include &lt;</a:t>
            </a:r>
            <a:r>
              <a:rPr lang="en-US" sz="1600" dirty="0" err="1">
                <a:latin typeface="Times New Roman" panose="02020603050405020304" pitchFamily="18" charset="0"/>
                <a:cs typeface="Times New Roman" panose="02020603050405020304" pitchFamily="18" charset="0"/>
              </a:rPr>
              <a:t>iostream</a:t>
            </a:r>
            <a:r>
              <a:rPr lang="en-US" sz="1600" dirty="0">
                <a:latin typeface="Times New Roman" panose="02020603050405020304" pitchFamily="18" charset="0"/>
                <a:cs typeface="Times New Roman" panose="02020603050405020304" pitchFamily="18" charset="0"/>
              </a:rPr>
              <a:t>&gt;</a:t>
            </a:r>
          </a:p>
          <a:p>
            <a:r>
              <a:rPr lang="en-US" sz="1600" dirty="0">
                <a:latin typeface="Times New Roman" panose="02020603050405020304" pitchFamily="18" charset="0"/>
                <a:cs typeface="Times New Roman" panose="02020603050405020304" pitchFamily="18" charset="0"/>
              </a:rPr>
              <a:t>using namespace </a:t>
            </a:r>
            <a:r>
              <a:rPr lang="en-US" sz="1600" dirty="0" err="1">
                <a:latin typeface="Times New Roman" panose="02020603050405020304" pitchFamily="18" charset="0"/>
                <a:cs typeface="Times New Roman" panose="02020603050405020304" pitchFamily="18" charset="0"/>
              </a:rPr>
              <a:t>std</a:t>
            </a:r>
            <a:r>
              <a:rPr lang="en-US" sz="1600" dirty="0">
                <a:latin typeface="Times New Roman" panose="02020603050405020304" pitchFamily="18" charset="0"/>
                <a:cs typeface="Times New Roman" panose="02020603050405020304" pitchFamily="18" charset="0"/>
              </a:rPr>
              <a:t>;</a:t>
            </a:r>
          </a:p>
          <a:p>
            <a:r>
              <a:rPr lang="en-US" sz="1600" dirty="0">
                <a:latin typeface="Times New Roman" panose="02020603050405020304" pitchFamily="18" charset="0"/>
                <a:cs typeface="Times New Roman" panose="02020603050405020304" pitchFamily="18" charset="0"/>
              </a:rPr>
              <a:t>class Employee {</a:t>
            </a:r>
          </a:p>
          <a:p>
            <a:r>
              <a:rPr lang="en-US" sz="1600" dirty="0">
                <a:latin typeface="Times New Roman" panose="02020603050405020304" pitchFamily="18" charset="0"/>
                <a:cs typeface="Times New Roman" panose="02020603050405020304" pitchFamily="18" charset="0"/>
              </a:rPr>
              <a:t>   public:</a:t>
            </a:r>
          </a:p>
          <a:p>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int</a:t>
            </a:r>
            <a:r>
              <a:rPr lang="en-US" sz="1600" dirty="0">
                <a:latin typeface="Times New Roman" panose="02020603050405020304" pitchFamily="18" charset="0"/>
                <a:cs typeface="Times New Roman" panose="02020603050405020304" pitchFamily="18" charset="0"/>
              </a:rPr>
              <a:t> id;//data member (also instance variable)    </a:t>
            </a:r>
          </a:p>
          <a:p>
            <a:r>
              <a:rPr lang="en-US" sz="1600" dirty="0">
                <a:latin typeface="Times New Roman" panose="02020603050405020304" pitchFamily="18" charset="0"/>
                <a:cs typeface="Times New Roman" panose="02020603050405020304" pitchFamily="18" charset="0"/>
              </a:rPr>
              <a:t>       string name;//data member(also instance variable)</a:t>
            </a:r>
          </a:p>
          <a:p>
            <a:r>
              <a:rPr lang="en-US" sz="1600" dirty="0">
                <a:latin typeface="Times New Roman" panose="02020603050405020304" pitchFamily="18" charset="0"/>
                <a:cs typeface="Times New Roman" panose="02020603050405020304" pitchFamily="18" charset="0"/>
              </a:rPr>
              <a:t>       float salary;</a:t>
            </a:r>
          </a:p>
          <a:p>
            <a:r>
              <a:rPr lang="en-US" sz="1600" dirty="0">
                <a:latin typeface="Times New Roman" panose="02020603050405020304" pitchFamily="18" charset="0"/>
                <a:cs typeface="Times New Roman" panose="02020603050405020304" pitchFamily="18" charset="0"/>
              </a:rPr>
              <a:t>       Employee(</a:t>
            </a:r>
            <a:r>
              <a:rPr lang="en-US" sz="1600" dirty="0" err="1">
                <a:latin typeface="Times New Roman" panose="02020603050405020304" pitchFamily="18" charset="0"/>
                <a:cs typeface="Times New Roman" panose="02020603050405020304" pitchFamily="18" charset="0"/>
              </a:rPr>
              <a:t>int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i</a:t>
            </a:r>
            <a:r>
              <a:rPr lang="en-US" sz="1600" dirty="0">
                <a:latin typeface="Times New Roman" panose="02020603050405020304" pitchFamily="18" charset="0"/>
                <a:cs typeface="Times New Roman" panose="02020603050405020304" pitchFamily="18" charset="0"/>
              </a:rPr>
              <a:t>, string n, float s)  </a:t>
            </a:r>
          </a:p>
          <a:p>
            <a:r>
              <a:rPr lang="en-US" sz="1600" dirty="0">
                <a:latin typeface="Times New Roman" panose="02020603050405020304" pitchFamily="18" charset="0"/>
                <a:cs typeface="Times New Roman" panose="02020603050405020304" pitchFamily="18" charset="0"/>
              </a:rPr>
              <a:t>        {  </a:t>
            </a:r>
          </a:p>
          <a:p>
            <a:r>
              <a:rPr lang="en-US" sz="1600" dirty="0">
                <a:latin typeface="Times New Roman" panose="02020603050405020304" pitchFamily="18" charset="0"/>
                <a:cs typeface="Times New Roman" panose="02020603050405020304" pitchFamily="18" charset="0"/>
              </a:rPr>
              <a:t>            id = </a:t>
            </a:r>
            <a:r>
              <a:rPr lang="en-US" sz="1600" dirty="0" err="1">
                <a:latin typeface="Times New Roman" panose="02020603050405020304" pitchFamily="18" charset="0"/>
                <a:cs typeface="Times New Roman" panose="02020603050405020304" pitchFamily="18" charset="0"/>
              </a:rPr>
              <a:t>i</a:t>
            </a:r>
            <a:r>
              <a:rPr lang="en-US" sz="1600" dirty="0">
                <a:latin typeface="Times New Roman" panose="02020603050405020304" pitchFamily="18" charset="0"/>
                <a:cs typeface="Times New Roman" panose="02020603050405020304" pitchFamily="18" charset="0"/>
              </a:rPr>
              <a:t>;  </a:t>
            </a:r>
          </a:p>
          <a:p>
            <a:r>
              <a:rPr lang="en-US" sz="1600" dirty="0">
                <a:latin typeface="Times New Roman" panose="02020603050405020304" pitchFamily="18" charset="0"/>
                <a:cs typeface="Times New Roman" panose="02020603050405020304" pitchFamily="18" charset="0"/>
              </a:rPr>
              <a:t>            name = n;  </a:t>
            </a:r>
          </a:p>
          <a:p>
            <a:r>
              <a:rPr lang="en-US" sz="1600" dirty="0">
                <a:latin typeface="Times New Roman" panose="02020603050405020304" pitchFamily="18" charset="0"/>
                <a:cs typeface="Times New Roman" panose="02020603050405020304" pitchFamily="18" charset="0"/>
              </a:rPr>
              <a:t>            salary = s;</a:t>
            </a:r>
          </a:p>
          <a:p>
            <a:r>
              <a:rPr lang="en-US" sz="1600" dirty="0">
                <a:latin typeface="Times New Roman" panose="02020603050405020304" pitchFamily="18" charset="0"/>
                <a:cs typeface="Times New Roman" panose="02020603050405020304" pitchFamily="18" charset="0"/>
              </a:rPr>
              <a:t>        }  </a:t>
            </a:r>
          </a:p>
          <a:p>
            <a:r>
              <a:rPr lang="en-US" sz="1600" dirty="0">
                <a:latin typeface="Times New Roman" panose="02020603050405020304" pitchFamily="18" charset="0"/>
                <a:cs typeface="Times New Roman" panose="02020603050405020304" pitchFamily="18" charset="0"/>
              </a:rPr>
              <a:t>       void display()  </a:t>
            </a:r>
          </a:p>
          <a:p>
            <a:r>
              <a:rPr lang="en-US" sz="1600" dirty="0">
                <a:latin typeface="Times New Roman" panose="02020603050405020304" pitchFamily="18" charset="0"/>
                <a:cs typeface="Times New Roman" panose="02020603050405020304" pitchFamily="18" charset="0"/>
              </a:rPr>
              <a:t>        {  </a:t>
            </a:r>
          </a:p>
          <a:p>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cout</a:t>
            </a:r>
            <a:r>
              <a:rPr lang="en-US" sz="1600" dirty="0">
                <a:latin typeface="Times New Roman" panose="02020603050405020304" pitchFamily="18" charset="0"/>
                <a:cs typeface="Times New Roman" panose="02020603050405020304" pitchFamily="18" charset="0"/>
              </a:rPr>
              <a:t>&lt;&lt;id&lt;&lt;"  "&lt;&lt;name&lt;&lt;"  "&lt;&lt;salary&lt;&lt;</a:t>
            </a:r>
            <a:r>
              <a:rPr lang="en-US" sz="1600" dirty="0" err="1">
                <a:latin typeface="Times New Roman" panose="02020603050405020304" pitchFamily="18" charset="0"/>
                <a:cs typeface="Times New Roman" panose="02020603050405020304" pitchFamily="18" charset="0"/>
              </a:rPr>
              <a:t>endl</a:t>
            </a:r>
            <a:r>
              <a:rPr lang="en-US" sz="1600" dirty="0">
                <a:latin typeface="Times New Roman" panose="02020603050405020304" pitchFamily="18" charset="0"/>
                <a:cs typeface="Times New Roman" panose="02020603050405020304" pitchFamily="18" charset="0"/>
              </a:rPr>
              <a:t>;  </a:t>
            </a:r>
          </a:p>
          <a:p>
            <a:r>
              <a:rPr lang="en-US" sz="1600" dirty="0">
                <a:latin typeface="Times New Roman" panose="02020603050405020304" pitchFamily="18" charset="0"/>
                <a:cs typeface="Times New Roman" panose="02020603050405020304" pitchFamily="18" charset="0"/>
              </a:rPr>
              <a:t>        }  </a:t>
            </a:r>
          </a:p>
          <a:p>
            <a:r>
              <a:rPr lang="en-US" sz="1600" dirty="0">
                <a:latin typeface="Times New Roman" panose="02020603050405020304" pitchFamily="18" charset="0"/>
                <a:cs typeface="Times New Roman" panose="02020603050405020304" pitchFamily="18" charset="0"/>
              </a:rPr>
              <a:t>};</a:t>
            </a:r>
          </a:p>
        </p:txBody>
      </p:sp>
      <p:sp>
        <p:nvSpPr>
          <p:cNvPr id="3" name="TextBox 2"/>
          <p:cNvSpPr txBox="1"/>
          <p:nvPr/>
        </p:nvSpPr>
        <p:spPr>
          <a:xfrm>
            <a:off x="3815367" y="1081826"/>
            <a:ext cx="4926169" cy="2862322"/>
          </a:xfrm>
          <a:prstGeom prst="rect">
            <a:avLst/>
          </a:prstGeom>
          <a:solidFill>
            <a:schemeClr val="accent1">
              <a:lumMod val="40000"/>
              <a:lumOff val="60000"/>
            </a:schemeClr>
          </a:solidFill>
        </p:spPr>
        <p:txBody>
          <a:bodyPr wrap="square" rtlCol="0">
            <a:spAutoFit/>
          </a:bodyPr>
          <a:lstStyle/>
          <a:p>
            <a:r>
              <a:rPr lang="en-US" dirty="0"/>
              <a:t> </a:t>
            </a:r>
          </a:p>
          <a:p>
            <a:r>
              <a:rPr lang="en-US" dirty="0" err="1">
                <a:latin typeface="Times New Roman" panose="02020603050405020304" pitchFamily="18" charset="0"/>
                <a:cs typeface="Times New Roman" panose="02020603050405020304" pitchFamily="18" charset="0"/>
              </a:rPr>
              <a:t>int</a:t>
            </a:r>
            <a:r>
              <a:rPr lang="en-US" dirty="0">
                <a:latin typeface="Times New Roman" panose="02020603050405020304" pitchFamily="18" charset="0"/>
                <a:cs typeface="Times New Roman" panose="02020603050405020304" pitchFamily="18" charset="0"/>
              </a:rPr>
              <a:t> main(void) {</a:t>
            </a:r>
          </a:p>
          <a:p>
            <a:r>
              <a:rPr lang="en-US" dirty="0">
                <a:latin typeface="Times New Roman" panose="02020603050405020304" pitchFamily="18" charset="0"/>
                <a:cs typeface="Times New Roman" panose="02020603050405020304" pitchFamily="18" charset="0"/>
              </a:rPr>
              <a:t>    Employee e1 =Employee(101, "</a:t>
            </a:r>
            <a:r>
              <a:rPr lang="en-US" dirty="0" err="1">
                <a:latin typeface="Times New Roman" panose="02020603050405020304" pitchFamily="18" charset="0"/>
                <a:cs typeface="Times New Roman" panose="02020603050405020304" pitchFamily="18" charset="0"/>
              </a:rPr>
              <a:t>Sonoo</a:t>
            </a:r>
            <a:r>
              <a:rPr lang="en-US" dirty="0">
                <a:latin typeface="Times New Roman" panose="02020603050405020304" pitchFamily="18" charset="0"/>
                <a:cs typeface="Times New Roman" panose="02020603050405020304" pitchFamily="18" charset="0"/>
              </a:rPr>
              <a:t>", 890000); </a:t>
            </a:r>
          </a:p>
          <a:p>
            <a:r>
              <a:rPr lang="en-US">
                <a:latin typeface="Times New Roman" panose="02020603050405020304" pitchFamily="18" charset="0"/>
                <a:cs typeface="Times New Roman" panose="02020603050405020304" pitchFamily="18" charset="0"/>
              </a:rPr>
              <a:t>Employee e2</a:t>
            </a:r>
            <a:r>
              <a:rPr lang="en-US" dirty="0">
                <a:latin typeface="Times New Roman" panose="02020603050405020304" pitchFamily="18" charset="0"/>
                <a:cs typeface="Times New Roman" panose="02020603050405020304" pitchFamily="18" charset="0"/>
              </a:rPr>
              <a:t>=Employee(102, "</a:t>
            </a:r>
            <a:r>
              <a:rPr lang="en-US" dirty="0" err="1">
                <a:latin typeface="Times New Roman" panose="02020603050405020304" pitchFamily="18" charset="0"/>
                <a:cs typeface="Times New Roman" panose="02020603050405020304" pitchFamily="18" charset="0"/>
              </a:rPr>
              <a:t>Nakul</a:t>
            </a:r>
            <a:r>
              <a:rPr lang="en-US" dirty="0">
                <a:latin typeface="Times New Roman" panose="02020603050405020304" pitchFamily="18" charset="0"/>
                <a:cs typeface="Times New Roman" panose="02020603050405020304" pitchFamily="18" charset="0"/>
              </a:rPr>
              <a:t>", 59000); </a:t>
            </a:r>
          </a:p>
          <a:p>
            <a:r>
              <a:rPr lang="en-US" dirty="0">
                <a:latin typeface="Times New Roman" panose="02020603050405020304" pitchFamily="18" charset="0"/>
                <a:cs typeface="Times New Roman" panose="02020603050405020304" pitchFamily="18" charset="0"/>
              </a:rPr>
              <a:t>    e1.display();  </a:t>
            </a:r>
          </a:p>
          <a:p>
            <a:r>
              <a:rPr lang="en-US" dirty="0">
                <a:latin typeface="Times New Roman" panose="02020603050405020304" pitchFamily="18" charset="0"/>
                <a:cs typeface="Times New Roman" panose="02020603050405020304" pitchFamily="18" charset="0"/>
              </a:rPr>
              <a:t>    e2.display();  </a:t>
            </a:r>
          </a:p>
          <a:p>
            <a:r>
              <a:rPr lang="en-US" dirty="0">
                <a:latin typeface="Times New Roman" panose="02020603050405020304" pitchFamily="18" charset="0"/>
                <a:cs typeface="Times New Roman" panose="02020603050405020304" pitchFamily="18" charset="0"/>
              </a:rPr>
              <a:t>    return 0;</a:t>
            </a:r>
          </a:p>
          <a:p>
            <a:r>
              <a:rPr lang="en-US" dirty="0">
                <a:latin typeface="Times New Roman" panose="02020603050405020304" pitchFamily="18" charset="0"/>
                <a:cs typeface="Times New Roman" panose="02020603050405020304" pitchFamily="18" charset="0"/>
              </a:rPr>
              <a:t>}</a:t>
            </a:r>
          </a:p>
          <a:p>
            <a:endParaRPr lang="en-US" dirty="0"/>
          </a:p>
        </p:txBody>
      </p:sp>
      <p:sp>
        <p:nvSpPr>
          <p:cNvPr id="4" name="TextBox 3"/>
          <p:cNvSpPr txBox="1"/>
          <p:nvPr/>
        </p:nvSpPr>
        <p:spPr>
          <a:xfrm>
            <a:off x="7736983" y="512769"/>
            <a:ext cx="1555124" cy="923330"/>
          </a:xfrm>
          <a:prstGeom prst="rect">
            <a:avLst/>
          </a:prstGeom>
          <a:noFill/>
        </p:spPr>
        <p:txBody>
          <a:bodyPr wrap="square" rtlCol="0">
            <a:spAutoFit/>
          </a:bodyPr>
          <a:lstStyle/>
          <a:p>
            <a:r>
              <a:rPr lang="en-US" dirty="0"/>
              <a:t>Creating an object of Employee</a:t>
            </a:r>
          </a:p>
        </p:txBody>
      </p:sp>
      <p:cxnSp>
        <p:nvCxnSpPr>
          <p:cNvPr id="6" name="Straight Arrow Connector 5"/>
          <p:cNvCxnSpPr/>
          <p:nvPr/>
        </p:nvCxnSpPr>
        <p:spPr>
          <a:xfrm flipV="1">
            <a:off x="7543801" y="1081826"/>
            <a:ext cx="318752" cy="70833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1410238" y="104800"/>
            <a:ext cx="5184111" cy="461665"/>
          </a:xfrm>
          <a:prstGeom prst="rect">
            <a:avLst/>
          </a:prstGeom>
          <a:noFill/>
        </p:spPr>
        <p:txBody>
          <a:bodyPr wrap="none" rtlCol="0">
            <a:spAutoFit/>
          </a:bodyPr>
          <a:lstStyle/>
          <a:p>
            <a:r>
              <a:rPr lang="en-US" sz="2400" dirty="0">
                <a:solidFill>
                  <a:srgbClr val="FF0000"/>
                </a:solidFill>
              </a:rPr>
              <a:t>Example for constructor with parameter</a:t>
            </a:r>
          </a:p>
        </p:txBody>
      </p:sp>
      <p:sp>
        <p:nvSpPr>
          <p:cNvPr id="5" name="Date Placeholder 4">
            <a:extLst>
              <a:ext uri="{FF2B5EF4-FFF2-40B4-BE49-F238E27FC236}">
                <a16:creationId xmlns:a16="http://schemas.microsoft.com/office/drawing/2014/main" id="{FEAA3DFE-85C2-90A0-1D37-5EA5F5442ADB}"/>
              </a:ext>
            </a:extLst>
          </p:cNvPr>
          <p:cNvSpPr>
            <a:spLocks noGrp="1"/>
          </p:cNvSpPr>
          <p:nvPr>
            <p:ph type="dt" sz="half" idx="10"/>
          </p:nvPr>
        </p:nvSpPr>
        <p:spPr/>
        <p:txBody>
          <a:bodyPr/>
          <a:lstStyle/>
          <a:p>
            <a:fld id="{CDF920AF-1C3D-4123-B8D8-8C611CF4982D}" type="datetime1">
              <a:rPr lang="en-US" smtClean="0"/>
              <a:t>9/5/2022</a:t>
            </a:fld>
            <a:endParaRPr lang="en-US"/>
          </a:p>
        </p:txBody>
      </p:sp>
      <p:sp>
        <p:nvSpPr>
          <p:cNvPr id="7" name="Footer Placeholder 6">
            <a:extLst>
              <a:ext uri="{FF2B5EF4-FFF2-40B4-BE49-F238E27FC236}">
                <a16:creationId xmlns:a16="http://schemas.microsoft.com/office/drawing/2014/main" id="{FCEB71A7-F9E7-5AB6-D58E-9F6CB72255F9}"/>
              </a:ext>
            </a:extLst>
          </p:cNvPr>
          <p:cNvSpPr>
            <a:spLocks noGrp="1"/>
          </p:cNvSpPr>
          <p:nvPr>
            <p:ph type="ftr" sz="quarter" idx="11"/>
          </p:nvPr>
        </p:nvSpPr>
        <p:spPr/>
        <p:txBody>
          <a:bodyPr/>
          <a:lstStyle/>
          <a:p>
            <a:r>
              <a:rPr lang="en-US"/>
              <a:t>C ,C++ and UML Basics</a:t>
            </a:r>
          </a:p>
        </p:txBody>
      </p:sp>
      <p:sp>
        <p:nvSpPr>
          <p:cNvPr id="9" name="Slide Number Placeholder 8">
            <a:extLst>
              <a:ext uri="{FF2B5EF4-FFF2-40B4-BE49-F238E27FC236}">
                <a16:creationId xmlns:a16="http://schemas.microsoft.com/office/drawing/2014/main" id="{E51FEA6F-C655-4A78-77BC-E6BB5F79D9CF}"/>
              </a:ext>
            </a:extLst>
          </p:cNvPr>
          <p:cNvSpPr>
            <a:spLocks noGrp="1"/>
          </p:cNvSpPr>
          <p:nvPr>
            <p:ph type="sldNum" sz="quarter" idx="12"/>
          </p:nvPr>
        </p:nvSpPr>
        <p:spPr/>
        <p:txBody>
          <a:bodyPr/>
          <a:lstStyle/>
          <a:p>
            <a:fld id="{A1A6BA4E-CDAE-4DEF-A7CA-99055C502B84}" type="slidenum">
              <a:rPr lang="en-US" smtClean="0"/>
              <a:pPr/>
              <a:t>205</a:t>
            </a:fld>
            <a:endParaRPr lang="en-US"/>
          </a:p>
        </p:txBody>
      </p:sp>
    </p:spTree>
    <p:extLst>
      <p:ext uri="{BB962C8B-B14F-4D97-AF65-F5344CB8AC3E}">
        <p14:creationId xmlns:p14="http://schemas.microsoft.com/office/powerpoint/2010/main" val="57521108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731520"/>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5029200" y="457200"/>
            <a:ext cx="1066800" cy="6096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ngfind.com-kingpin-png-4152286 (1).png"/>
          <p:cNvPicPr>
            <a:picLocks noChangeAspect="1"/>
          </p:cNvPicPr>
          <p:nvPr/>
        </p:nvPicPr>
        <p:blipFill>
          <a:blip r:embed="rId2" cstate="print"/>
          <a:stretch>
            <a:fillRect/>
          </a:stretch>
        </p:blipFill>
        <p:spPr>
          <a:xfrm>
            <a:off x="4953000" y="457200"/>
            <a:ext cx="1219200" cy="533400"/>
          </a:xfrm>
          <a:prstGeom prst="rect">
            <a:avLst/>
          </a:prstGeom>
        </p:spPr>
      </p:pic>
      <p:sp>
        <p:nvSpPr>
          <p:cNvPr id="7" name="Date Placeholder 6"/>
          <p:cNvSpPr>
            <a:spLocks noGrp="1"/>
          </p:cNvSpPr>
          <p:nvPr>
            <p:ph type="dt" sz="half" idx="10"/>
          </p:nvPr>
        </p:nvSpPr>
        <p:spPr/>
        <p:txBody>
          <a:bodyPr/>
          <a:lstStyle/>
          <a:p>
            <a:fld id="{075B0B5B-A903-4FB6-BEAA-418F43AFE905}" type="datetime1">
              <a:rPr lang="en-US" smtClean="0"/>
              <a:pPr/>
              <a:t>9/5/2022</a:t>
            </a:fld>
            <a:endParaRPr lang="en-US"/>
          </a:p>
        </p:txBody>
      </p:sp>
      <p:sp>
        <p:nvSpPr>
          <p:cNvPr id="9" name="Slide Number Placeholder 8"/>
          <p:cNvSpPr>
            <a:spLocks noGrp="1"/>
          </p:cNvSpPr>
          <p:nvPr>
            <p:ph type="sldNum" sz="quarter" idx="12"/>
          </p:nvPr>
        </p:nvSpPr>
        <p:spPr/>
        <p:txBody>
          <a:bodyPr/>
          <a:lstStyle/>
          <a:p>
            <a:fld id="{DC07453D-07AD-44CD-8503-70C5AB4EF812}" type="slidenum">
              <a:rPr lang="en-US" smtClean="0"/>
              <a:pPr/>
              <a:t>206</a:t>
            </a:fld>
            <a:endParaRPr lang="en-US"/>
          </a:p>
        </p:txBody>
      </p:sp>
      <p:sp>
        <p:nvSpPr>
          <p:cNvPr id="4" name="Google Shape;105;p3">
            <a:extLst>
              <a:ext uri="{FF2B5EF4-FFF2-40B4-BE49-F238E27FC236}">
                <a16:creationId xmlns:a16="http://schemas.microsoft.com/office/drawing/2014/main" id="{3DD21A08-31CA-5946-C2D4-6C11F2974893}"/>
              </a:ext>
            </a:extLst>
          </p:cNvPr>
          <p:cNvSpPr txBox="1">
            <a:spLocks/>
          </p:cNvSpPr>
          <p:nvPr/>
        </p:nvSpPr>
        <p:spPr>
          <a:xfrm>
            <a:off x="208932" y="1066801"/>
            <a:ext cx="8666620" cy="503046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indent="0" algn="just">
              <a:lnSpc>
                <a:spcPct val="150000"/>
              </a:lnSpc>
              <a:spcBef>
                <a:spcPts val="563"/>
              </a:spcBef>
              <a:spcAft>
                <a:spcPct val="0"/>
              </a:spcAft>
              <a:buClr>
                <a:srgbClr val="000000"/>
              </a:buClr>
              <a:buSzPts val="2800"/>
              <a:buNone/>
            </a:pPr>
            <a:r>
              <a:rPr lang="en-US" sz="1600" b="1" u="sng" dirty="0">
                <a:latin typeface="Times New Roman" pitchFamily="18" charset="0"/>
                <a:cs typeface="Times New Roman" pitchFamily="18" charset="0"/>
              </a:rPr>
              <a:t>Copy Constructor</a:t>
            </a:r>
          </a:p>
          <a:p>
            <a:pPr marL="180975" indent="0" algn="just">
              <a:lnSpc>
                <a:spcPct val="150000"/>
              </a:lnSpc>
              <a:spcBef>
                <a:spcPts val="563"/>
              </a:spcBef>
              <a:spcAft>
                <a:spcPct val="0"/>
              </a:spcAft>
              <a:buClr>
                <a:srgbClr val="000000"/>
              </a:buClr>
              <a:buSzPts val="2800"/>
              <a:buNone/>
            </a:pPr>
            <a:r>
              <a:rPr lang="en-US" sz="1600" dirty="0">
                <a:latin typeface="Times New Roman" pitchFamily="18" charset="0"/>
                <a:cs typeface="Times New Roman" pitchFamily="18" charset="0"/>
              </a:rPr>
              <a:t>Copy constructor is used for creating a new object as a copy of an existing object. It is used when we need to copy data members from one object to another object. It takes reference to an object of the same class as an argument.</a:t>
            </a:r>
          </a:p>
          <a:p>
            <a:pPr marL="180975" indent="0" algn="just">
              <a:lnSpc>
                <a:spcPct val="150000"/>
              </a:lnSpc>
              <a:spcBef>
                <a:spcPts val="563"/>
              </a:spcBef>
              <a:spcAft>
                <a:spcPct val="0"/>
              </a:spcAft>
              <a:buClr>
                <a:srgbClr val="000000"/>
              </a:buClr>
              <a:buSzPts val="2800"/>
              <a:buNone/>
            </a:pPr>
            <a:r>
              <a:rPr lang="en-US" sz="1600" dirty="0">
                <a:latin typeface="Times New Roman" pitchFamily="18" charset="0"/>
                <a:cs typeface="Times New Roman" pitchFamily="18" charset="0"/>
              </a:rPr>
              <a:t>Copy constructors are called using the cases below:</a:t>
            </a:r>
          </a:p>
          <a:p>
            <a:pPr marL="466725" indent="-285750" algn="just">
              <a:lnSpc>
                <a:spcPct val="150000"/>
              </a:lnSpc>
              <a:spcBef>
                <a:spcPts val="563"/>
              </a:spcBef>
              <a:spcAft>
                <a:spcPct val="0"/>
              </a:spcAft>
              <a:buClr>
                <a:srgbClr val="000000"/>
              </a:buClr>
              <a:buSzPts val="2800"/>
            </a:pPr>
            <a:r>
              <a:rPr lang="en-US" sz="1600" dirty="0">
                <a:latin typeface="Times New Roman" pitchFamily="18" charset="0"/>
                <a:cs typeface="Times New Roman" pitchFamily="18" charset="0"/>
              </a:rPr>
              <a:t>Whenever objects of the class are returned by value.</a:t>
            </a:r>
          </a:p>
          <a:p>
            <a:pPr marL="466725" indent="-285750" algn="just">
              <a:lnSpc>
                <a:spcPct val="150000"/>
              </a:lnSpc>
              <a:spcBef>
                <a:spcPts val="563"/>
              </a:spcBef>
              <a:spcAft>
                <a:spcPct val="0"/>
              </a:spcAft>
              <a:buClr>
                <a:srgbClr val="000000"/>
              </a:buClr>
              <a:buSzPts val="2800"/>
            </a:pPr>
            <a:r>
              <a:rPr lang="en-US" sz="1600" dirty="0">
                <a:latin typeface="Times New Roman" pitchFamily="18" charset="0"/>
                <a:cs typeface="Times New Roman" pitchFamily="18" charset="0"/>
              </a:rPr>
              <a:t>Whenever objects are constructed based on another object that is of the same class.</a:t>
            </a:r>
          </a:p>
          <a:p>
            <a:pPr marL="466725" indent="-285750" algn="just">
              <a:lnSpc>
                <a:spcPct val="150000"/>
              </a:lnSpc>
              <a:spcBef>
                <a:spcPts val="563"/>
              </a:spcBef>
              <a:spcAft>
                <a:spcPct val="0"/>
              </a:spcAft>
              <a:buClr>
                <a:srgbClr val="000000"/>
              </a:buClr>
              <a:buSzPts val="2800"/>
            </a:pPr>
            <a:r>
              <a:rPr lang="en-US" sz="1600" dirty="0">
                <a:latin typeface="Times New Roman" pitchFamily="18" charset="0"/>
                <a:cs typeface="Times New Roman" pitchFamily="18" charset="0"/>
              </a:rPr>
              <a:t>Whenever objects are passed as parameters.</a:t>
            </a:r>
          </a:p>
        </p:txBody>
      </p:sp>
    </p:spTree>
    <p:extLst>
      <p:ext uri="{BB962C8B-B14F-4D97-AF65-F5344CB8AC3E}">
        <p14:creationId xmlns:p14="http://schemas.microsoft.com/office/powerpoint/2010/main" val="191766165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731520"/>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5029200" y="457200"/>
            <a:ext cx="1066800" cy="6096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ngfind.com-kingpin-png-4152286 (1).png"/>
          <p:cNvPicPr>
            <a:picLocks noChangeAspect="1"/>
          </p:cNvPicPr>
          <p:nvPr/>
        </p:nvPicPr>
        <p:blipFill>
          <a:blip r:embed="rId2" cstate="print"/>
          <a:stretch>
            <a:fillRect/>
          </a:stretch>
        </p:blipFill>
        <p:spPr>
          <a:xfrm>
            <a:off x="4953000" y="457200"/>
            <a:ext cx="1219200" cy="533400"/>
          </a:xfrm>
          <a:prstGeom prst="rect">
            <a:avLst/>
          </a:prstGeom>
        </p:spPr>
      </p:pic>
      <p:sp>
        <p:nvSpPr>
          <p:cNvPr id="7" name="Date Placeholder 6"/>
          <p:cNvSpPr>
            <a:spLocks noGrp="1"/>
          </p:cNvSpPr>
          <p:nvPr>
            <p:ph type="dt" sz="half" idx="10"/>
          </p:nvPr>
        </p:nvSpPr>
        <p:spPr/>
        <p:txBody>
          <a:bodyPr/>
          <a:lstStyle/>
          <a:p>
            <a:fld id="{075B0B5B-A903-4FB6-BEAA-418F43AFE905}" type="datetime1">
              <a:rPr lang="en-US" smtClean="0"/>
              <a:pPr/>
              <a:t>9/5/2022</a:t>
            </a:fld>
            <a:endParaRPr lang="en-US"/>
          </a:p>
        </p:txBody>
      </p:sp>
      <p:sp>
        <p:nvSpPr>
          <p:cNvPr id="9" name="Slide Number Placeholder 8"/>
          <p:cNvSpPr>
            <a:spLocks noGrp="1"/>
          </p:cNvSpPr>
          <p:nvPr>
            <p:ph type="sldNum" sz="quarter" idx="12"/>
          </p:nvPr>
        </p:nvSpPr>
        <p:spPr/>
        <p:txBody>
          <a:bodyPr/>
          <a:lstStyle/>
          <a:p>
            <a:fld id="{DC07453D-07AD-44CD-8503-70C5AB4EF812}" type="slidenum">
              <a:rPr lang="en-US" smtClean="0"/>
              <a:pPr/>
              <a:t>207</a:t>
            </a:fld>
            <a:endParaRPr lang="en-US"/>
          </a:p>
        </p:txBody>
      </p:sp>
      <p:sp>
        <p:nvSpPr>
          <p:cNvPr id="4" name="Google Shape;105;p3">
            <a:extLst>
              <a:ext uri="{FF2B5EF4-FFF2-40B4-BE49-F238E27FC236}">
                <a16:creationId xmlns:a16="http://schemas.microsoft.com/office/drawing/2014/main" id="{8591D745-C09F-990D-2165-C365CCACF726}"/>
              </a:ext>
            </a:extLst>
          </p:cNvPr>
          <p:cNvSpPr txBox="1">
            <a:spLocks/>
          </p:cNvSpPr>
          <p:nvPr/>
        </p:nvSpPr>
        <p:spPr>
          <a:xfrm>
            <a:off x="208932" y="1066801"/>
            <a:ext cx="8666620" cy="503046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indent="0" algn="just">
              <a:lnSpc>
                <a:spcPct val="150000"/>
              </a:lnSpc>
              <a:spcBef>
                <a:spcPts val="563"/>
              </a:spcBef>
              <a:spcAft>
                <a:spcPct val="0"/>
              </a:spcAft>
              <a:buClr>
                <a:srgbClr val="000000"/>
              </a:buClr>
              <a:buSzPts val="2800"/>
              <a:buNone/>
            </a:pPr>
            <a:r>
              <a:rPr lang="en-US" sz="1600" b="1" u="sng" dirty="0">
                <a:latin typeface="Times New Roman" pitchFamily="18" charset="0"/>
                <a:cs typeface="Times New Roman" pitchFamily="18" charset="0"/>
              </a:rPr>
              <a:t>Copy Constructor</a:t>
            </a:r>
          </a:p>
        </p:txBody>
      </p:sp>
      <p:sp>
        <p:nvSpPr>
          <p:cNvPr id="8" name="Google Shape;105;p3">
            <a:extLst>
              <a:ext uri="{FF2B5EF4-FFF2-40B4-BE49-F238E27FC236}">
                <a16:creationId xmlns:a16="http://schemas.microsoft.com/office/drawing/2014/main" id="{BE9403CF-9908-E0F5-2FF9-F08D390FB48A}"/>
              </a:ext>
            </a:extLst>
          </p:cNvPr>
          <p:cNvSpPr txBox="1">
            <a:spLocks/>
          </p:cNvSpPr>
          <p:nvPr/>
        </p:nvSpPr>
        <p:spPr>
          <a:xfrm>
            <a:off x="268448" y="1628800"/>
            <a:ext cx="4447568" cy="432048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indent="0" algn="just">
              <a:lnSpc>
                <a:spcPct val="150000"/>
              </a:lnSpc>
              <a:spcBef>
                <a:spcPts val="563"/>
              </a:spcBef>
              <a:spcAft>
                <a:spcPct val="0"/>
              </a:spcAft>
              <a:buClr>
                <a:srgbClr val="000000"/>
              </a:buClr>
              <a:buSzPts val="2800"/>
              <a:buNone/>
            </a:pPr>
            <a:r>
              <a:rPr lang="en-US" sz="1600" b="1" u="sng" dirty="0">
                <a:latin typeface="Times New Roman" pitchFamily="18" charset="0"/>
                <a:cs typeface="Times New Roman" pitchFamily="18" charset="0"/>
              </a:rPr>
              <a:t>Example:</a:t>
            </a:r>
          </a:p>
          <a:p>
            <a:pPr marL="180975" indent="0" algn="just">
              <a:lnSpc>
                <a:spcPct val="150000"/>
              </a:lnSpc>
              <a:spcBef>
                <a:spcPts val="0"/>
              </a:spcBef>
              <a:spcAft>
                <a:spcPct val="0"/>
              </a:spcAft>
              <a:buClr>
                <a:srgbClr val="000000"/>
              </a:buClr>
              <a:buSzPts val="2800"/>
              <a:buNone/>
            </a:pPr>
            <a:r>
              <a:rPr lang="en-US" sz="1600" dirty="0">
                <a:latin typeface="Times New Roman" pitchFamily="18" charset="0"/>
                <a:cs typeface="Times New Roman" pitchFamily="18" charset="0"/>
              </a:rPr>
              <a:t>class integer</a:t>
            </a:r>
          </a:p>
          <a:p>
            <a:pPr marL="180975" indent="0" algn="just">
              <a:lnSpc>
                <a:spcPct val="150000"/>
              </a:lnSpc>
              <a:spcBef>
                <a:spcPts val="0"/>
              </a:spcBef>
              <a:spcAft>
                <a:spcPct val="0"/>
              </a:spcAft>
              <a:buClr>
                <a:srgbClr val="000000"/>
              </a:buClr>
              <a:buSzPts val="2800"/>
              <a:buNone/>
            </a:pPr>
            <a:r>
              <a:rPr lang="en-US" sz="1600" dirty="0">
                <a:latin typeface="Times New Roman" pitchFamily="18" charset="0"/>
                <a:cs typeface="Times New Roman" pitchFamily="18" charset="0"/>
              </a:rPr>
              <a:t>{</a:t>
            </a:r>
          </a:p>
          <a:p>
            <a:pPr marL="180975" indent="0" algn="just">
              <a:lnSpc>
                <a:spcPct val="150000"/>
              </a:lnSpc>
              <a:spcBef>
                <a:spcPts val="0"/>
              </a:spcBef>
              <a:spcAft>
                <a:spcPct val="0"/>
              </a:spcAft>
              <a:buClr>
                <a:srgbClr val="000000"/>
              </a:buClr>
              <a:buSzPts val="2800"/>
              <a:buNone/>
            </a:pPr>
            <a:r>
              <a:rPr lang="en-US" sz="1600" dirty="0">
                <a:latin typeface="Times New Roman" pitchFamily="18" charset="0"/>
                <a:cs typeface="Times New Roman" pitchFamily="18" charset="0"/>
              </a:rPr>
              <a:t>	int a ,b;</a:t>
            </a:r>
          </a:p>
          <a:p>
            <a:pPr marL="180975" indent="0" algn="just">
              <a:lnSpc>
                <a:spcPct val="150000"/>
              </a:lnSpc>
              <a:spcBef>
                <a:spcPts val="0"/>
              </a:spcBef>
              <a:spcAft>
                <a:spcPct val="0"/>
              </a:spcAft>
              <a:buClr>
                <a:srgbClr val="000000"/>
              </a:buClr>
              <a:buSzPts val="2800"/>
              <a:buNone/>
            </a:pPr>
            <a:r>
              <a:rPr lang="en-US" sz="1600" dirty="0">
                <a:latin typeface="Times New Roman" pitchFamily="18" charset="0"/>
                <a:cs typeface="Times New Roman" pitchFamily="18" charset="0"/>
              </a:rPr>
              <a:t>	public:</a:t>
            </a:r>
          </a:p>
          <a:p>
            <a:pPr marL="180975" indent="0" algn="just">
              <a:lnSpc>
                <a:spcPct val="150000"/>
              </a:lnSpc>
              <a:spcBef>
                <a:spcPts val="0"/>
              </a:spcBef>
              <a:spcAft>
                <a:spcPct val="0"/>
              </a:spcAft>
              <a:buClr>
                <a:srgbClr val="000000"/>
              </a:buClr>
              <a:buSzPts val="2800"/>
              <a:buNone/>
            </a:pPr>
            <a:r>
              <a:rPr lang="en-US" sz="1600" dirty="0">
                <a:latin typeface="Times New Roman" pitchFamily="18" charset="0"/>
                <a:cs typeface="Times New Roman" pitchFamily="18" charset="0"/>
              </a:rPr>
              <a:t>		 // copy constructor declared</a:t>
            </a:r>
          </a:p>
          <a:p>
            <a:pPr marL="180975" indent="0" algn="just">
              <a:lnSpc>
                <a:spcPct val="150000"/>
              </a:lnSpc>
              <a:spcBef>
                <a:spcPts val="0"/>
              </a:spcBef>
              <a:spcAft>
                <a:spcPct val="0"/>
              </a:spcAft>
              <a:buClr>
                <a:srgbClr val="000000"/>
              </a:buClr>
              <a:buSzPts val="2800"/>
              <a:buNone/>
            </a:pPr>
            <a:r>
              <a:rPr lang="en-US" sz="1600" dirty="0">
                <a:latin typeface="Times New Roman" pitchFamily="18" charset="0"/>
                <a:cs typeface="Times New Roman" pitchFamily="18" charset="0"/>
              </a:rPr>
              <a:t>		integer (integer &amp;v)</a:t>
            </a:r>
          </a:p>
          <a:p>
            <a:pPr marL="180975" indent="0" algn="just">
              <a:lnSpc>
                <a:spcPct val="150000"/>
              </a:lnSpc>
              <a:spcBef>
                <a:spcPts val="0"/>
              </a:spcBef>
              <a:spcAft>
                <a:spcPct val="0"/>
              </a:spcAft>
              <a:buClr>
                <a:srgbClr val="000000"/>
              </a:buClr>
              <a:buSzPts val="2800"/>
              <a:buNone/>
            </a:pPr>
            <a:r>
              <a:rPr lang="en-US" sz="1600" dirty="0">
                <a:latin typeface="Times New Roman" pitchFamily="18" charset="0"/>
                <a:cs typeface="Times New Roman" pitchFamily="18" charset="0"/>
              </a:rPr>
              <a:t>		{</a:t>
            </a:r>
          </a:p>
          <a:p>
            <a:pPr marL="180975" indent="0" algn="just">
              <a:lnSpc>
                <a:spcPct val="150000"/>
              </a:lnSpc>
              <a:spcBef>
                <a:spcPts val="0"/>
              </a:spcBef>
              <a:spcAft>
                <a:spcPct val="0"/>
              </a:spcAft>
              <a:buClr>
                <a:srgbClr val="000000"/>
              </a:buClr>
              <a:buSzPts val="2800"/>
              <a:buNone/>
            </a:pPr>
            <a:r>
              <a:rPr lang="en-US" sz="1600" dirty="0">
                <a:latin typeface="Times New Roman" pitchFamily="18" charset="0"/>
                <a:cs typeface="Times New Roman" pitchFamily="18" charset="0"/>
              </a:rPr>
              <a:t>			a=</a:t>
            </a:r>
            <a:r>
              <a:rPr lang="en-US" sz="1600" dirty="0" err="1">
                <a:latin typeface="Times New Roman" pitchFamily="18" charset="0"/>
                <a:cs typeface="Times New Roman" pitchFamily="18" charset="0"/>
              </a:rPr>
              <a:t>v.a</a:t>
            </a:r>
            <a:r>
              <a:rPr lang="en-US" sz="1600" dirty="0">
                <a:latin typeface="Times New Roman" pitchFamily="18" charset="0"/>
                <a:cs typeface="Times New Roman" pitchFamily="18" charset="0"/>
              </a:rPr>
              <a:t>;</a:t>
            </a:r>
          </a:p>
          <a:p>
            <a:pPr marL="180975" indent="0" algn="just">
              <a:lnSpc>
                <a:spcPct val="150000"/>
              </a:lnSpc>
              <a:spcBef>
                <a:spcPts val="0"/>
              </a:spcBef>
              <a:spcAft>
                <a:spcPct val="0"/>
              </a:spcAft>
              <a:buClr>
                <a:srgbClr val="000000"/>
              </a:buClr>
              <a:buSzPts val="2800"/>
              <a:buNone/>
            </a:pPr>
            <a:r>
              <a:rPr lang="en-US" sz="1600" dirty="0">
                <a:latin typeface="Times New Roman" pitchFamily="18" charset="0"/>
                <a:cs typeface="Times New Roman" pitchFamily="18" charset="0"/>
              </a:rPr>
              <a:t>			b=</a:t>
            </a:r>
            <a:r>
              <a:rPr lang="en-US" sz="1600" dirty="0" err="1">
                <a:latin typeface="Times New Roman" pitchFamily="18" charset="0"/>
                <a:cs typeface="Times New Roman" pitchFamily="18" charset="0"/>
              </a:rPr>
              <a:t>v.b</a:t>
            </a:r>
            <a:r>
              <a:rPr lang="en-US" sz="1600" dirty="0">
                <a:latin typeface="Times New Roman" pitchFamily="18" charset="0"/>
                <a:cs typeface="Times New Roman" pitchFamily="18" charset="0"/>
              </a:rPr>
              <a:t>;</a:t>
            </a:r>
          </a:p>
          <a:p>
            <a:pPr marL="180975" indent="0" algn="just">
              <a:lnSpc>
                <a:spcPct val="150000"/>
              </a:lnSpc>
              <a:spcBef>
                <a:spcPts val="0"/>
              </a:spcBef>
              <a:spcAft>
                <a:spcPct val="0"/>
              </a:spcAft>
              <a:buClr>
                <a:srgbClr val="000000"/>
              </a:buClr>
              <a:buSzPts val="2800"/>
              <a:buNone/>
            </a:pPr>
            <a:r>
              <a:rPr lang="en-US" sz="1600" dirty="0">
                <a:latin typeface="Times New Roman" pitchFamily="18" charset="0"/>
                <a:cs typeface="Times New Roman" pitchFamily="18" charset="0"/>
              </a:rPr>
              <a:t>		};</a:t>
            </a:r>
          </a:p>
          <a:p>
            <a:pPr marL="180975" indent="0" algn="just">
              <a:lnSpc>
                <a:spcPct val="150000"/>
              </a:lnSpc>
              <a:spcBef>
                <a:spcPts val="0"/>
              </a:spcBef>
              <a:spcAft>
                <a:spcPct val="0"/>
              </a:spcAft>
              <a:buClr>
                <a:srgbClr val="000000"/>
              </a:buClr>
              <a:buSzPts val="2800"/>
              <a:buNone/>
            </a:pPr>
            <a:r>
              <a:rPr lang="en-US" sz="1600" dirty="0">
                <a:latin typeface="Times New Roman" pitchFamily="18" charset="0"/>
                <a:cs typeface="Times New Roman" pitchFamily="18" charset="0"/>
              </a:rPr>
              <a:t>};</a:t>
            </a:r>
          </a:p>
        </p:txBody>
      </p:sp>
      <p:sp>
        <p:nvSpPr>
          <p:cNvPr id="11" name="Google Shape;105;p3">
            <a:extLst>
              <a:ext uri="{FF2B5EF4-FFF2-40B4-BE49-F238E27FC236}">
                <a16:creationId xmlns:a16="http://schemas.microsoft.com/office/drawing/2014/main" id="{43912BC1-EDD1-97FC-FBE9-889844E61DAB}"/>
              </a:ext>
            </a:extLst>
          </p:cNvPr>
          <p:cNvSpPr txBox="1">
            <a:spLocks/>
          </p:cNvSpPr>
          <p:nvPr/>
        </p:nvSpPr>
        <p:spPr>
          <a:xfrm>
            <a:off x="4950778" y="1602726"/>
            <a:ext cx="4003028" cy="274447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int main()</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	integer ob1;</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	integer ob2(ob1);</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	return 0;</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a:t>
            </a:r>
          </a:p>
          <a:p>
            <a:pPr marL="180975" indent="0" algn="just">
              <a:spcBef>
                <a:spcPts val="0"/>
              </a:spcBef>
              <a:spcAft>
                <a:spcPct val="0"/>
              </a:spcAft>
              <a:buClr>
                <a:srgbClr val="000000"/>
              </a:buClr>
              <a:buSzPts val="2800"/>
              <a:buNone/>
            </a:pPr>
            <a:endParaRPr lang="en-US" sz="1600" dirty="0">
              <a:latin typeface="Times New Roman" pitchFamily="18" charset="0"/>
              <a:cs typeface="Times New Roman" pitchFamily="18" charset="0"/>
            </a:endParaRPr>
          </a:p>
          <a:p>
            <a:pPr marL="180975" indent="0" algn="just">
              <a:spcBef>
                <a:spcPts val="0"/>
              </a:spcBef>
              <a:spcAft>
                <a:spcPct val="0"/>
              </a:spcAft>
              <a:buClr>
                <a:srgbClr val="000000"/>
              </a:buClr>
              <a:buSzPts val="2800"/>
              <a:buNone/>
            </a:pPr>
            <a:endParaRPr 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val="269446955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3638" y="1725770"/>
            <a:ext cx="4085823" cy="4801314"/>
          </a:xfrm>
          <a:prstGeom prst="rect">
            <a:avLst/>
          </a:prstGeom>
          <a:solidFill>
            <a:schemeClr val="accent1">
              <a:lumMod val="40000"/>
              <a:lumOff val="60000"/>
            </a:schemeClr>
          </a:solidFill>
        </p:spPr>
        <p:txBody>
          <a:bodyPr wrap="square" rtlCol="0">
            <a:spAutoFit/>
          </a:bodyPr>
          <a:lstStyle/>
          <a:p>
            <a:r>
              <a:rPr lang="en-US" dirty="0"/>
              <a:t>#include &lt;</a:t>
            </a:r>
            <a:r>
              <a:rPr lang="en-US" dirty="0" err="1"/>
              <a:t>iostream</a:t>
            </a:r>
            <a:r>
              <a:rPr lang="en-US" dirty="0"/>
              <a:t>&gt;  </a:t>
            </a:r>
          </a:p>
          <a:p>
            <a:r>
              <a:rPr lang="en-US" dirty="0"/>
              <a:t>using namespace </a:t>
            </a:r>
            <a:r>
              <a:rPr lang="en-US" dirty="0" err="1"/>
              <a:t>std</a:t>
            </a:r>
            <a:r>
              <a:rPr lang="en-US" dirty="0"/>
              <a:t>;  </a:t>
            </a:r>
          </a:p>
          <a:p>
            <a:r>
              <a:rPr lang="en-US" dirty="0"/>
              <a:t>class A  </a:t>
            </a:r>
          </a:p>
          <a:p>
            <a:r>
              <a:rPr lang="en-US" dirty="0"/>
              <a:t>{  </a:t>
            </a:r>
          </a:p>
          <a:p>
            <a:r>
              <a:rPr lang="en-US" dirty="0"/>
              <a:t>   public:  </a:t>
            </a:r>
          </a:p>
          <a:p>
            <a:r>
              <a:rPr lang="en-US" dirty="0"/>
              <a:t>    </a:t>
            </a:r>
            <a:r>
              <a:rPr lang="en-US" dirty="0" err="1"/>
              <a:t>int</a:t>
            </a:r>
            <a:r>
              <a:rPr lang="en-US" dirty="0"/>
              <a:t> x;  </a:t>
            </a:r>
          </a:p>
          <a:p>
            <a:r>
              <a:rPr lang="en-US" dirty="0"/>
              <a:t>    A(</a:t>
            </a:r>
            <a:r>
              <a:rPr lang="en-US" dirty="0" err="1"/>
              <a:t>int</a:t>
            </a:r>
            <a:r>
              <a:rPr lang="en-US" dirty="0"/>
              <a:t> a)                // parameterized constructor.  </a:t>
            </a:r>
          </a:p>
          <a:p>
            <a:r>
              <a:rPr lang="en-US" dirty="0"/>
              <a:t>    {  </a:t>
            </a:r>
          </a:p>
          <a:p>
            <a:r>
              <a:rPr lang="en-US" dirty="0"/>
              <a:t>      x=a;  </a:t>
            </a:r>
          </a:p>
          <a:p>
            <a:r>
              <a:rPr lang="en-US" dirty="0"/>
              <a:t>    }  </a:t>
            </a:r>
          </a:p>
          <a:p>
            <a:r>
              <a:rPr lang="en-US" dirty="0"/>
              <a:t>    A(A &amp;</a:t>
            </a:r>
            <a:r>
              <a:rPr lang="en-US" dirty="0" err="1"/>
              <a:t>i</a:t>
            </a:r>
            <a:r>
              <a:rPr lang="en-US" dirty="0"/>
              <a:t>)               // copy constructor  </a:t>
            </a:r>
          </a:p>
          <a:p>
            <a:r>
              <a:rPr lang="en-US" dirty="0"/>
              <a:t>    {  </a:t>
            </a:r>
          </a:p>
          <a:p>
            <a:r>
              <a:rPr lang="en-US" dirty="0"/>
              <a:t>        x = </a:t>
            </a:r>
            <a:r>
              <a:rPr lang="en-US" dirty="0" err="1"/>
              <a:t>i.x</a:t>
            </a:r>
            <a:r>
              <a:rPr lang="en-US" dirty="0"/>
              <a:t>;  </a:t>
            </a:r>
          </a:p>
          <a:p>
            <a:r>
              <a:rPr lang="en-US" dirty="0"/>
              <a:t>    }  </a:t>
            </a:r>
          </a:p>
          <a:p>
            <a:r>
              <a:rPr lang="en-US" dirty="0"/>
              <a:t>};  </a:t>
            </a:r>
          </a:p>
          <a:p>
            <a:endParaRPr lang="en-US" dirty="0"/>
          </a:p>
        </p:txBody>
      </p:sp>
      <p:sp>
        <p:nvSpPr>
          <p:cNvPr id="3" name="TextBox 2"/>
          <p:cNvSpPr txBox="1"/>
          <p:nvPr/>
        </p:nvSpPr>
        <p:spPr>
          <a:xfrm>
            <a:off x="4636394" y="1725769"/>
            <a:ext cx="3593207" cy="2862322"/>
          </a:xfrm>
          <a:prstGeom prst="rect">
            <a:avLst/>
          </a:prstGeom>
          <a:solidFill>
            <a:schemeClr val="accent1">
              <a:lumMod val="40000"/>
              <a:lumOff val="60000"/>
            </a:schemeClr>
          </a:solidFill>
        </p:spPr>
        <p:txBody>
          <a:bodyPr wrap="square" rtlCol="0">
            <a:spAutoFit/>
          </a:bodyPr>
          <a:lstStyle/>
          <a:p>
            <a:r>
              <a:rPr lang="en-US" dirty="0" err="1"/>
              <a:t>int</a:t>
            </a:r>
            <a:r>
              <a:rPr lang="en-US" dirty="0"/>
              <a:t> main()  </a:t>
            </a:r>
          </a:p>
          <a:p>
            <a:r>
              <a:rPr lang="en-US" dirty="0"/>
              <a:t>{  </a:t>
            </a:r>
          </a:p>
          <a:p>
            <a:r>
              <a:rPr lang="en-US" dirty="0"/>
              <a:t>  A a1(20);               // Calling the parameterized constructor.  </a:t>
            </a:r>
          </a:p>
          <a:p>
            <a:r>
              <a:rPr lang="en-US" dirty="0"/>
              <a:t> A a2(a1);                //  Calling the copy constructor.  </a:t>
            </a:r>
          </a:p>
          <a:p>
            <a:r>
              <a:rPr lang="en-US" dirty="0"/>
              <a:t> </a:t>
            </a:r>
            <a:r>
              <a:rPr lang="en-US" dirty="0" err="1"/>
              <a:t>cout</a:t>
            </a:r>
            <a:r>
              <a:rPr lang="en-US" dirty="0"/>
              <a:t>&lt;&lt;a2.x;  </a:t>
            </a:r>
          </a:p>
          <a:p>
            <a:r>
              <a:rPr lang="en-US" dirty="0"/>
              <a:t>  return 0;  </a:t>
            </a:r>
          </a:p>
          <a:p>
            <a:r>
              <a:rPr lang="en-US" dirty="0"/>
              <a:t>}  </a:t>
            </a:r>
          </a:p>
          <a:p>
            <a:endParaRPr lang="en-US" dirty="0"/>
          </a:p>
        </p:txBody>
      </p:sp>
      <p:sp>
        <p:nvSpPr>
          <p:cNvPr id="4" name="TextBox 3"/>
          <p:cNvSpPr txBox="1"/>
          <p:nvPr/>
        </p:nvSpPr>
        <p:spPr>
          <a:xfrm>
            <a:off x="1159099" y="566672"/>
            <a:ext cx="4171335" cy="461665"/>
          </a:xfrm>
          <a:prstGeom prst="rect">
            <a:avLst/>
          </a:prstGeom>
          <a:noFill/>
        </p:spPr>
        <p:txBody>
          <a:bodyPr wrap="none" rtlCol="0">
            <a:spAutoFit/>
          </a:bodyPr>
          <a:lstStyle/>
          <a:p>
            <a:r>
              <a:rPr lang="en-US" sz="2400" dirty="0">
                <a:solidFill>
                  <a:srgbClr val="FF0000"/>
                </a:solidFill>
                <a:latin typeface="Arial" panose="020B0604020202020204" pitchFamily="34" charset="0"/>
                <a:cs typeface="Arial" panose="020B0604020202020204" pitchFamily="34" charset="0"/>
              </a:rPr>
              <a:t>Example for copy constructor</a:t>
            </a:r>
          </a:p>
        </p:txBody>
      </p:sp>
      <p:sp>
        <p:nvSpPr>
          <p:cNvPr id="5" name="Date Placeholder 4">
            <a:extLst>
              <a:ext uri="{FF2B5EF4-FFF2-40B4-BE49-F238E27FC236}">
                <a16:creationId xmlns:a16="http://schemas.microsoft.com/office/drawing/2014/main" id="{B199DA12-686D-3A8C-E606-0C00AFEA4DB2}"/>
              </a:ext>
            </a:extLst>
          </p:cNvPr>
          <p:cNvSpPr>
            <a:spLocks noGrp="1"/>
          </p:cNvSpPr>
          <p:nvPr>
            <p:ph type="dt" sz="half" idx="10"/>
          </p:nvPr>
        </p:nvSpPr>
        <p:spPr/>
        <p:txBody>
          <a:bodyPr/>
          <a:lstStyle/>
          <a:p>
            <a:fld id="{CEE81902-0E7C-4DF0-B2A7-8C1F03841E6E}" type="datetime1">
              <a:rPr lang="en-US" smtClean="0"/>
              <a:t>9/5/2022</a:t>
            </a:fld>
            <a:endParaRPr lang="en-US"/>
          </a:p>
        </p:txBody>
      </p:sp>
      <p:sp>
        <p:nvSpPr>
          <p:cNvPr id="6" name="Footer Placeholder 5">
            <a:extLst>
              <a:ext uri="{FF2B5EF4-FFF2-40B4-BE49-F238E27FC236}">
                <a16:creationId xmlns:a16="http://schemas.microsoft.com/office/drawing/2014/main" id="{A366518E-6370-91D4-460B-882E35090DB2}"/>
              </a:ext>
            </a:extLst>
          </p:cNvPr>
          <p:cNvSpPr>
            <a:spLocks noGrp="1"/>
          </p:cNvSpPr>
          <p:nvPr>
            <p:ph type="ftr" sz="quarter" idx="11"/>
          </p:nvPr>
        </p:nvSpPr>
        <p:spPr/>
        <p:txBody>
          <a:bodyPr/>
          <a:lstStyle/>
          <a:p>
            <a:r>
              <a:rPr lang="en-US"/>
              <a:t>C ,C++ and UML Basics</a:t>
            </a:r>
          </a:p>
        </p:txBody>
      </p:sp>
      <p:sp>
        <p:nvSpPr>
          <p:cNvPr id="7" name="Slide Number Placeholder 6">
            <a:extLst>
              <a:ext uri="{FF2B5EF4-FFF2-40B4-BE49-F238E27FC236}">
                <a16:creationId xmlns:a16="http://schemas.microsoft.com/office/drawing/2014/main" id="{E1F3FE57-D9EE-B346-BEDE-CB2573D86340}"/>
              </a:ext>
            </a:extLst>
          </p:cNvPr>
          <p:cNvSpPr>
            <a:spLocks noGrp="1"/>
          </p:cNvSpPr>
          <p:nvPr>
            <p:ph type="sldNum" sz="quarter" idx="12"/>
          </p:nvPr>
        </p:nvSpPr>
        <p:spPr/>
        <p:txBody>
          <a:bodyPr/>
          <a:lstStyle/>
          <a:p>
            <a:fld id="{A1A6BA4E-CDAE-4DEF-A7CA-99055C502B84}" type="slidenum">
              <a:rPr lang="en-US" smtClean="0"/>
              <a:pPr/>
              <a:t>208</a:t>
            </a:fld>
            <a:endParaRPr lang="en-US"/>
          </a:p>
        </p:txBody>
      </p:sp>
    </p:spTree>
    <p:extLst>
      <p:ext uri="{BB962C8B-B14F-4D97-AF65-F5344CB8AC3E}">
        <p14:creationId xmlns:p14="http://schemas.microsoft.com/office/powerpoint/2010/main" val="267765227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731520"/>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5029200" y="457200"/>
            <a:ext cx="1066800" cy="6096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ngfind.com-kingpin-png-4152286 (1).png"/>
          <p:cNvPicPr>
            <a:picLocks noChangeAspect="1"/>
          </p:cNvPicPr>
          <p:nvPr/>
        </p:nvPicPr>
        <p:blipFill>
          <a:blip r:embed="rId2" cstate="print"/>
          <a:stretch>
            <a:fillRect/>
          </a:stretch>
        </p:blipFill>
        <p:spPr>
          <a:xfrm>
            <a:off x="4953000" y="457200"/>
            <a:ext cx="1219200" cy="533400"/>
          </a:xfrm>
          <a:prstGeom prst="rect">
            <a:avLst/>
          </a:prstGeom>
        </p:spPr>
      </p:pic>
      <p:sp>
        <p:nvSpPr>
          <p:cNvPr id="7" name="Date Placeholder 6"/>
          <p:cNvSpPr>
            <a:spLocks noGrp="1"/>
          </p:cNvSpPr>
          <p:nvPr>
            <p:ph type="dt" sz="half" idx="10"/>
          </p:nvPr>
        </p:nvSpPr>
        <p:spPr/>
        <p:txBody>
          <a:bodyPr/>
          <a:lstStyle/>
          <a:p>
            <a:fld id="{075B0B5B-A903-4FB6-BEAA-418F43AFE905}" type="datetime1">
              <a:rPr lang="en-US" smtClean="0"/>
              <a:pPr/>
              <a:t>9/5/2022</a:t>
            </a:fld>
            <a:endParaRPr lang="en-US"/>
          </a:p>
        </p:txBody>
      </p:sp>
      <p:sp>
        <p:nvSpPr>
          <p:cNvPr id="9" name="Slide Number Placeholder 8"/>
          <p:cNvSpPr>
            <a:spLocks noGrp="1"/>
          </p:cNvSpPr>
          <p:nvPr>
            <p:ph type="sldNum" sz="quarter" idx="12"/>
          </p:nvPr>
        </p:nvSpPr>
        <p:spPr/>
        <p:txBody>
          <a:bodyPr/>
          <a:lstStyle/>
          <a:p>
            <a:fld id="{DC07453D-07AD-44CD-8503-70C5AB4EF812}" type="slidenum">
              <a:rPr lang="en-US" smtClean="0"/>
              <a:pPr/>
              <a:t>209</a:t>
            </a:fld>
            <a:endParaRPr lang="en-US"/>
          </a:p>
        </p:txBody>
      </p:sp>
      <p:sp>
        <p:nvSpPr>
          <p:cNvPr id="4" name="Google Shape;105;p3">
            <a:extLst>
              <a:ext uri="{FF2B5EF4-FFF2-40B4-BE49-F238E27FC236}">
                <a16:creationId xmlns:a16="http://schemas.microsoft.com/office/drawing/2014/main" id="{8591D745-C09F-990D-2165-C365CCACF726}"/>
              </a:ext>
            </a:extLst>
          </p:cNvPr>
          <p:cNvSpPr txBox="1">
            <a:spLocks/>
          </p:cNvSpPr>
          <p:nvPr/>
        </p:nvSpPr>
        <p:spPr>
          <a:xfrm>
            <a:off x="208932" y="1066801"/>
            <a:ext cx="8666620" cy="503046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spcBef>
                <a:spcPts val="563"/>
              </a:spcBef>
              <a:spcAft>
                <a:spcPct val="0"/>
              </a:spcAft>
              <a:buClr>
                <a:srgbClr val="000000"/>
              </a:buClr>
              <a:buSzPts val="2800"/>
              <a:buNone/>
            </a:pPr>
            <a:r>
              <a:rPr lang="en-US" sz="1600" b="1" u="sng" dirty="0">
                <a:latin typeface="Times New Roman" pitchFamily="18" charset="0"/>
                <a:cs typeface="Times New Roman" pitchFamily="18" charset="0"/>
              </a:rPr>
              <a:t>Multiple Constructors</a:t>
            </a:r>
          </a:p>
        </p:txBody>
      </p:sp>
      <p:sp>
        <p:nvSpPr>
          <p:cNvPr id="8" name="Google Shape;105;p3">
            <a:extLst>
              <a:ext uri="{FF2B5EF4-FFF2-40B4-BE49-F238E27FC236}">
                <a16:creationId xmlns:a16="http://schemas.microsoft.com/office/drawing/2014/main" id="{BE9403CF-9908-E0F5-2FF9-F08D390FB48A}"/>
              </a:ext>
            </a:extLst>
          </p:cNvPr>
          <p:cNvSpPr txBox="1">
            <a:spLocks/>
          </p:cNvSpPr>
          <p:nvPr/>
        </p:nvSpPr>
        <p:spPr>
          <a:xfrm>
            <a:off x="0" y="1617721"/>
            <a:ext cx="4447568" cy="432048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indent="0" algn="just">
              <a:lnSpc>
                <a:spcPct val="150000"/>
              </a:lnSpc>
              <a:spcBef>
                <a:spcPts val="563"/>
              </a:spcBef>
              <a:spcAft>
                <a:spcPct val="0"/>
              </a:spcAft>
              <a:buClr>
                <a:srgbClr val="000000"/>
              </a:buClr>
              <a:buSzPts val="2800"/>
              <a:buNone/>
            </a:pPr>
            <a:r>
              <a:rPr lang="en-US" sz="1600" b="1" u="sng" dirty="0">
                <a:latin typeface="Times New Roman" pitchFamily="18" charset="0"/>
                <a:cs typeface="Times New Roman" pitchFamily="18" charset="0"/>
              </a:rPr>
              <a:t>Example:</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class Student</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    	public:</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		int </a:t>
            </a:r>
            <a:r>
              <a:rPr lang="en-US" sz="1600" dirty="0" err="1">
                <a:latin typeface="Times New Roman" pitchFamily="18" charset="0"/>
                <a:cs typeface="Times New Roman" pitchFamily="18" charset="0"/>
              </a:rPr>
              <a:t>rollno</a:t>
            </a:r>
            <a:r>
              <a:rPr lang="en-US" sz="1600" dirty="0">
                <a:latin typeface="Times New Roman" pitchFamily="18" charset="0"/>
                <a:cs typeface="Times New Roman" pitchFamily="18" charset="0"/>
              </a:rPr>
              <a:t>;</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		string name;</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		// first constructor</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		Student(int x, string str)</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    		{</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rollno</a:t>
            </a:r>
            <a:r>
              <a:rPr lang="en-US" sz="1600" dirty="0">
                <a:latin typeface="Times New Roman" pitchFamily="18" charset="0"/>
                <a:cs typeface="Times New Roman" pitchFamily="18" charset="0"/>
              </a:rPr>
              <a:t> = x;</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			name = str;</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    		}		</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		//second constructor</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		Student( Student &amp;s1)</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		{</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rollno</a:t>
            </a:r>
            <a:r>
              <a:rPr lang="en-US" sz="1600" dirty="0">
                <a:latin typeface="Times New Roman" pitchFamily="18" charset="0"/>
                <a:cs typeface="Times New Roman" pitchFamily="18" charset="0"/>
              </a:rPr>
              <a:t>= s1.rollno;</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			name=s1.name;</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		}</a:t>
            </a:r>
          </a:p>
          <a:p>
            <a:pPr marL="180975" indent="0" algn="just">
              <a:spcBef>
                <a:spcPts val="0"/>
              </a:spcBef>
              <a:spcAft>
                <a:spcPct val="0"/>
              </a:spcAft>
              <a:buClr>
                <a:srgbClr val="000000"/>
              </a:buClr>
              <a:buSzPts val="2800"/>
              <a:buNone/>
            </a:pPr>
            <a:endParaRPr lang="en-US" sz="1600" dirty="0">
              <a:latin typeface="Times New Roman" pitchFamily="18" charset="0"/>
              <a:cs typeface="Times New Roman" pitchFamily="18" charset="0"/>
            </a:endParaRPr>
          </a:p>
        </p:txBody>
      </p:sp>
      <p:sp>
        <p:nvSpPr>
          <p:cNvPr id="11" name="Google Shape;105;p3">
            <a:extLst>
              <a:ext uri="{FF2B5EF4-FFF2-40B4-BE49-F238E27FC236}">
                <a16:creationId xmlns:a16="http://schemas.microsoft.com/office/drawing/2014/main" id="{43912BC1-EDD1-97FC-FBE9-889844E61DAB}"/>
              </a:ext>
            </a:extLst>
          </p:cNvPr>
          <p:cNvSpPr txBox="1">
            <a:spLocks/>
          </p:cNvSpPr>
          <p:nvPr/>
        </p:nvSpPr>
        <p:spPr>
          <a:xfrm>
            <a:off x="4447568" y="1602726"/>
            <a:ext cx="4663181" cy="274447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void display()		</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		    </a:t>
            </a:r>
          </a:p>
          <a:p>
            <a:pPr marL="180975" indent="0">
              <a:spcBef>
                <a:spcPts val="0"/>
              </a:spcBef>
              <a:spcAft>
                <a:spcPct val="0"/>
              </a:spcAft>
              <a:buClr>
                <a:srgbClr val="000000"/>
              </a:buClr>
              <a:buSzPts val="2800"/>
              <a:buNone/>
            </a:pPr>
            <a:r>
              <a:rPr lang="en-US" sz="1600" dirty="0" err="1">
                <a:latin typeface="Times New Roman" pitchFamily="18" charset="0"/>
                <a:cs typeface="Times New Roman" pitchFamily="18" charset="0"/>
              </a:rPr>
              <a:t>cout</a:t>
            </a:r>
            <a:r>
              <a:rPr lang="en-US" sz="1600" dirty="0">
                <a:latin typeface="Times New Roman" pitchFamily="18" charset="0"/>
                <a:cs typeface="Times New Roman" pitchFamily="18" charset="0"/>
              </a:rPr>
              <a:t>&lt;&lt;this-&gt;</a:t>
            </a:r>
            <a:r>
              <a:rPr lang="en-US" sz="1600" dirty="0" err="1">
                <a:latin typeface="Times New Roman" pitchFamily="18" charset="0"/>
                <a:cs typeface="Times New Roman" pitchFamily="18" charset="0"/>
              </a:rPr>
              <a:t>rollno</a:t>
            </a:r>
            <a:r>
              <a:rPr lang="en-US" sz="1600" dirty="0">
                <a:latin typeface="Times New Roman" pitchFamily="18" charset="0"/>
                <a:cs typeface="Times New Roman" pitchFamily="18" charset="0"/>
              </a:rPr>
              <a:t>&lt;&lt;“ "&lt;&lt;this-&gt; name &lt;&lt;</a:t>
            </a:r>
            <a:r>
              <a:rPr lang="en-US" sz="1600" dirty="0" err="1">
                <a:latin typeface="Times New Roman" pitchFamily="18" charset="0"/>
                <a:cs typeface="Times New Roman" pitchFamily="18" charset="0"/>
              </a:rPr>
              <a:t>endl</a:t>
            </a:r>
            <a:r>
              <a:rPr lang="en-US" sz="1600" dirty="0">
                <a:latin typeface="Times New Roman" pitchFamily="18" charset="0"/>
                <a:cs typeface="Times New Roman" pitchFamily="18" charset="0"/>
              </a:rPr>
              <a:t>;</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int main()</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	Student s1(101,”Abinav”);</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	Student s2(s1);</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	return 0;</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a:t>
            </a:r>
          </a:p>
          <a:p>
            <a:pPr marL="180975" indent="0" algn="just">
              <a:spcBef>
                <a:spcPts val="0"/>
              </a:spcBef>
              <a:spcAft>
                <a:spcPct val="0"/>
              </a:spcAft>
              <a:buClr>
                <a:srgbClr val="000000"/>
              </a:buClr>
              <a:buSzPts val="2800"/>
              <a:buNone/>
            </a:pPr>
            <a:endParaRPr lang="en-US" sz="1600" dirty="0">
              <a:latin typeface="Times New Roman" pitchFamily="18" charset="0"/>
              <a:cs typeface="Times New Roman" pitchFamily="18" charset="0"/>
            </a:endParaRPr>
          </a:p>
          <a:p>
            <a:pPr marL="180975" indent="0" algn="just">
              <a:spcBef>
                <a:spcPts val="0"/>
              </a:spcBef>
              <a:spcAft>
                <a:spcPct val="0"/>
              </a:spcAft>
              <a:buClr>
                <a:srgbClr val="000000"/>
              </a:buClr>
              <a:buSzPts val="2800"/>
              <a:buNone/>
            </a:pPr>
            <a:endParaRPr 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val="1645227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12622" y="2644888"/>
            <a:ext cx="2518757" cy="4364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latin typeface="Times New Roman" panose="02020603050405020304" pitchFamily="18" charset="0"/>
                <a:cs typeface="Times New Roman" panose="02020603050405020304" pitchFamily="18" charset="0"/>
              </a:rPr>
              <a:t>Stream in C</a:t>
            </a:r>
          </a:p>
        </p:txBody>
      </p:sp>
      <p:sp>
        <p:nvSpPr>
          <p:cNvPr id="5" name="Rectangle 4"/>
          <p:cNvSpPr/>
          <p:nvPr/>
        </p:nvSpPr>
        <p:spPr>
          <a:xfrm>
            <a:off x="1793675" y="3575513"/>
            <a:ext cx="1862051" cy="561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latin typeface="Times New Roman" panose="02020603050405020304" pitchFamily="18" charset="0"/>
                <a:cs typeface="Times New Roman" panose="02020603050405020304" pitchFamily="18" charset="0"/>
              </a:rPr>
              <a:t>Text Stream</a:t>
            </a:r>
          </a:p>
        </p:txBody>
      </p:sp>
      <p:sp>
        <p:nvSpPr>
          <p:cNvPr id="6" name="Rectangle 5"/>
          <p:cNvSpPr/>
          <p:nvPr/>
        </p:nvSpPr>
        <p:spPr>
          <a:xfrm>
            <a:off x="5311833" y="3615300"/>
            <a:ext cx="2895600" cy="561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latin typeface="Times New Roman" panose="02020603050405020304" pitchFamily="18" charset="0"/>
                <a:cs typeface="Times New Roman" panose="02020603050405020304" pitchFamily="18" charset="0"/>
              </a:rPr>
              <a:t>Binary Stream</a:t>
            </a:r>
          </a:p>
        </p:txBody>
      </p:sp>
      <p:cxnSp>
        <p:nvCxnSpPr>
          <p:cNvPr id="8" name="Straight Connector 7"/>
          <p:cNvCxnSpPr/>
          <p:nvPr/>
        </p:nvCxnSpPr>
        <p:spPr>
          <a:xfrm flipH="1">
            <a:off x="4448349" y="3081306"/>
            <a:ext cx="9352" cy="244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005051" y="3326130"/>
            <a:ext cx="28263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017520" y="3326130"/>
            <a:ext cx="0" cy="249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5831378" y="3326130"/>
            <a:ext cx="0" cy="2891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8F21537A-2866-291D-11BE-6222FBE5AE47}"/>
              </a:ext>
            </a:extLst>
          </p:cNvPr>
          <p:cNvSpPr/>
          <p:nvPr/>
        </p:nvSpPr>
        <p:spPr>
          <a:xfrm>
            <a:off x="0" y="609600"/>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2503006-DCC1-47F5-74AB-7B8FEB088A64}"/>
              </a:ext>
            </a:extLst>
          </p:cNvPr>
          <p:cNvSpPr/>
          <p:nvPr/>
        </p:nvSpPr>
        <p:spPr>
          <a:xfrm>
            <a:off x="0" y="731520"/>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7" name="Picture 6" descr="pngfind.com-kingpin-png-4152286 (1).png">
            <a:extLst>
              <a:ext uri="{FF2B5EF4-FFF2-40B4-BE49-F238E27FC236}">
                <a16:creationId xmlns:a16="http://schemas.microsoft.com/office/drawing/2014/main" id="{329CE251-B2E1-B73A-4BFA-566138AE3485}"/>
              </a:ext>
            </a:extLst>
          </p:cNvPr>
          <p:cNvPicPr>
            <a:picLocks noChangeAspect="1"/>
          </p:cNvPicPr>
          <p:nvPr/>
        </p:nvPicPr>
        <p:blipFill>
          <a:blip r:embed="rId2" cstate="print"/>
          <a:stretch>
            <a:fillRect/>
          </a:stretch>
        </p:blipFill>
        <p:spPr>
          <a:xfrm>
            <a:off x="4953000" y="457200"/>
            <a:ext cx="1219200" cy="533400"/>
          </a:xfrm>
          <a:prstGeom prst="rect">
            <a:avLst/>
          </a:prstGeom>
        </p:spPr>
      </p:pic>
      <p:sp>
        <p:nvSpPr>
          <p:cNvPr id="9" name="Date Placeholder 8">
            <a:extLst>
              <a:ext uri="{FF2B5EF4-FFF2-40B4-BE49-F238E27FC236}">
                <a16:creationId xmlns:a16="http://schemas.microsoft.com/office/drawing/2014/main" id="{1EB1C2FE-0510-EF8E-CC98-F4DAF1522D96}"/>
              </a:ext>
            </a:extLst>
          </p:cNvPr>
          <p:cNvSpPr>
            <a:spLocks noGrp="1"/>
          </p:cNvSpPr>
          <p:nvPr>
            <p:ph type="dt" sz="half" idx="10"/>
          </p:nvPr>
        </p:nvSpPr>
        <p:spPr/>
        <p:txBody>
          <a:bodyPr/>
          <a:lstStyle/>
          <a:p>
            <a:fld id="{2A738A4E-E187-491C-9759-9E20E9ABEC4B}" type="datetime1">
              <a:rPr lang="en-US" smtClean="0"/>
              <a:t>9/5/2022</a:t>
            </a:fld>
            <a:endParaRPr lang="en-US"/>
          </a:p>
        </p:txBody>
      </p:sp>
      <p:sp>
        <p:nvSpPr>
          <p:cNvPr id="10" name="Footer Placeholder 9">
            <a:extLst>
              <a:ext uri="{FF2B5EF4-FFF2-40B4-BE49-F238E27FC236}">
                <a16:creationId xmlns:a16="http://schemas.microsoft.com/office/drawing/2014/main" id="{4BD31EAB-FEA7-855F-C43D-3F99B6F948CA}"/>
              </a:ext>
            </a:extLst>
          </p:cNvPr>
          <p:cNvSpPr>
            <a:spLocks noGrp="1"/>
          </p:cNvSpPr>
          <p:nvPr>
            <p:ph type="ftr" sz="quarter" idx="11"/>
          </p:nvPr>
        </p:nvSpPr>
        <p:spPr/>
        <p:txBody>
          <a:bodyPr/>
          <a:lstStyle/>
          <a:p>
            <a:r>
              <a:rPr lang="en-US"/>
              <a:t>C ,C++ and UML Basics</a:t>
            </a:r>
          </a:p>
        </p:txBody>
      </p:sp>
      <p:sp>
        <p:nvSpPr>
          <p:cNvPr id="11" name="Slide Number Placeholder 10">
            <a:extLst>
              <a:ext uri="{FF2B5EF4-FFF2-40B4-BE49-F238E27FC236}">
                <a16:creationId xmlns:a16="http://schemas.microsoft.com/office/drawing/2014/main" id="{89BCCE99-875D-467B-8466-7DEC2F7728AE}"/>
              </a:ext>
            </a:extLst>
          </p:cNvPr>
          <p:cNvSpPr>
            <a:spLocks noGrp="1"/>
          </p:cNvSpPr>
          <p:nvPr>
            <p:ph type="sldNum" sz="quarter" idx="12"/>
          </p:nvPr>
        </p:nvSpPr>
        <p:spPr/>
        <p:txBody>
          <a:bodyPr/>
          <a:lstStyle/>
          <a:p>
            <a:fld id="{A1A6BA4E-CDAE-4DEF-A7CA-99055C502B84}" type="slidenum">
              <a:rPr lang="en-US" smtClean="0"/>
              <a:pPr/>
              <a:t>21</a:t>
            </a:fld>
            <a:endParaRPr lang="en-US"/>
          </a:p>
        </p:txBody>
      </p:sp>
    </p:spTree>
    <p:extLst>
      <p:ext uri="{BB962C8B-B14F-4D97-AF65-F5344CB8AC3E}">
        <p14:creationId xmlns:p14="http://schemas.microsoft.com/office/powerpoint/2010/main" val="31996245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731520"/>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5029200" y="457200"/>
            <a:ext cx="1066800" cy="6096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ngfind.com-kingpin-png-4152286 (1).png"/>
          <p:cNvPicPr>
            <a:picLocks noChangeAspect="1"/>
          </p:cNvPicPr>
          <p:nvPr/>
        </p:nvPicPr>
        <p:blipFill>
          <a:blip r:embed="rId2" cstate="print"/>
          <a:stretch>
            <a:fillRect/>
          </a:stretch>
        </p:blipFill>
        <p:spPr>
          <a:xfrm>
            <a:off x="4953000" y="457200"/>
            <a:ext cx="1219200" cy="533400"/>
          </a:xfrm>
          <a:prstGeom prst="rect">
            <a:avLst/>
          </a:prstGeom>
        </p:spPr>
      </p:pic>
      <p:sp>
        <p:nvSpPr>
          <p:cNvPr id="7" name="Date Placeholder 6"/>
          <p:cNvSpPr>
            <a:spLocks noGrp="1"/>
          </p:cNvSpPr>
          <p:nvPr>
            <p:ph type="dt" sz="half" idx="10"/>
          </p:nvPr>
        </p:nvSpPr>
        <p:spPr/>
        <p:txBody>
          <a:bodyPr/>
          <a:lstStyle/>
          <a:p>
            <a:fld id="{075B0B5B-A903-4FB6-BEAA-418F43AFE905}" type="datetime1">
              <a:rPr lang="en-US" smtClean="0"/>
              <a:pPr/>
              <a:t>9/5/2022</a:t>
            </a:fld>
            <a:endParaRPr lang="en-US"/>
          </a:p>
        </p:txBody>
      </p:sp>
      <p:sp>
        <p:nvSpPr>
          <p:cNvPr id="9" name="Slide Number Placeholder 8"/>
          <p:cNvSpPr>
            <a:spLocks noGrp="1"/>
          </p:cNvSpPr>
          <p:nvPr>
            <p:ph type="sldNum" sz="quarter" idx="12"/>
          </p:nvPr>
        </p:nvSpPr>
        <p:spPr/>
        <p:txBody>
          <a:bodyPr/>
          <a:lstStyle/>
          <a:p>
            <a:fld id="{DC07453D-07AD-44CD-8503-70C5AB4EF812}" type="slidenum">
              <a:rPr lang="en-US" smtClean="0"/>
              <a:pPr/>
              <a:t>210</a:t>
            </a:fld>
            <a:endParaRPr lang="en-US"/>
          </a:p>
        </p:txBody>
      </p:sp>
      <p:sp>
        <p:nvSpPr>
          <p:cNvPr id="4" name="Google Shape;105;p3">
            <a:extLst>
              <a:ext uri="{FF2B5EF4-FFF2-40B4-BE49-F238E27FC236}">
                <a16:creationId xmlns:a16="http://schemas.microsoft.com/office/drawing/2014/main" id="{3DD21A08-31CA-5946-C2D4-6C11F2974893}"/>
              </a:ext>
            </a:extLst>
          </p:cNvPr>
          <p:cNvSpPr txBox="1">
            <a:spLocks/>
          </p:cNvSpPr>
          <p:nvPr/>
        </p:nvSpPr>
        <p:spPr>
          <a:xfrm>
            <a:off x="208932" y="1066801"/>
            <a:ext cx="8666620" cy="503046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indent="0" algn="just">
              <a:lnSpc>
                <a:spcPct val="150000"/>
              </a:lnSpc>
              <a:spcBef>
                <a:spcPts val="563"/>
              </a:spcBef>
              <a:spcAft>
                <a:spcPct val="0"/>
              </a:spcAft>
              <a:buClr>
                <a:srgbClr val="000000"/>
              </a:buClr>
              <a:buSzPts val="2800"/>
              <a:buNone/>
            </a:pPr>
            <a:r>
              <a:rPr lang="en-US" sz="1600" b="1" u="sng" dirty="0">
                <a:latin typeface="Times New Roman" pitchFamily="18" charset="0"/>
                <a:cs typeface="Times New Roman" pitchFamily="18" charset="0"/>
              </a:rPr>
              <a:t>Destructor</a:t>
            </a:r>
          </a:p>
          <a:p>
            <a:pPr marL="466725" indent="-285750" algn="just">
              <a:lnSpc>
                <a:spcPct val="150000"/>
              </a:lnSpc>
              <a:spcBef>
                <a:spcPts val="563"/>
              </a:spcBef>
              <a:spcAft>
                <a:spcPct val="0"/>
              </a:spcAft>
              <a:buClr>
                <a:srgbClr val="000000"/>
              </a:buClr>
              <a:buSzPts val="2800"/>
            </a:pPr>
            <a:r>
              <a:rPr lang="en-US" sz="1600" dirty="0">
                <a:latin typeface="Times New Roman" pitchFamily="18" charset="0"/>
                <a:cs typeface="Times New Roman" pitchFamily="18" charset="0"/>
              </a:rPr>
              <a:t>Destructor is a special class function which destroys the object as soon as the scope of object ends. The destructor is called automatically by the compiler when the object goes out of scope.</a:t>
            </a:r>
          </a:p>
          <a:p>
            <a:pPr marL="466725" indent="-285750" algn="just">
              <a:lnSpc>
                <a:spcPct val="150000"/>
              </a:lnSpc>
              <a:spcBef>
                <a:spcPts val="563"/>
              </a:spcBef>
              <a:spcAft>
                <a:spcPct val="0"/>
              </a:spcAft>
              <a:buClr>
                <a:srgbClr val="000000"/>
              </a:buClr>
              <a:buSzPts val="2800"/>
            </a:pPr>
            <a:r>
              <a:rPr lang="en-US" sz="1600" dirty="0">
                <a:latin typeface="Times New Roman" pitchFamily="18" charset="0"/>
                <a:cs typeface="Times New Roman" pitchFamily="18" charset="0"/>
              </a:rPr>
              <a:t>The syntax for destructor is same as that for the constructor, the class name is used for the name of destructor, with a tilde ~ sign as prefix to it.</a:t>
            </a:r>
          </a:p>
          <a:p>
            <a:pPr marL="180975" indent="0" algn="just">
              <a:lnSpc>
                <a:spcPct val="150000"/>
              </a:lnSpc>
              <a:spcBef>
                <a:spcPts val="563"/>
              </a:spcBef>
              <a:spcAft>
                <a:spcPct val="0"/>
              </a:spcAft>
              <a:buClr>
                <a:srgbClr val="000000"/>
              </a:buClr>
              <a:buSzPts val="2800"/>
              <a:buNone/>
            </a:pPr>
            <a:r>
              <a:rPr lang="en-US" sz="1600" b="1" dirty="0">
                <a:latin typeface="Times New Roman" pitchFamily="18" charset="0"/>
                <a:cs typeface="Times New Roman" pitchFamily="18" charset="0"/>
              </a:rPr>
              <a:t>Syntax:</a:t>
            </a:r>
          </a:p>
          <a:p>
            <a:pPr marL="180975" indent="0" algn="just">
              <a:lnSpc>
                <a:spcPct val="150000"/>
              </a:lnSpc>
              <a:spcBef>
                <a:spcPts val="563"/>
              </a:spcBef>
              <a:spcAft>
                <a:spcPct val="0"/>
              </a:spcAft>
              <a:buClr>
                <a:srgbClr val="000000"/>
              </a:buClr>
              <a:buSzPts val="2800"/>
              <a:buNone/>
            </a:pPr>
            <a:r>
              <a:rPr lang="en-US" sz="1600" dirty="0">
                <a:latin typeface="Times New Roman" pitchFamily="18" charset="0"/>
                <a:cs typeface="Times New Roman" pitchFamily="18" charset="0"/>
              </a:rPr>
              <a:t>class	classname</a:t>
            </a:r>
          </a:p>
          <a:p>
            <a:pPr marL="180975" indent="0" algn="just">
              <a:lnSpc>
                <a:spcPct val="150000"/>
              </a:lnSpc>
              <a:spcBef>
                <a:spcPts val="563"/>
              </a:spcBef>
              <a:spcAft>
                <a:spcPct val="0"/>
              </a:spcAft>
              <a:buClr>
                <a:srgbClr val="000000"/>
              </a:buClr>
              <a:buSzPts val="2800"/>
              <a:buNone/>
            </a:pPr>
            <a:r>
              <a:rPr lang="en-US" sz="1600" dirty="0">
                <a:latin typeface="Times New Roman" pitchFamily="18" charset="0"/>
                <a:cs typeface="Times New Roman" pitchFamily="18" charset="0"/>
              </a:rPr>
              <a:t>{</a:t>
            </a:r>
          </a:p>
          <a:p>
            <a:pPr marL="180975" indent="0" algn="just">
              <a:lnSpc>
                <a:spcPct val="150000"/>
              </a:lnSpc>
              <a:spcBef>
                <a:spcPts val="563"/>
              </a:spcBef>
              <a:spcAft>
                <a:spcPct val="0"/>
              </a:spcAft>
              <a:buClr>
                <a:srgbClr val="000000"/>
              </a:buClr>
              <a:buSzPts val="2800"/>
              <a:buNone/>
            </a:pPr>
            <a:r>
              <a:rPr lang="en-US" sz="1600" dirty="0">
                <a:latin typeface="Times New Roman" pitchFamily="18" charset="0"/>
                <a:cs typeface="Times New Roman" pitchFamily="18" charset="0"/>
              </a:rPr>
              <a:t>	public	~classname()</a:t>
            </a:r>
          </a:p>
          <a:p>
            <a:pPr marL="180975" indent="0" algn="just">
              <a:lnSpc>
                <a:spcPct val="150000"/>
              </a:lnSpc>
              <a:spcBef>
                <a:spcPts val="563"/>
              </a:spcBef>
              <a:spcAft>
                <a:spcPct val="0"/>
              </a:spcAft>
              <a:buClr>
                <a:srgbClr val="000000"/>
              </a:buClr>
              <a:buSzPts val="2800"/>
              <a:buNone/>
            </a:pPr>
            <a:r>
              <a:rPr lang="en-US" sz="1600" dirty="0">
                <a:latin typeface="Times New Roman" pitchFamily="18" charset="0"/>
                <a:cs typeface="Times New Roman" pitchFamily="18" charset="0"/>
              </a:rPr>
              <a:t>	{}</a:t>
            </a:r>
          </a:p>
          <a:p>
            <a:pPr marL="180975" indent="0" algn="just">
              <a:lnSpc>
                <a:spcPct val="150000"/>
              </a:lnSpc>
              <a:spcBef>
                <a:spcPts val="563"/>
              </a:spcBef>
              <a:spcAft>
                <a:spcPct val="0"/>
              </a:spcAft>
              <a:buClr>
                <a:srgbClr val="000000"/>
              </a:buClr>
              <a:buSzPts val="2800"/>
              <a:buNone/>
            </a:pPr>
            <a:r>
              <a:rPr lang="en-US" sz="1600" dirty="0">
                <a:latin typeface="Times New Roman" pitchFamily="18" charset="0"/>
                <a:cs typeface="Times New Roman" pitchFamily="18" charset="0"/>
              </a:rPr>
              <a:t>};</a:t>
            </a:r>
          </a:p>
        </p:txBody>
      </p:sp>
    </p:spTree>
    <p:extLst>
      <p:ext uri="{BB962C8B-B14F-4D97-AF65-F5344CB8AC3E}">
        <p14:creationId xmlns:p14="http://schemas.microsoft.com/office/powerpoint/2010/main" val="73275417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68191" y="1795960"/>
            <a:ext cx="6597203" cy="3877985"/>
          </a:xfrm>
          <a:prstGeom prst="rect">
            <a:avLst/>
          </a:prstGeom>
          <a:noFill/>
        </p:spPr>
        <p:txBody>
          <a:bodyPr wrap="square" rtlCol="0">
            <a:spAutoFit/>
          </a:bodyPr>
          <a:lstStyle/>
          <a:p>
            <a:pPr>
              <a:lnSpc>
                <a:spcPct val="150000"/>
              </a:lnSpc>
            </a:pPr>
            <a:r>
              <a:rPr lang="en-US" sz="2000" b="1" dirty="0">
                <a:solidFill>
                  <a:srgbClr val="FF0000"/>
                </a:solidFill>
                <a:latin typeface="Arial" panose="020B0604020202020204" pitchFamily="34" charset="0"/>
                <a:cs typeface="Arial" panose="020B0604020202020204" pitchFamily="34" charset="0"/>
              </a:rPr>
              <a:t>When does  the destructor get called?</a:t>
            </a:r>
          </a:p>
          <a:p>
            <a:pPr>
              <a:lnSpc>
                <a:spcPct val="150000"/>
              </a:lnSpc>
            </a:pPr>
            <a:endParaRPr lang="en-US" sz="2000" b="1" dirty="0">
              <a:solidFill>
                <a:srgbClr val="FF0000"/>
              </a:solidFill>
              <a:latin typeface="Arial" panose="020B0604020202020204" pitchFamily="34" charset="0"/>
              <a:cs typeface="Arial" panose="020B0604020202020204" pitchFamily="34" charset="0"/>
            </a:endParaRPr>
          </a:p>
          <a:p>
            <a:pPr>
              <a:lnSpc>
                <a:spcPct val="150000"/>
              </a:lnSpc>
            </a:pPr>
            <a:r>
              <a:rPr lang="en-US" sz="2000" dirty="0">
                <a:latin typeface="Arial" panose="020B0604020202020204" pitchFamily="34" charset="0"/>
                <a:cs typeface="Arial" panose="020B0604020202020204" pitchFamily="34" charset="0"/>
              </a:rPr>
              <a:t>A destructor is </a:t>
            </a:r>
            <a:r>
              <a:rPr lang="en-US" sz="2000" b="1" dirty="0">
                <a:latin typeface="Arial" panose="020B0604020202020204" pitchFamily="34" charset="0"/>
                <a:cs typeface="Arial" panose="020B0604020202020204" pitchFamily="34" charset="0"/>
              </a:rPr>
              <a:t>automatically called</a:t>
            </a:r>
            <a:r>
              <a:rPr lang="en-US" sz="2000" dirty="0">
                <a:latin typeface="Arial" panose="020B0604020202020204" pitchFamily="34" charset="0"/>
                <a:cs typeface="Arial" panose="020B0604020202020204" pitchFamily="34" charset="0"/>
              </a:rPr>
              <a:t> when:</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1) The program finished execution.</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2) When a scope (the { } parenthesis) containing </a:t>
            </a:r>
            <a:r>
              <a:rPr lang="en-US" sz="2000" b="1" dirty="0">
                <a:latin typeface="Arial" panose="020B0604020202020204" pitchFamily="34" charset="0"/>
                <a:cs typeface="Arial" panose="020B0604020202020204" pitchFamily="34" charset="0"/>
                <a:hlinkClick r:id="rId2"/>
              </a:rPr>
              <a:t>local variable</a:t>
            </a:r>
            <a:r>
              <a:rPr lang="en-US" sz="2000" dirty="0">
                <a:latin typeface="Arial" panose="020B0604020202020204" pitchFamily="34" charset="0"/>
                <a:cs typeface="Arial" panose="020B0604020202020204" pitchFamily="34" charset="0"/>
              </a:rPr>
              <a:t> ends.</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3) When you call the delete operator.</a:t>
            </a:r>
          </a:p>
          <a:p>
            <a:br>
              <a:rPr lang="en-US" dirty="0"/>
            </a:br>
            <a:endParaRPr lang="en-US" dirty="0"/>
          </a:p>
        </p:txBody>
      </p:sp>
      <p:sp>
        <p:nvSpPr>
          <p:cNvPr id="3" name="Date Placeholder 2">
            <a:extLst>
              <a:ext uri="{FF2B5EF4-FFF2-40B4-BE49-F238E27FC236}">
                <a16:creationId xmlns:a16="http://schemas.microsoft.com/office/drawing/2014/main" id="{1563A8D8-8C8C-B6BA-9591-5BB42ABCFD9B}"/>
              </a:ext>
            </a:extLst>
          </p:cNvPr>
          <p:cNvSpPr>
            <a:spLocks noGrp="1"/>
          </p:cNvSpPr>
          <p:nvPr>
            <p:ph type="dt" sz="half" idx="10"/>
          </p:nvPr>
        </p:nvSpPr>
        <p:spPr/>
        <p:txBody>
          <a:bodyPr/>
          <a:lstStyle/>
          <a:p>
            <a:fld id="{96B00C46-ECF1-48B5-B84B-6E24C8A6D495}" type="datetime1">
              <a:rPr lang="en-US" smtClean="0"/>
              <a:t>9/5/2022</a:t>
            </a:fld>
            <a:endParaRPr lang="en-US"/>
          </a:p>
        </p:txBody>
      </p:sp>
      <p:sp>
        <p:nvSpPr>
          <p:cNvPr id="4" name="Footer Placeholder 3">
            <a:extLst>
              <a:ext uri="{FF2B5EF4-FFF2-40B4-BE49-F238E27FC236}">
                <a16:creationId xmlns:a16="http://schemas.microsoft.com/office/drawing/2014/main" id="{BE1812AE-4973-4552-CC2E-5A6B66F69789}"/>
              </a:ext>
            </a:extLst>
          </p:cNvPr>
          <p:cNvSpPr>
            <a:spLocks noGrp="1"/>
          </p:cNvSpPr>
          <p:nvPr>
            <p:ph type="ftr" sz="quarter" idx="11"/>
          </p:nvPr>
        </p:nvSpPr>
        <p:spPr/>
        <p:txBody>
          <a:bodyPr/>
          <a:lstStyle/>
          <a:p>
            <a:r>
              <a:rPr lang="en-US"/>
              <a:t>C ,C++ and UML Basics</a:t>
            </a:r>
          </a:p>
        </p:txBody>
      </p:sp>
      <p:sp>
        <p:nvSpPr>
          <p:cNvPr id="5" name="Slide Number Placeholder 4">
            <a:extLst>
              <a:ext uri="{FF2B5EF4-FFF2-40B4-BE49-F238E27FC236}">
                <a16:creationId xmlns:a16="http://schemas.microsoft.com/office/drawing/2014/main" id="{2389F7C9-7AB6-9692-D21B-8E8CA0E2B79E}"/>
              </a:ext>
            </a:extLst>
          </p:cNvPr>
          <p:cNvSpPr>
            <a:spLocks noGrp="1"/>
          </p:cNvSpPr>
          <p:nvPr>
            <p:ph type="sldNum" sz="quarter" idx="12"/>
          </p:nvPr>
        </p:nvSpPr>
        <p:spPr/>
        <p:txBody>
          <a:bodyPr/>
          <a:lstStyle/>
          <a:p>
            <a:fld id="{A1A6BA4E-CDAE-4DEF-A7CA-99055C502B84}" type="slidenum">
              <a:rPr lang="en-US" smtClean="0"/>
              <a:pPr/>
              <a:t>211</a:t>
            </a:fld>
            <a:endParaRPr lang="en-US"/>
          </a:p>
        </p:txBody>
      </p:sp>
    </p:spTree>
    <p:extLst>
      <p:ext uri="{BB962C8B-B14F-4D97-AF65-F5344CB8AC3E}">
        <p14:creationId xmlns:p14="http://schemas.microsoft.com/office/powerpoint/2010/main" val="218288704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731520"/>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5029200" y="457200"/>
            <a:ext cx="1066800" cy="6096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ngfind.com-kingpin-png-4152286 (1).png"/>
          <p:cNvPicPr>
            <a:picLocks noChangeAspect="1"/>
          </p:cNvPicPr>
          <p:nvPr/>
        </p:nvPicPr>
        <p:blipFill>
          <a:blip r:embed="rId2" cstate="print"/>
          <a:stretch>
            <a:fillRect/>
          </a:stretch>
        </p:blipFill>
        <p:spPr>
          <a:xfrm>
            <a:off x="4953000" y="457200"/>
            <a:ext cx="1219200" cy="533400"/>
          </a:xfrm>
          <a:prstGeom prst="rect">
            <a:avLst/>
          </a:prstGeom>
        </p:spPr>
      </p:pic>
      <p:sp>
        <p:nvSpPr>
          <p:cNvPr id="7" name="Date Placeholder 6"/>
          <p:cNvSpPr>
            <a:spLocks noGrp="1"/>
          </p:cNvSpPr>
          <p:nvPr>
            <p:ph type="dt" sz="half" idx="10"/>
          </p:nvPr>
        </p:nvSpPr>
        <p:spPr/>
        <p:txBody>
          <a:bodyPr/>
          <a:lstStyle/>
          <a:p>
            <a:fld id="{075B0B5B-A903-4FB6-BEAA-418F43AFE905}" type="datetime1">
              <a:rPr lang="en-US" smtClean="0"/>
              <a:pPr/>
              <a:t>9/5/2022</a:t>
            </a:fld>
            <a:endParaRPr lang="en-US"/>
          </a:p>
        </p:txBody>
      </p:sp>
      <p:sp>
        <p:nvSpPr>
          <p:cNvPr id="9" name="Slide Number Placeholder 8"/>
          <p:cNvSpPr>
            <a:spLocks noGrp="1"/>
          </p:cNvSpPr>
          <p:nvPr>
            <p:ph type="sldNum" sz="quarter" idx="12"/>
          </p:nvPr>
        </p:nvSpPr>
        <p:spPr/>
        <p:txBody>
          <a:bodyPr/>
          <a:lstStyle/>
          <a:p>
            <a:fld id="{DC07453D-07AD-44CD-8503-70C5AB4EF812}" type="slidenum">
              <a:rPr lang="en-US" smtClean="0"/>
              <a:pPr/>
              <a:t>212</a:t>
            </a:fld>
            <a:endParaRPr lang="en-US"/>
          </a:p>
        </p:txBody>
      </p:sp>
      <p:sp>
        <p:nvSpPr>
          <p:cNvPr id="4" name="Google Shape;105;p3">
            <a:extLst>
              <a:ext uri="{FF2B5EF4-FFF2-40B4-BE49-F238E27FC236}">
                <a16:creationId xmlns:a16="http://schemas.microsoft.com/office/drawing/2014/main" id="{625E7F3D-5A5C-6717-3789-4A1CFA9B695E}"/>
              </a:ext>
            </a:extLst>
          </p:cNvPr>
          <p:cNvSpPr txBox="1">
            <a:spLocks/>
          </p:cNvSpPr>
          <p:nvPr/>
        </p:nvSpPr>
        <p:spPr>
          <a:xfrm>
            <a:off x="208932" y="1066801"/>
            <a:ext cx="8666620" cy="503046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indent="0" algn="just">
              <a:lnSpc>
                <a:spcPct val="150000"/>
              </a:lnSpc>
              <a:spcBef>
                <a:spcPts val="563"/>
              </a:spcBef>
              <a:spcAft>
                <a:spcPct val="0"/>
              </a:spcAft>
              <a:buClr>
                <a:srgbClr val="000000"/>
              </a:buClr>
              <a:buSzPts val="2800"/>
              <a:buNone/>
            </a:pPr>
            <a:r>
              <a:rPr lang="en-US" sz="1600" b="1" u="sng" dirty="0">
                <a:latin typeface="Times New Roman" pitchFamily="18" charset="0"/>
                <a:cs typeface="Times New Roman" pitchFamily="18" charset="0"/>
              </a:rPr>
              <a:t>Features of Destructor</a:t>
            </a:r>
          </a:p>
          <a:p>
            <a:pPr marL="449263" indent="-268288" algn="just">
              <a:lnSpc>
                <a:spcPct val="150000"/>
              </a:lnSpc>
              <a:spcBef>
                <a:spcPts val="563"/>
              </a:spcBef>
              <a:spcAft>
                <a:spcPct val="0"/>
              </a:spcAft>
              <a:buClr>
                <a:srgbClr val="000000"/>
              </a:buClr>
              <a:buSzPts val="2800"/>
            </a:pPr>
            <a:r>
              <a:rPr lang="en-US" sz="1600" dirty="0">
                <a:latin typeface="Times New Roman" pitchFamily="18" charset="0"/>
                <a:cs typeface="Times New Roman" pitchFamily="18" charset="0"/>
              </a:rPr>
              <a:t>When objects are destroyed, the destructor function is automatically called.</a:t>
            </a:r>
          </a:p>
          <a:p>
            <a:pPr marL="449263" indent="-268288" algn="just">
              <a:lnSpc>
                <a:spcPct val="150000"/>
              </a:lnSpc>
              <a:spcBef>
                <a:spcPts val="563"/>
              </a:spcBef>
              <a:spcAft>
                <a:spcPct val="0"/>
              </a:spcAft>
              <a:buClr>
                <a:srgbClr val="000000"/>
              </a:buClr>
              <a:buSzPts val="2800"/>
            </a:pPr>
            <a:r>
              <a:rPr lang="en-US" sz="1600" dirty="0">
                <a:latin typeface="Times New Roman" pitchFamily="18" charset="0"/>
                <a:cs typeface="Times New Roman" pitchFamily="18" charset="0"/>
              </a:rPr>
              <a:t>It's not possible to declare it static or const.</a:t>
            </a:r>
          </a:p>
          <a:p>
            <a:pPr marL="449263" indent="-268288" algn="just">
              <a:lnSpc>
                <a:spcPct val="150000"/>
              </a:lnSpc>
              <a:spcBef>
                <a:spcPts val="563"/>
              </a:spcBef>
              <a:spcAft>
                <a:spcPct val="0"/>
              </a:spcAft>
              <a:buClr>
                <a:srgbClr val="000000"/>
              </a:buClr>
              <a:buSzPts val="2800"/>
            </a:pPr>
            <a:r>
              <a:rPr lang="en-US" sz="1600" dirty="0">
                <a:latin typeface="Times New Roman" pitchFamily="18" charset="0"/>
                <a:cs typeface="Times New Roman" pitchFamily="18" charset="0"/>
              </a:rPr>
              <a:t>There are no arguments for the destructor.</a:t>
            </a:r>
          </a:p>
          <a:p>
            <a:pPr marL="449263" indent="-268288" algn="just">
              <a:lnSpc>
                <a:spcPct val="150000"/>
              </a:lnSpc>
              <a:spcBef>
                <a:spcPts val="563"/>
              </a:spcBef>
              <a:spcAft>
                <a:spcPct val="0"/>
              </a:spcAft>
              <a:buClr>
                <a:srgbClr val="000000"/>
              </a:buClr>
              <a:buSzPts val="2800"/>
            </a:pPr>
            <a:r>
              <a:rPr lang="en-US" sz="1600" dirty="0">
                <a:latin typeface="Times New Roman" pitchFamily="18" charset="0"/>
                <a:cs typeface="Times New Roman" pitchFamily="18" charset="0"/>
              </a:rPr>
              <a:t> It doesn't even have a void return form.</a:t>
            </a:r>
          </a:p>
          <a:p>
            <a:pPr marL="449263" indent="-268288" algn="just">
              <a:lnSpc>
                <a:spcPct val="150000"/>
              </a:lnSpc>
              <a:spcBef>
                <a:spcPts val="563"/>
              </a:spcBef>
              <a:spcAft>
                <a:spcPct val="0"/>
              </a:spcAft>
              <a:buClr>
                <a:srgbClr val="000000"/>
              </a:buClr>
              <a:buSzPts val="2800"/>
            </a:pPr>
            <a:r>
              <a:rPr lang="en-US" sz="1600" dirty="0">
                <a:latin typeface="Times New Roman" pitchFamily="18" charset="0"/>
                <a:cs typeface="Times New Roman" pitchFamily="18" charset="0"/>
              </a:rPr>
              <a:t>In the public section of the class, a destructor should be declared.</a:t>
            </a:r>
          </a:p>
          <a:p>
            <a:pPr marL="449263" indent="-268288" algn="just">
              <a:lnSpc>
                <a:spcPct val="150000"/>
              </a:lnSpc>
              <a:spcBef>
                <a:spcPts val="563"/>
              </a:spcBef>
              <a:spcAft>
                <a:spcPct val="0"/>
              </a:spcAft>
              <a:buClr>
                <a:srgbClr val="000000"/>
              </a:buClr>
              <a:buSzPts val="2800"/>
            </a:pPr>
            <a:r>
              <a:rPr lang="en-US" sz="1600" dirty="0">
                <a:latin typeface="Times New Roman" pitchFamily="18" charset="0"/>
                <a:cs typeface="Times New Roman" pitchFamily="18" charset="0"/>
              </a:rPr>
              <a:t>Destructors cannot be overloaded i.e., there can be only one destructor in a class</a:t>
            </a:r>
          </a:p>
          <a:p>
            <a:pPr marL="449263" indent="-268288" algn="just">
              <a:lnSpc>
                <a:spcPct val="150000"/>
              </a:lnSpc>
              <a:spcBef>
                <a:spcPts val="563"/>
              </a:spcBef>
              <a:spcAft>
                <a:spcPct val="0"/>
              </a:spcAft>
              <a:buClr>
                <a:srgbClr val="000000"/>
              </a:buClr>
              <a:buSzPts val="2800"/>
            </a:pPr>
            <a:r>
              <a:rPr lang="en-US" sz="1600" dirty="0">
                <a:latin typeface="Times New Roman" pitchFamily="18" charset="0"/>
                <a:cs typeface="Times New Roman" pitchFamily="18" charset="0"/>
              </a:rPr>
              <a:t>They cant be inherited.</a:t>
            </a:r>
          </a:p>
          <a:p>
            <a:pPr marL="449263" indent="-268288" algn="just">
              <a:lnSpc>
                <a:spcPct val="150000"/>
              </a:lnSpc>
              <a:spcBef>
                <a:spcPts val="563"/>
              </a:spcBef>
              <a:spcAft>
                <a:spcPct val="0"/>
              </a:spcAft>
              <a:buClr>
                <a:srgbClr val="000000"/>
              </a:buClr>
              <a:buSzPts val="2800"/>
            </a:pPr>
            <a:endParaRPr 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val="326023149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731520"/>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5029200" y="457200"/>
            <a:ext cx="1066800" cy="6096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ngfind.com-kingpin-png-4152286 (1).png"/>
          <p:cNvPicPr>
            <a:picLocks noChangeAspect="1"/>
          </p:cNvPicPr>
          <p:nvPr/>
        </p:nvPicPr>
        <p:blipFill>
          <a:blip r:embed="rId2" cstate="print"/>
          <a:stretch>
            <a:fillRect/>
          </a:stretch>
        </p:blipFill>
        <p:spPr>
          <a:xfrm>
            <a:off x="4953000" y="457200"/>
            <a:ext cx="1219200" cy="533400"/>
          </a:xfrm>
          <a:prstGeom prst="rect">
            <a:avLst/>
          </a:prstGeom>
        </p:spPr>
      </p:pic>
      <p:sp>
        <p:nvSpPr>
          <p:cNvPr id="7" name="Date Placeholder 6"/>
          <p:cNvSpPr>
            <a:spLocks noGrp="1"/>
          </p:cNvSpPr>
          <p:nvPr>
            <p:ph type="dt" sz="half" idx="10"/>
          </p:nvPr>
        </p:nvSpPr>
        <p:spPr/>
        <p:txBody>
          <a:bodyPr/>
          <a:lstStyle/>
          <a:p>
            <a:fld id="{075B0B5B-A903-4FB6-BEAA-418F43AFE905}" type="datetime1">
              <a:rPr lang="en-US" smtClean="0"/>
              <a:pPr/>
              <a:t>9/5/2022</a:t>
            </a:fld>
            <a:endParaRPr lang="en-US"/>
          </a:p>
        </p:txBody>
      </p:sp>
      <p:sp>
        <p:nvSpPr>
          <p:cNvPr id="9" name="Slide Number Placeholder 8"/>
          <p:cNvSpPr>
            <a:spLocks noGrp="1"/>
          </p:cNvSpPr>
          <p:nvPr>
            <p:ph type="sldNum" sz="quarter" idx="12"/>
          </p:nvPr>
        </p:nvSpPr>
        <p:spPr/>
        <p:txBody>
          <a:bodyPr/>
          <a:lstStyle/>
          <a:p>
            <a:fld id="{DC07453D-07AD-44CD-8503-70C5AB4EF812}" type="slidenum">
              <a:rPr lang="en-US" smtClean="0"/>
              <a:pPr/>
              <a:t>213</a:t>
            </a:fld>
            <a:endParaRPr lang="en-US"/>
          </a:p>
        </p:txBody>
      </p:sp>
      <p:sp>
        <p:nvSpPr>
          <p:cNvPr id="4" name="Google Shape;105;p3">
            <a:extLst>
              <a:ext uri="{FF2B5EF4-FFF2-40B4-BE49-F238E27FC236}">
                <a16:creationId xmlns:a16="http://schemas.microsoft.com/office/drawing/2014/main" id="{8591D745-C09F-990D-2165-C365CCACF726}"/>
              </a:ext>
            </a:extLst>
          </p:cNvPr>
          <p:cNvSpPr txBox="1">
            <a:spLocks/>
          </p:cNvSpPr>
          <p:nvPr/>
        </p:nvSpPr>
        <p:spPr>
          <a:xfrm>
            <a:off x="208932" y="1066801"/>
            <a:ext cx="8666620" cy="503046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spcBef>
                <a:spcPts val="563"/>
              </a:spcBef>
              <a:spcAft>
                <a:spcPct val="0"/>
              </a:spcAft>
              <a:buClr>
                <a:srgbClr val="000000"/>
              </a:buClr>
              <a:buSzPts val="2800"/>
              <a:buNone/>
            </a:pPr>
            <a:r>
              <a:rPr lang="en-US" sz="1600" b="1" u="sng" dirty="0">
                <a:latin typeface="Times New Roman" pitchFamily="18" charset="0"/>
                <a:cs typeface="Times New Roman" pitchFamily="18" charset="0"/>
              </a:rPr>
              <a:t>Destructors Example:</a:t>
            </a:r>
          </a:p>
        </p:txBody>
      </p:sp>
      <p:sp>
        <p:nvSpPr>
          <p:cNvPr id="8" name="Google Shape;105;p3">
            <a:extLst>
              <a:ext uri="{FF2B5EF4-FFF2-40B4-BE49-F238E27FC236}">
                <a16:creationId xmlns:a16="http://schemas.microsoft.com/office/drawing/2014/main" id="{BE9403CF-9908-E0F5-2FF9-F08D390FB48A}"/>
              </a:ext>
            </a:extLst>
          </p:cNvPr>
          <p:cNvSpPr txBox="1">
            <a:spLocks/>
          </p:cNvSpPr>
          <p:nvPr/>
        </p:nvSpPr>
        <p:spPr>
          <a:xfrm>
            <a:off x="0" y="1617721"/>
            <a:ext cx="4447568" cy="432048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class A</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   	// constructor</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	 A()</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    	{</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cout</a:t>
            </a:r>
            <a:r>
              <a:rPr lang="en-US" sz="1600" dirty="0">
                <a:latin typeface="Times New Roman" pitchFamily="18" charset="0"/>
                <a:cs typeface="Times New Roman" pitchFamily="18" charset="0"/>
              </a:rPr>
              <a:t> &lt;&lt; "Constructor called";</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    	}</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	</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	// destructor</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	~A()</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    	{</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cout</a:t>
            </a:r>
            <a:r>
              <a:rPr lang="en-US" sz="1600" dirty="0">
                <a:latin typeface="Times New Roman" pitchFamily="18" charset="0"/>
                <a:cs typeface="Times New Roman" pitchFamily="18" charset="0"/>
              </a:rPr>
              <a:t> &lt;&lt; "Destructor called";</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    	}</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a:t>
            </a:r>
          </a:p>
          <a:p>
            <a:pPr marL="180975" indent="0" algn="just">
              <a:spcBef>
                <a:spcPts val="0"/>
              </a:spcBef>
              <a:spcAft>
                <a:spcPct val="0"/>
              </a:spcAft>
              <a:buClr>
                <a:srgbClr val="000000"/>
              </a:buClr>
              <a:buSzPts val="2800"/>
              <a:buNone/>
            </a:pPr>
            <a:endParaRPr lang="en-US" sz="1600" dirty="0">
              <a:latin typeface="Times New Roman" pitchFamily="18" charset="0"/>
              <a:cs typeface="Times New Roman" pitchFamily="18" charset="0"/>
            </a:endParaRPr>
          </a:p>
        </p:txBody>
      </p:sp>
      <p:sp>
        <p:nvSpPr>
          <p:cNvPr id="11" name="Google Shape;105;p3">
            <a:extLst>
              <a:ext uri="{FF2B5EF4-FFF2-40B4-BE49-F238E27FC236}">
                <a16:creationId xmlns:a16="http://schemas.microsoft.com/office/drawing/2014/main" id="{43912BC1-EDD1-97FC-FBE9-889844E61DAB}"/>
              </a:ext>
            </a:extLst>
          </p:cNvPr>
          <p:cNvSpPr txBox="1">
            <a:spLocks/>
          </p:cNvSpPr>
          <p:nvPr/>
        </p:nvSpPr>
        <p:spPr>
          <a:xfrm>
            <a:off x="4447568" y="1602726"/>
            <a:ext cx="4663181" cy="274447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indent="0" algn="just">
              <a:lnSpc>
                <a:spcPct val="150000"/>
              </a:lnSpc>
              <a:spcBef>
                <a:spcPts val="0"/>
              </a:spcBef>
              <a:spcAft>
                <a:spcPct val="0"/>
              </a:spcAft>
              <a:buClr>
                <a:srgbClr val="000000"/>
              </a:buClr>
              <a:buSzPts val="2800"/>
              <a:buNone/>
            </a:pPr>
            <a:r>
              <a:rPr lang="en-US" sz="1600" dirty="0">
                <a:latin typeface="Times New Roman" pitchFamily="18" charset="0"/>
                <a:cs typeface="Times New Roman" pitchFamily="18" charset="0"/>
              </a:rPr>
              <a:t>int main()</a:t>
            </a:r>
          </a:p>
          <a:p>
            <a:pPr marL="180975" indent="0" algn="just">
              <a:lnSpc>
                <a:spcPct val="150000"/>
              </a:lnSpc>
              <a:spcBef>
                <a:spcPts val="0"/>
              </a:spcBef>
              <a:spcAft>
                <a:spcPct val="0"/>
              </a:spcAft>
              <a:buClr>
                <a:srgbClr val="000000"/>
              </a:buClr>
              <a:buSzPts val="2800"/>
              <a:buNone/>
            </a:pPr>
            <a:r>
              <a:rPr lang="en-US" sz="1600" dirty="0">
                <a:latin typeface="Times New Roman" pitchFamily="18" charset="0"/>
                <a:cs typeface="Times New Roman" pitchFamily="18" charset="0"/>
              </a:rPr>
              <a:t>{</a:t>
            </a:r>
          </a:p>
          <a:p>
            <a:pPr marL="180975" indent="0" algn="just">
              <a:lnSpc>
                <a:spcPct val="150000"/>
              </a:lnSpc>
              <a:spcBef>
                <a:spcPts val="0"/>
              </a:spcBef>
              <a:spcAft>
                <a:spcPct val="0"/>
              </a:spcAft>
              <a:buClr>
                <a:srgbClr val="000000"/>
              </a:buClr>
              <a:buSzPts val="2800"/>
              <a:buNone/>
            </a:pPr>
            <a:r>
              <a:rPr lang="en-US" sz="1600" dirty="0">
                <a:latin typeface="Times New Roman" pitchFamily="18" charset="0"/>
                <a:cs typeface="Times New Roman" pitchFamily="18" charset="0"/>
              </a:rPr>
              <a:t>    	A obj1;   // Constructor Called</a:t>
            </a:r>
          </a:p>
          <a:p>
            <a:pPr marL="180975" indent="0" algn="just">
              <a:lnSpc>
                <a:spcPct val="150000"/>
              </a:lnSpc>
              <a:spcBef>
                <a:spcPts val="0"/>
              </a:spcBef>
              <a:spcAft>
                <a:spcPct val="0"/>
              </a:spcAft>
              <a:buClr>
                <a:srgbClr val="000000"/>
              </a:buClr>
              <a:buSzPts val="2800"/>
              <a:buNone/>
            </a:pPr>
            <a:r>
              <a:rPr lang="en-US" sz="1600" dirty="0">
                <a:latin typeface="Times New Roman" pitchFamily="18" charset="0"/>
                <a:cs typeface="Times New Roman" pitchFamily="18" charset="0"/>
              </a:rPr>
              <a:t>    	int x = 1</a:t>
            </a:r>
          </a:p>
          <a:p>
            <a:pPr marL="180975" indent="0" algn="just">
              <a:lnSpc>
                <a:spcPct val="150000"/>
              </a:lnSpc>
              <a:spcBef>
                <a:spcPts val="0"/>
              </a:spcBef>
              <a:spcAft>
                <a:spcPct val="0"/>
              </a:spcAft>
              <a:buClr>
                <a:srgbClr val="000000"/>
              </a:buClr>
              <a:buSzPts val="2800"/>
              <a:buNone/>
            </a:pPr>
            <a:r>
              <a:rPr lang="en-US" sz="1600" dirty="0">
                <a:latin typeface="Times New Roman" pitchFamily="18" charset="0"/>
                <a:cs typeface="Times New Roman" pitchFamily="18" charset="0"/>
              </a:rPr>
              <a:t>    	if(x)</a:t>
            </a:r>
          </a:p>
          <a:p>
            <a:pPr marL="180975" indent="0" algn="just">
              <a:lnSpc>
                <a:spcPct val="150000"/>
              </a:lnSpc>
              <a:spcBef>
                <a:spcPts val="0"/>
              </a:spcBef>
              <a:spcAft>
                <a:spcPct val="0"/>
              </a:spcAft>
              <a:buClr>
                <a:srgbClr val="000000"/>
              </a:buClr>
              <a:buSzPts val="2800"/>
              <a:buNone/>
            </a:pPr>
            <a:r>
              <a:rPr lang="en-US" sz="1600" dirty="0">
                <a:latin typeface="Times New Roman" pitchFamily="18" charset="0"/>
                <a:cs typeface="Times New Roman" pitchFamily="18" charset="0"/>
              </a:rPr>
              <a:t>    	{</a:t>
            </a:r>
          </a:p>
          <a:p>
            <a:pPr marL="180975" indent="0" algn="just">
              <a:lnSpc>
                <a:spcPct val="150000"/>
              </a:lnSpc>
              <a:spcBef>
                <a:spcPts val="0"/>
              </a:spcBef>
              <a:spcAft>
                <a:spcPct val="0"/>
              </a:spcAft>
              <a:buClr>
                <a:srgbClr val="000000"/>
              </a:buClr>
              <a:buSzPts val="2800"/>
              <a:buNone/>
            </a:pPr>
            <a:r>
              <a:rPr lang="en-US" sz="1600" dirty="0">
                <a:latin typeface="Times New Roman" pitchFamily="18" charset="0"/>
                <a:cs typeface="Times New Roman" pitchFamily="18" charset="0"/>
              </a:rPr>
              <a:t>        		A obj2;  // Constructor Called</a:t>
            </a:r>
          </a:p>
          <a:p>
            <a:pPr marL="180975" indent="0" algn="just">
              <a:lnSpc>
                <a:spcPct val="150000"/>
              </a:lnSpc>
              <a:spcBef>
                <a:spcPts val="0"/>
              </a:spcBef>
              <a:spcAft>
                <a:spcPct val="0"/>
              </a:spcAft>
              <a:buClr>
                <a:srgbClr val="000000"/>
              </a:buClr>
              <a:buSzPts val="2800"/>
              <a:buNone/>
            </a:pPr>
            <a:r>
              <a:rPr lang="en-US" sz="1600" dirty="0">
                <a:latin typeface="Times New Roman" pitchFamily="18" charset="0"/>
                <a:cs typeface="Times New Roman" pitchFamily="18" charset="0"/>
              </a:rPr>
              <a:t>    	}   // Destructor Called for obj2</a:t>
            </a:r>
          </a:p>
          <a:p>
            <a:pPr marL="180975" indent="0" algn="just">
              <a:lnSpc>
                <a:spcPct val="150000"/>
              </a:lnSpc>
              <a:spcBef>
                <a:spcPts val="0"/>
              </a:spcBef>
              <a:spcAft>
                <a:spcPct val="0"/>
              </a:spcAft>
              <a:buClr>
                <a:srgbClr val="000000"/>
              </a:buClr>
              <a:buSzPts val="2800"/>
              <a:buNone/>
            </a:pPr>
            <a:r>
              <a:rPr lang="en-US" sz="1600" dirty="0">
                <a:latin typeface="Times New Roman" pitchFamily="18" charset="0"/>
                <a:cs typeface="Times New Roman" pitchFamily="18" charset="0"/>
              </a:rPr>
              <a:t>} //  Destructor called for obj1</a:t>
            </a:r>
          </a:p>
        </p:txBody>
      </p:sp>
    </p:spTree>
    <p:extLst>
      <p:ext uri="{BB962C8B-B14F-4D97-AF65-F5344CB8AC3E}">
        <p14:creationId xmlns:p14="http://schemas.microsoft.com/office/powerpoint/2010/main" val="388007100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731520"/>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5029200" y="457200"/>
            <a:ext cx="1066800" cy="6096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ngfind.com-kingpin-png-4152286 (1).png"/>
          <p:cNvPicPr>
            <a:picLocks noChangeAspect="1"/>
          </p:cNvPicPr>
          <p:nvPr/>
        </p:nvPicPr>
        <p:blipFill>
          <a:blip r:embed="rId2" cstate="print"/>
          <a:stretch>
            <a:fillRect/>
          </a:stretch>
        </p:blipFill>
        <p:spPr>
          <a:xfrm>
            <a:off x="4953000" y="457200"/>
            <a:ext cx="1219200" cy="533400"/>
          </a:xfrm>
          <a:prstGeom prst="rect">
            <a:avLst/>
          </a:prstGeom>
        </p:spPr>
      </p:pic>
      <p:sp>
        <p:nvSpPr>
          <p:cNvPr id="7" name="Date Placeholder 6"/>
          <p:cNvSpPr>
            <a:spLocks noGrp="1"/>
          </p:cNvSpPr>
          <p:nvPr>
            <p:ph type="dt" sz="half" idx="10"/>
          </p:nvPr>
        </p:nvSpPr>
        <p:spPr/>
        <p:txBody>
          <a:bodyPr/>
          <a:lstStyle/>
          <a:p>
            <a:fld id="{075B0B5B-A903-4FB6-BEAA-418F43AFE905}" type="datetime1">
              <a:rPr lang="en-US" smtClean="0"/>
              <a:pPr/>
              <a:t>9/5/2022</a:t>
            </a:fld>
            <a:endParaRPr lang="en-US"/>
          </a:p>
        </p:txBody>
      </p:sp>
      <p:sp>
        <p:nvSpPr>
          <p:cNvPr id="9" name="Slide Number Placeholder 8"/>
          <p:cNvSpPr>
            <a:spLocks noGrp="1"/>
          </p:cNvSpPr>
          <p:nvPr>
            <p:ph type="sldNum" sz="quarter" idx="12"/>
          </p:nvPr>
        </p:nvSpPr>
        <p:spPr/>
        <p:txBody>
          <a:bodyPr/>
          <a:lstStyle/>
          <a:p>
            <a:fld id="{DC07453D-07AD-44CD-8503-70C5AB4EF812}" type="slidenum">
              <a:rPr lang="en-US" smtClean="0"/>
              <a:pPr/>
              <a:t>214</a:t>
            </a:fld>
            <a:endParaRPr lang="en-US"/>
          </a:p>
        </p:txBody>
      </p:sp>
      <p:sp>
        <p:nvSpPr>
          <p:cNvPr id="4" name="Google Shape;105;p3">
            <a:extLst>
              <a:ext uri="{FF2B5EF4-FFF2-40B4-BE49-F238E27FC236}">
                <a16:creationId xmlns:a16="http://schemas.microsoft.com/office/drawing/2014/main" id="{8591D745-C09F-990D-2165-C365CCACF726}"/>
              </a:ext>
            </a:extLst>
          </p:cNvPr>
          <p:cNvSpPr txBox="1">
            <a:spLocks/>
          </p:cNvSpPr>
          <p:nvPr/>
        </p:nvSpPr>
        <p:spPr>
          <a:xfrm>
            <a:off x="208932" y="1066801"/>
            <a:ext cx="8666620" cy="503046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spcBef>
                <a:spcPts val="563"/>
              </a:spcBef>
              <a:spcAft>
                <a:spcPct val="0"/>
              </a:spcAft>
              <a:buClr>
                <a:srgbClr val="000000"/>
              </a:buClr>
              <a:buSzPts val="2800"/>
              <a:buNone/>
            </a:pPr>
            <a:r>
              <a:rPr lang="en-US" sz="1600" b="1" u="sng" dirty="0">
                <a:latin typeface="Times New Roman" pitchFamily="18" charset="0"/>
                <a:cs typeface="Times New Roman" pitchFamily="18" charset="0"/>
              </a:rPr>
              <a:t>Example:</a:t>
            </a:r>
          </a:p>
        </p:txBody>
      </p:sp>
      <p:sp>
        <p:nvSpPr>
          <p:cNvPr id="8" name="Google Shape;105;p3">
            <a:extLst>
              <a:ext uri="{FF2B5EF4-FFF2-40B4-BE49-F238E27FC236}">
                <a16:creationId xmlns:a16="http://schemas.microsoft.com/office/drawing/2014/main" id="{BE9403CF-9908-E0F5-2FF9-F08D390FB48A}"/>
              </a:ext>
            </a:extLst>
          </p:cNvPr>
          <p:cNvSpPr txBox="1">
            <a:spLocks/>
          </p:cNvSpPr>
          <p:nvPr/>
        </p:nvSpPr>
        <p:spPr>
          <a:xfrm>
            <a:off x="0" y="1617721"/>
            <a:ext cx="4447568" cy="432048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#include &lt;iostream&gt;</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using namespace std;</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class Student</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    	</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	public:		</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		int </a:t>
            </a:r>
            <a:r>
              <a:rPr lang="en-US" sz="1600" dirty="0" err="1">
                <a:latin typeface="Times New Roman" pitchFamily="18" charset="0"/>
                <a:cs typeface="Times New Roman" pitchFamily="18" charset="0"/>
              </a:rPr>
              <a:t>rollno</a:t>
            </a:r>
            <a:r>
              <a:rPr lang="en-US" sz="1600" dirty="0">
                <a:latin typeface="Times New Roman" pitchFamily="18" charset="0"/>
                <a:cs typeface="Times New Roman" pitchFamily="18" charset="0"/>
              </a:rPr>
              <a:t>;		</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		string name;		//default Constructor	</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Student()		</a:t>
            </a:r>
            <a:br>
              <a:rPr lang="en-US" sz="1600" dirty="0">
                <a:latin typeface="Times New Roman" pitchFamily="18" charset="0"/>
                <a:cs typeface="Times New Roman" pitchFamily="18" charset="0"/>
              </a:rPr>
            </a:br>
            <a:r>
              <a:rPr lang="en-US" sz="1600" dirty="0">
                <a:latin typeface="Times New Roman" pitchFamily="18" charset="0"/>
                <a:cs typeface="Times New Roman" pitchFamily="18" charset="0"/>
              </a:rPr>
              <a:t>	{		    </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rollno</a:t>
            </a:r>
            <a:r>
              <a:rPr lang="en-US" sz="1600" dirty="0">
                <a:latin typeface="Times New Roman" pitchFamily="18" charset="0"/>
                <a:cs typeface="Times New Roman" pitchFamily="18" charset="0"/>
              </a:rPr>
              <a:t>=-1;		    		name="";		</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	}		</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	// parametrized constructor		Student(int x, string str)    		{	</a:t>
            </a:r>
          </a:p>
          <a:p>
            <a:pPr marL="180975" indent="0" algn="just">
              <a:spcBef>
                <a:spcPts val="0"/>
              </a:spcBef>
              <a:spcAft>
                <a:spcPct val="0"/>
              </a:spcAft>
              <a:buClr>
                <a:srgbClr val="000000"/>
              </a:buClr>
              <a:buSzPts val="2800"/>
              <a:buNone/>
            </a:pP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rollno</a:t>
            </a:r>
            <a:r>
              <a:rPr lang="en-US" sz="1600" dirty="0">
                <a:latin typeface="Times New Roman" pitchFamily="18" charset="0"/>
                <a:cs typeface="Times New Roman" pitchFamily="18" charset="0"/>
              </a:rPr>
              <a:t> = x;				name = str;    		}				</a:t>
            </a:r>
          </a:p>
        </p:txBody>
      </p:sp>
      <p:sp>
        <p:nvSpPr>
          <p:cNvPr id="11" name="Google Shape;105;p3">
            <a:extLst>
              <a:ext uri="{FF2B5EF4-FFF2-40B4-BE49-F238E27FC236}">
                <a16:creationId xmlns:a16="http://schemas.microsoft.com/office/drawing/2014/main" id="{43912BC1-EDD1-97FC-FBE9-889844E61DAB}"/>
              </a:ext>
            </a:extLst>
          </p:cNvPr>
          <p:cNvSpPr txBox="1">
            <a:spLocks/>
          </p:cNvSpPr>
          <p:nvPr/>
        </p:nvSpPr>
        <p:spPr>
          <a:xfrm>
            <a:off x="4329970" y="1033490"/>
            <a:ext cx="4663181" cy="274447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indent="0">
              <a:spcBef>
                <a:spcPts val="0"/>
              </a:spcBef>
              <a:spcAft>
                <a:spcPct val="0"/>
              </a:spcAft>
              <a:buClr>
                <a:srgbClr val="000000"/>
              </a:buClr>
              <a:buSzPts val="2800"/>
              <a:buNone/>
            </a:pPr>
            <a:r>
              <a:rPr lang="en-US" sz="1600" dirty="0">
                <a:latin typeface="Times New Roman" pitchFamily="18" charset="0"/>
                <a:cs typeface="Times New Roman" pitchFamily="18" charset="0"/>
              </a:rPr>
              <a:t>Student( Student &amp;s1)		</a:t>
            </a:r>
          </a:p>
          <a:p>
            <a:pPr marL="180975" indent="0">
              <a:spcBef>
                <a:spcPts val="0"/>
              </a:spcBef>
              <a:spcAft>
                <a:spcPct val="0"/>
              </a:spcAft>
              <a:buClr>
                <a:srgbClr val="000000"/>
              </a:buClr>
              <a:buSzPts val="2800"/>
              <a:buNone/>
            </a:pPr>
            <a:r>
              <a:rPr lang="en-US" sz="1600" dirty="0">
                <a:latin typeface="Times New Roman" pitchFamily="18" charset="0"/>
                <a:cs typeface="Times New Roman" pitchFamily="18" charset="0"/>
              </a:rPr>
              <a:t>{			</a:t>
            </a:r>
          </a:p>
          <a:p>
            <a:pPr marL="180975" indent="0">
              <a:spcBef>
                <a:spcPts val="0"/>
              </a:spcBef>
              <a:spcAft>
                <a:spcPct val="0"/>
              </a:spcAft>
              <a:buClr>
                <a:srgbClr val="000000"/>
              </a:buClr>
              <a:buSzPts val="2800"/>
              <a:buNone/>
            </a:pP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rollno</a:t>
            </a:r>
            <a:r>
              <a:rPr lang="en-US" sz="1600" dirty="0">
                <a:latin typeface="Times New Roman" pitchFamily="18" charset="0"/>
                <a:cs typeface="Times New Roman" pitchFamily="18" charset="0"/>
              </a:rPr>
              <a:t>= s1.rollno;			name=s1.name;		</a:t>
            </a:r>
          </a:p>
          <a:p>
            <a:pPr marL="180975" indent="0">
              <a:spcBef>
                <a:spcPts val="0"/>
              </a:spcBef>
              <a:spcAft>
                <a:spcPct val="0"/>
              </a:spcAft>
              <a:buClr>
                <a:srgbClr val="000000"/>
              </a:buClr>
              <a:buSzPts val="2800"/>
              <a:buNone/>
            </a:pPr>
            <a:r>
              <a:rPr lang="en-US" sz="1600" dirty="0">
                <a:latin typeface="Times New Roman" pitchFamily="18" charset="0"/>
                <a:cs typeface="Times New Roman" pitchFamily="18" charset="0"/>
              </a:rPr>
              <a:t>}		</a:t>
            </a:r>
          </a:p>
          <a:p>
            <a:pPr marL="180975" indent="0">
              <a:spcBef>
                <a:spcPts val="0"/>
              </a:spcBef>
              <a:spcAft>
                <a:spcPct val="0"/>
              </a:spcAft>
              <a:buClr>
                <a:srgbClr val="000000"/>
              </a:buClr>
              <a:buSzPts val="2800"/>
              <a:buNone/>
            </a:pPr>
            <a:r>
              <a:rPr lang="en-US" sz="1600" dirty="0">
                <a:latin typeface="Times New Roman" pitchFamily="18" charset="0"/>
                <a:cs typeface="Times New Roman" pitchFamily="18" charset="0"/>
              </a:rPr>
              <a:t>void display()		</a:t>
            </a:r>
          </a:p>
          <a:p>
            <a:pPr marL="180975" indent="0">
              <a:spcBef>
                <a:spcPts val="0"/>
              </a:spcBef>
              <a:spcAft>
                <a:spcPct val="0"/>
              </a:spcAft>
              <a:buClr>
                <a:srgbClr val="000000"/>
              </a:buClr>
              <a:buSzPts val="2800"/>
              <a:buNone/>
            </a:pPr>
            <a:r>
              <a:rPr lang="en-US" sz="1600" dirty="0">
                <a:latin typeface="Times New Roman" pitchFamily="18" charset="0"/>
                <a:cs typeface="Times New Roman" pitchFamily="18" charset="0"/>
              </a:rPr>
              <a:t>{		    </a:t>
            </a:r>
          </a:p>
          <a:p>
            <a:pPr marL="180975" indent="0">
              <a:spcBef>
                <a:spcPts val="0"/>
              </a:spcBef>
              <a:spcAft>
                <a:spcPct val="0"/>
              </a:spcAft>
              <a:buClr>
                <a:srgbClr val="000000"/>
              </a:buClr>
              <a:buSzPts val="2800"/>
              <a:buNone/>
            </a:pPr>
            <a:r>
              <a:rPr lang="en-US" sz="1600" dirty="0" err="1">
                <a:latin typeface="Times New Roman" pitchFamily="18" charset="0"/>
                <a:cs typeface="Times New Roman" pitchFamily="18" charset="0"/>
              </a:rPr>
              <a:t>cout</a:t>
            </a:r>
            <a:r>
              <a:rPr lang="en-US" sz="1600" dirty="0">
                <a:latin typeface="Times New Roman" pitchFamily="18" charset="0"/>
                <a:cs typeface="Times New Roman" pitchFamily="18" charset="0"/>
              </a:rPr>
              <a:t>&lt;&lt;this-&gt;</a:t>
            </a:r>
            <a:r>
              <a:rPr lang="en-US" sz="1600" dirty="0" err="1">
                <a:latin typeface="Times New Roman" pitchFamily="18" charset="0"/>
                <a:cs typeface="Times New Roman" pitchFamily="18" charset="0"/>
              </a:rPr>
              <a:t>rollno</a:t>
            </a:r>
            <a:r>
              <a:rPr lang="en-US" sz="1600" dirty="0">
                <a:latin typeface="Times New Roman" pitchFamily="18" charset="0"/>
                <a:cs typeface="Times New Roman" pitchFamily="18" charset="0"/>
              </a:rPr>
              <a:t>&lt;&lt;" "&lt;&lt;this-&gt;name&lt;&lt;</a:t>
            </a:r>
            <a:r>
              <a:rPr lang="en-US" sz="1600" dirty="0" err="1">
                <a:latin typeface="Times New Roman" pitchFamily="18" charset="0"/>
                <a:cs typeface="Times New Roman" pitchFamily="18" charset="0"/>
              </a:rPr>
              <a:t>endl</a:t>
            </a:r>
            <a:r>
              <a:rPr lang="en-US" sz="1600" dirty="0">
                <a:latin typeface="Times New Roman" pitchFamily="18" charset="0"/>
                <a:cs typeface="Times New Roman" pitchFamily="18" charset="0"/>
              </a:rPr>
              <a:t>;</a:t>
            </a:r>
          </a:p>
          <a:p>
            <a:pPr marL="180975" indent="0">
              <a:spcBef>
                <a:spcPts val="0"/>
              </a:spcBef>
              <a:spcAft>
                <a:spcPct val="0"/>
              </a:spcAft>
              <a:buClr>
                <a:srgbClr val="000000"/>
              </a:buClr>
              <a:buSzPts val="2800"/>
              <a:buNone/>
            </a:pPr>
            <a:r>
              <a:rPr lang="en-US" sz="1600" dirty="0">
                <a:latin typeface="Times New Roman" pitchFamily="18" charset="0"/>
                <a:cs typeface="Times New Roman" pitchFamily="18" charset="0"/>
              </a:rPr>
              <a:t>}		</a:t>
            </a:r>
          </a:p>
          <a:p>
            <a:pPr marL="180975" indent="0">
              <a:spcBef>
                <a:spcPts val="0"/>
              </a:spcBef>
              <a:spcAft>
                <a:spcPct val="0"/>
              </a:spcAft>
              <a:buClr>
                <a:srgbClr val="000000"/>
              </a:buClr>
              <a:buSzPts val="2800"/>
              <a:buNone/>
            </a:pPr>
            <a:r>
              <a:rPr lang="en-US" sz="1600" dirty="0">
                <a:latin typeface="Times New Roman" pitchFamily="18" charset="0"/>
                <a:cs typeface="Times New Roman" pitchFamily="18" charset="0"/>
              </a:rPr>
              <a:t>//destructor		</a:t>
            </a:r>
          </a:p>
          <a:p>
            <a:pPr marL="180975" indent="0">
              <a:spcBef>
                <a:spcPts val="0"/>
              </a:spcBef>
              <a:spcAft>
                <a:spcPct val="0"/>
              </a:spcAft>
              <a:buClr>
                <a:srgbClr val="000000"/>
              </a:buClr>
              <a:buSzPts val="2800"/>
              <a:buNone/>
            </a:pPr>
            <a:r>
              <a:rPr lang="en-US" sz="1600" dirty="0">
                <a:latin typeface="Times New Roman" pitchFamily="18" charset="0"/>
                <a:cs typeface="Times New Roman" pitchFamily="18" charset="0"/>
              </a:rPr>
              <a:t>~Student()		</a:t>
            </a:r>
          </a:p>
          <a:p>
            <a:pPr marL="180975" indent="0">
              <a:spcBef>
                <a:spcPts val="0"/>
              </a:spcBef>
              <a:spcAft>
                <a:spcPct val="0"/>
              </a:spcAft>
              <a:buClr>
                <a:srgbClr val="000000"/>
              </a:buClr>
              <a:buSzPts val="2800"/>
              <a:buNone/>
            </a:pPr>
            <a:r>
              <a:rPr lang="en-US" sz="1600" dirty="0">
                <a:latin typeface="Times New Roman" pitchFamily="18" charset="0"/>
                <a:cs typeface="Times New Roman" pitchFamily="18" charset="0"/>
              </a:rPr>
              <a:t>{		    </a:t>
            </a:r>
          </a:p>
          <a:p>
            <a:pPr marL="180975" indent="0">
              <a:spcBef>
                <a:spcPts val="0"/>
              </a:spcBef>
              <a:spcAft>
                <a:spcPct val="0"/>
              </a:spcAft>
              <a:buClr>
                <a:srgbClr val="000000"/>
              </a:buClr>
              <a:buSzPts val="2800"/>
              <a:buNone/>
            </a:pP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cout</a:t>
            </a:r>
            <a:r>
              <a:rPr lang="en-US" sz="1600" dirty="0">
                <a:latin typeface="Times New Roman" pitchFamily="18" charset="0"/>
                <a:cs typeface="Times New Roman" pitchFamily="18" charset="0"/>
              </a:rPr>
              <a:t>&lt;&lt;"destructor invoked"&lt;&lt;</a:t>
            </a:r>
            <a:r>
              <a:rPr lang="en-US" sz="1600" dirty="0" err="1">
                <a:latin typeface="Times New Roman" pitchFamily="18" charset="0"/>
                <a:cs typeface="Times New Roman" pitchFamily="18" charset="0"/>
              </a:rPr>
              <a:t>endl</a:t>
            </a:r>
            <a:r>
              <a:rPr lang="en-US" sz="1600" dirty="0">
                <a:latin typeface="Times New Roman" pitchFamily="18" charset="0"/>
                <a:cs typeface="Times New Roman" pitchFamily="18" charset="0"/>
              </a:rPr>
              <a:t>;</a:t>
            </a:r>
          </a:p>
          <a:p>
            <a:pPr marL="180975" indent="0">
              <a:spcBef>
                <a:spcPts val="0"/>
              </a:spcBef>
              <a:spcAft>
                <a:spcPct val="0"/>
              </a:spcAft>
              <a:buClr>
                <a:srgbClr val="000000"/>
              </a:buClr>
              <a:buSzPts val="2800"/>
              <a:buNone/>
            </a:pPr>
            <a:r>
              <a:rPr lang="en-US" sz="1600" dirty="0">
                <a:latin typeface="Times New Roman" pitchFamily="18" charset="0"/>
                <a:cs typeface="Times New Roman" pitchFamily="18" charset="0"/>
              </a:rPr>
              <a:t>}</a:t>
            </a:r>
          </a:p>
          <a:p>
            <a:pPr marL="180975" indent="0">
              <a:spcBef>
                <a:spcPts val="0"/>
              </a:spcBef>
              <a:spcAft>
                <a:spcPct val="0"/>
              </a:spcAft>
              <a:buClr>
                <a:srgbClr val="000000"/>
              </a:buClr>
              <a:buSzPts val="2800"/>
              <a:buNone/>
            </a:pPr>
            <a:r>
              <a:rPr lang="en-US" sz="1600" dirty="0">
                <a:latin typeface="Times New Roman" pitchFamily="18" charset="0"/>
                <a:cs typeface="Times New Roman" pitchFamily="18" charset="0"/>
              </a:rPr>
              <a:t>};</a:t>
            </a:r>
          </a:p>
          <a:p>
            <a:pPr marL="180975" indent="0">
              <a:spcBef>
                <a:spcPts val="0"/>
              </a:spcBef>
              <a:spcAft>
                <a:spcPct val="0"/>
              </a:spcAft>
              <a:buClr>
                <a:srgbClr val="000000"/>
              </a:buClr>
              <a:buSzPts val="2800"/>
              <a:buNone/>
            </a:pPr>
            <a:r>
              <a:rPr lang="en-US" sz="1600" dirty="0">
                <a:latin typeface="Times New Roman" pitchFamily="18" charset="0"/>
                <a:cs typeface="Times New Roman" pitchFamily="18" charset="0"/>
              </a:rPr>
              <a:t>int main() {    </a:t>
            </a:r>
          </a:p>
          <a:p>
            <a:pPr marL="180975" indent="0">
              <a:spcBef>
                <a:spcPts val="0"/>
              </a:spcBef>
              <a:spcAft>
                <a:spcPct val="0"/>
              </a:spcAft>
              <a:buClr>
                <a:srgbClr val="000000"/>
              </a:buClr>
              <a:buSzPts val="2800"/>
              <a:buNone/>
            </a:pPr>
            <a:r>
              <a:rPr lang="en-US" sz="1600" dirty="0">
                <a:latin typeface="Times New Roman" pitchFamily="18" charset="0"/>
                <a:cs typeface="Times New Roman" pitchFamily="18" charset="0"/>
              </a:rPr>
              <a:t>	Student s;    </a:t>
            </a:r>
          </a:p>
          <a:p>
            <a:pPr marL="180975" indent="0">
              <a:spcBef>
                <a:spcPts val="0"/>
              </a:spcBef>
              <a:spcAft>
                <a:spcPct val="0"/>
              </a:spcAft>
              <a:buClr>
                <a:srgbClr val="000000"/>
              </a:buClr>
              <a:buSzPts val="2800"/>
              <a:buNone/>
            </a:pPr>
            <a:r>
              <a:rPr lang="en-US" sz="1600" dirty="0">
                <a:latin typeface="Times New Roman" pitchFamily="18" charset="0"/>
                <a:cs typeface="Times New Roman" pitchFamily="18" charset="0"/>
              </a:rPr>
              <a:t>	Student s1(101,"Abinav");	</a:t>
            </a:r>
          </a:p>
          <a:p>
            <a:pPr marL="180975" indent="0">
              <a:spcBef>
                <a:spcPts val="0"/>
              </a:spcBef>
              <a:spcAft>
                <a:spcPct val="0"/>
              </a:spcAft>
              <a:buClr>
                <a:srgbClr val="000000"/>
              </a:buClr>
              <a:buSzPts val="2800"/>
              <a:buNone/>
            </a:pPr>
            <a:r>
              <a:rPr lang="en-US" sz="1600" dirty="0">
                <a:latin typeface="Times New Roman" pitchFamily="18" charset="0"/>
                <a:cs typeface="Times New Roman" pitchFamily="18" charset="0"/>
              </a:rPr>
              <a:t>	Student s2(s1);	</a:t>
            </a:r>
          </a:p>
          <a:p>
            <a:pPr marL="180975" indent="0">
              <a:spcBef>
                <a:spcPts val="0"/>
              </a:spcBef>
              <a:spcAft>
                <a:spcPct val="0"/>
              </a:spcAft>
              <a:buClr>
                <a:srgbClr val="000000"/>
              </a:buClr>
              <a:buSzPts val="2800"/>
              <a:buNone/>
            </a:pP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s.display</a:t>
            </a:r>
            <a:r>
              <a:rPr lang="en-US" sz="1600" dirty="0">
                <a:latin typeface="Times New Roman" pitchFamily="18" charset="0"/>
                <a:cs typeface="Times New Roman" pitchFamily="18" charset="0"/>
              </a:rPr>
              <a:t>();	</a:t>
            </a:r>
          </a:p>
          <a:p>
            <a:pPr marL="180975" indent="0">
              <a:spcBef>
                <a:spcPts val="0"/>
              </a:spcBef>
              <a:spcAft>
                <a:spcPct val="0"/>
              </a:spcAft>
              <a:buClr>
                <a:srgbClr val="000000"/>
              </a:buClr>
              <a:buSzPts val="2800"/>
              <a:buNone/>
            </a:pPr>
            <a:r>
              <a:rPr lang="en-US" sz="1600" dirty="0">
                <a:latin typeface="Times New Roman" pitchFamily="18" charset="0"/>
                <a:cs typeface="Times New Roman" pitchFamily="18" charset="0"/>
              </a:rPr>
              <a:t>	s2.display();   </a:t>
            </a:r>
          </a:p>
          <a:p>
            <a:pPr marL="180975" indent="0">
              <a:spcBef>
                <a:spcPts val="0"/>
              </a:spcBef>
              <a:spcAft>
                <a:spcPct val="0"/>
              </a:spcAft>
              <a:buClr>
                <a:srgbClr val="000000"/>
              </a:buClr>
              <a:buSzPts val="2800"/>
              <a:buNone/>
            </a:pPr>
            <a:r>
              <a:rPr lang="en-US" sz="1600" dirty="0">
                <a:latin typeface="Times New Roman" pitchFamily="18" charset="0"/>
                <a:cs typeface="Times New Roman" pitchFamily="18" charset="0"/>
              </a:rPr>
              <a:t>	return 0;</a:t>
            </a:r>
          </a:p>
          <a:p>
            <a:pPr marL="180975" indent="0">
              <a:spcBef>
                <a:spcPts val="0"/>
              </a:spcBef>
              <a:spcAft>
                <a:spcPct val="0"/>
              </a:spcAft>
              <a:buClr>
                <a:srgbClr val="000000"/>
              </a:buClr>
              <a:buSzPts val="2800"/>
              <a:buNone/>
            </a:pPr>
            <a:r>
              <a:rPr lang="en-US" sz="1600" dirty="0">
                <a:latin typeface="Times New Roman" pitchFamily="18" charset="0"/>
                <a:cs typeface="Times New Roman" pitchFamily="18" charset="0"/>
              </a:rPr>
              <a:t>}</a:t>
            </a:r>
          </a:p>
        </p:txBody>
      </p:sp>
    </p:spTree>
    <p:extLst>
      <p:ext uri="{BB962C8B-B14F-4D97-AF65-F5344CB8AC3E}">
        <p14:creationId xmlns:p14="http://schemas.microsoft.com/office/powerpoint/2010/main" val="400892712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6672-616B-4DFB-A5E3-931361BEB214}"/>
              </a:ext>
            </a:extLst>
          </p:cNvPr>
          <p:cNvSpPr>
            <a:spLocks noGrp="1"/>
          </p:cNvSpPr>
          <p:nvPr>
            <p:ph type="title"/>
          </p:nvPr>
        </p:nvSpPr>
        <p:spPr/>
        <p:txBody>
          <a:bodyPr>
            <a:normAutofit/>
          </a:bodyPr>
          <a:lstStyle/>
          <a:p>
            <a:pPr>
              <a:defRPr/>
            </a:pPr>
            <a:r>
              <a:rPr lang="en-US" sz="3600" dirty="0">
                <a:latin typeface="Times New Roman" pitchFamily="18" charset="0"/>
                <a:cs typeface="Times New Roman" pitchFamily="18" charset="0"/>
              </a:rPr>
              <a:t>Methods</a:t>
            </a:r>
          </a:p>
        </p:txBody>
      </p:sp>
      <p:sp>
        <p:nvSpPr>
          <p:cNvPr id="17411" name="Content Placeholder 2">
            <a:extLst>
              <a:ext uri="{FF2B5EF4-FFF2-40B4-BE49-F238E27FC236}">
                <a16:creationId xmlns:a16="http://schemas.microsoft.com/office/drawing/2014/main" id="{941C03A0-CB4E-4F4B-8D0E-0C6A70506DE0}"/>
              </a:ext>
            </a:extLst>
          </p:cNvPr>
          <p:cNvSpPr>
            <a:spLocks noGrp="1"/>
          </p:cNvSpPr>
          <p:nvPr>
            <p:ph idx="1"/>
          </p:nvPr>
        </p:nvSpPr>
        <p:spPr/>
        <p:txBody>
          <a:bodyPr>
            <a:normAutofit/>
          </a:bodyPr>
          <a:lstStyle/>
          <a:p>
            <a:pPr algn="just"/>
            <a:r>
              <a:rPr lang="en-US" altLang="en-US" sz="2000" dirty="0">
                <a:latin typeface="Times New Roman" pitchFamily="18" charset="0"/>
                <a:cs typeface="Times New Roman" pitchFamily="18" charset="0"/>
              </a:rPr>
              <a:t>A </a:t>
            </a:r>
            <a:r>
              <a:rPr lang="en-US" altLang="en-US" sz="2000" i="1" dirty="0">
                <a:latin typeface="Times New Roman" pitchFamily="18" charset="0"/>
                <a:cs typeface="Times New Roman" pitchFamily="18" charset="0"/>
              </a:rPr>
              <a:t>method</a:t>
            </a:r>
            <a:r>
              <a:rPr lang="en-US" altLang="en-US" sz="2000" dirty="0">
                <a:latin typeface="Times New Roman" pitchFamily="18" charset="0"/>
                <a:cs typeface="Times New Roman" pitchFamily="18" charset="0"/>
              </a:rPr>
              <a:t> is a function that is part of the class definition.  The methods of a class specify how its objects will respond to any particular message.  </a:t>
            </a:r>
          </a:p>
          <a:p>
            <a:pPr algn="just"/>
            <a:endParaRPr lang="en-US" alt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A method is a collection of statements that perform some specific task and return the result to the caller. A method can perform some specific task without returning anything.</a:t>
            </a: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Methods allow us to reuse the code without retyping the code. </a:t>
            </a:r>
          </a:p>
          <a:p>
            <a:pPr algn="just"/>
            <a:endParaRPr lang="en-US" sz="2000" dirty="0">
              <a:latin typeface="Times New Roman" pitchFamily="18" charset="0"/>
              <a:cs typeface="Times New Roman" pitchFamily="18" charset="0"/>
            </a:endParaRPr>
          </a:p>
          <a:p>
            <a:pPr algn="just"/>
            <a:r>
              <a:rPr lang="en-US" altLang="en-US" sz="2000" dirty="0">
                <a:latin typeface="Times New Roman" pitchFamily="18" charset="0"/>
                <a:cs typeface="Times New Roman" pitchFamily="18" charset="0"/>
              </a:rPr>
              <a:t>A </a:t>
            </a:r>
            <a:r>
              <a:rPr lang="en-US" altLang="en-US" sz="2000" i="1" dirty="0">
                <a:latin typeface="Times New Roman" pitchFamily="18" charset="0"/>
                <a:cs typeface="Times New Roman" pitchFamily="18" charset="0"/>
              </a:rPr>
              <a:t>message</a:t>
            </a:r>
            <a:r>
              <a:rPr lang="en-US" altLang="en-US" sz="2000" dirty="0">
                <a:latin typeface="Times New Roman" pitchFamily="18" charset="0"/>
                <a:cs typeface="Times New Roman" pitchFamily="18" charset="0"/>
              </a:rPr>
              <a:t> is a request, sent to an object, that activates a method (i.e., a member function).</a:t>
            </a:r>
          </a:p>
          <a:p>
            <a:pPr algn="just"/>
            <a:endParaRPr lang="en-US" sz="2000" dirty="0">
              <a:latin typeface="Times New Roman" pitchFamily="18" charset="0"/>
              <a:cs typeface="Times New Roman" pitchFamily="18" charset="0"/>
            </a:endParaRPr>
          </a:p>
          <a:p>
            <a:pPr algn="just"/>
            <a:endParaRPr lang="en-US" altLang="en-US" sz="2000" dirty="0">
              <a:latin typeface="Times New Roman" pitchFamily="18" charset="0"/>
              <a:cs typeface="Times New Roman" pitchFamily="18" charset="0"/>
            </a:endParaRPr>
          </a:p>
        </p:txBody>
      </p:sp>
      <p:sp>
        <p:nvSpPr>
          <p:cNvPr id="5" name="Slide Number Placeholder 4">
            <a:extLst>
              <a:ext uri="{FF2B5EF4-FFF2-40B4-BE49-F238E27FC236}">
                <a16:creationId xmlns:a16="http://schemas.microsoft.com/office/drawing/2014/main" id="{E66264A9-E55E-471E-BEA8-7671AB40FEF4}"/>
              </a:ext>
            </a:extLst>
          </p:cNvPr>
          <p:cNvSpPr>
            <a:spLocks noGrp="1"/>
          </p:cNvSpPr>
          <p:nvPr>
            <p:ph type="sldNum" sz="quarter" idx="12"/>
          </p:nvPr>
        </p:nvSpPr>
        <p:spPr/>
        <p:txBody>
          <a:bodyPr>
            <a:normAutofit/>
          </a:bodyPr>
          <a:lstStyle/>
          <a:p>
            <a:pPr>
              <a:defRPr/>
            </a:pPr>
            <a:fld id="{E4522AD1-3F1F-44CA-B751-1279E1CCED10}" type="slidenum">
              <a:rPr lang="en-US">
                <a:latin typeface="Times New Roman" pitchFamily="18" charset="0"/>
                <a:cs typeface="Times New Roman" pitchFamily="18" charset="0"/>
              </a:rPr>
              <a:pPr>
                <a:defRPr/>
              </a:pPr>
              <a:t>215</a:t>
            </a:fld>
            <a:endParaRPr lang="en-US">
              <a:latin typeface="Times New Roman" pitchFamily="18" charset="0"/>
              <a:cs typeface="Times New Roman" pitchFamily="18" charset="0"/>
            </a:endParaRPr>
          </a:p>
        </p:txBody>
      </p:sp>
      <p:sp>
        <p:nvSpPr>
          <p:cNvPr id="6" name="Rectangle 5"/>
          <p:cNvSpPr/>
          <p:nvPr/>
        </p:nvSpPr>
        <p:spPr>
          <a:xfrm>
            <a:off x="1143000" y="13653"/>
            <a:ext cx="6858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7" name="Rectangle 6"/>
          <p:cNvSpPr/>
          <p:nvPr/>
        </p:nvSpPr>
        <p:spPr>
          <a:xfrm>
            <a:off x="1143000" y="135573"/>
            <a:ext cx="6858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Times New Roman" pitchFamily="18" charset="0"/>
              <a:cs typeface="Times New Roman" pitchFamily="18" charset="0"/>
            </a:endParaRPr>
          </a:p>
        </p:txBody>
      </p:sp>
      <p:pic>
        <p:nvPicPr>
          <p:cNvPr id="9" name="Picture 8" descr="pngfind.com-kingpin-png-4152286 (1).png"/>
          <p:cNvPicPr>
            <a:picLocks noChangeAspect="1"/>
          </p:cNvPicPr>
          <p:nvPr/>
        </p:nvPicPr>
        <p:blipFill>
          <a:blip r:embed="rId2" cstate="print"/>
          <a:stretch>
            <a:fillRect/>
          </a:stretch>
        </p:blipFill>
        <p:spPr>
          <a:xfrm>
            <a:off x="4857750" y="-138747"/>
            <a:ext cx="914400" cy="533400"/>
          </a:xfrm>
          <a:prstGeom prst="rect">
            <a:avLst/>
          </a:prstGeom>
        </p:spPr>
      </p:pic>
      <p:sp>
        <p:nvSpPr>
          <p:cNvPr id="3" name="Date Placeholder 2">
            <a:extLst>
              <a:ext uri="{FF2B5EF4-FFF2-40B4-BE49-F238E27FC236}">
                <a16:creationId xmlns:a16="http://schemas.microsoft.com/office/drawing/2014/main" id="{1975E76D-7D2D-A4A6-2FA3-3B9E4CBDD6F2}"/>
              </a:ext>
            </a:extLst>
          </p:cNvPr>
          <p:cNvSpPr>
            <a:spLocks noGrp="1"/>
          </p:cNvSpPr>
          <p:nvPr>
            <p:ph type="dt" sz="half" idx="10"/>
          </p:nvPr>
        </p:nvSpPr>
        <p:spPr/>
        <p:txBody>
          <a:bodyPr/>
          <a:lstStyle/>
          <a:p>
            <a:fld id="{4A0115EC-84F3-4C4E-8B44-D67A4E12E913}" type="datetime1">
              <a:rPr lang="en-US" smtClean="0"/>
              <a:t>9/5/2022</a:t>
            </a:fld>
            <a:endParaRPr lang="en-US"/>
          </a:p>
        </p:txBody>
      </p:sp>
      <p:sp>
        <p:nvSpPr>
          <p:cNvPr id="4" name="Footer Placeholder 3">
            <a:extLst>
              <a:ext uri="{FF2B5EF4-FFF2-40B4-BE49-F238E27FC236}">
                <a16:creationId xmlns:a16="http://schemas.microsoft.com/office/drawing/2014/main" id="{20E36C05-2381-6FA5-B327-D46984E128C9}"/>
              </a:ext>
            </a:extLst>
          </p:cNvPr>
          <p:cNvSpPr>
            <a:spLocks noGrp="1"/>
          </p:cNvSpPr>
          <p:nvPr>
            <p:ph type="ftr" sz="quarter" idx="11"/>
          </p:nvPr>
        </p:nvSpPr>
        <p:spPr/>
        <p:txBody>
          <a:bodyPr/>
          <a:lstStyle/>
          <a:p>
            <a:r>
              <a:rPr lang="en-US"/>
              <a:t>C ,C++ and UML Basics</a:t>
            </a:r>
          </a:p>
        </p:txBody>
      </p:sp>
    </p:spTree>
    <p:extLst>
      <p:ext uri="{BB962C8B-B14F-4D97-AF65-F5344CB8AC3E}">
        <p14:creationId xmlns:p14="http://schemas.microsoft.com/office/powerpoint/2010/main" val="87018005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808038"/>
          </a:xfrm>
        </p:spPr>
        <p:txBody>
          <a:bodyPr>
            <a:normAutofit/>
          </a:bodyPr>
          <a:lstStyle/>
          <a:p>
            <a:r>
              <a:rPr lang="en-US" sz="3600" b="1" dirty="0">
                <a:latin typeface="Times New Roman" pitchFamily="18" charset="0"/>
                <a:cs typeface="Times New Roman" pitchFamily="18" charset="0"/>
              </a:rPr>
              <a:t>Method Vs Constructor</a:t>
            </a:r>
          </a:p>
        </p:txBody>
      </p:sp>
      <p:sp>
        <p:nvSpPr>
          <p:cNvPr id="3" name="Content Placeholder 2"/>
          <p:cNvSpPr>
            <a:spLocks noGrp="1"/>
          </p:cNvSpPr>
          <p:nvPr>
            <p:ph sz="half" idx="1"/>
          </p:nvPr>
        </p:nvSpPr>
        <p:spPr/>
        <p:txBody>
          <a:bodyPr>
            <a:normAutofit fontScale="85000" lnSpcReduction="20000"/>
          </a:bodyPr>
          <a:lstStyle/>
          <a:p>
            <a:pPr fontAlgn="t"/>
            <a:r>
              <a:rPr lang="en-US" dirty="0">
                <a:latin typeface="Times New Roman" pitchFamily="18" charset="0"/>
                <a:cs typeface="Times New Roman" pitchFamily="18" charset="0"/>
              </a:rPr>
              <a:t>Used to define particular task for execution</a:t>
            </a:r>
          </a:p>
          <a:p>
            <a:pPr fontAlgn="t"/>
            <a:r>
              <a:rPr lang="en-US" dirty="0">
                <a:latin typeface="Times New Roman" pitchFamily="18" charset="0"/>
                <a:cs typeface="Times New Roman" pitchFamily="18" charset="0"/>
              </a:rPr>
              <a:t>Method can have same name as class name or different name based on the requirement</a:t>
            </a:r>
          </a:p>
          <a:p>
            <a:pPr fontAlgn="t"/>
            <a:r>
              <a:rPr lang="en-US" dirty="0">
                <a:latin typeface="Times New Roman" pitchFamily="18" charset="0"/>
                <a:cs typeface="Times New Roman" pitchFamily="18" charset="0"/>
              </a:rPr>
              <a:t>Explicit call statement required to call a method</a:t>
            </a:r>
          </a:p>
          <a:p>
            <a:pPr fontAlgn="t"/>
            <a:r>
              <a:rPr lang="en-US" dirty="0">
                <a:latin typeface="Times New Roman" pitchFamily="18" charset="0"/>
                <a:cs typeface="Times New Roman" pitchFamily="18" charset="0"/>
              </a:rPr>
              <a:t>There is no default method provided by compiler</a:t>
            </a:r>
          </a:p>
          <a:p>
            <a:pPr fontAlgn="t"/>
            <a:r>
              <a:rPr lang="en-US" dirty="0">
                <a:latin typeface="Times New Roman" pitchFamily="18" charset="0"/>
                <a:cs typeface="Times New Roman" pitchFamily="18" charset="0"/>
              </a:rPr>
              <a:t>Return data type must be declared </a:t>
            </a:r>
          </a:p>
          <a:p>
            <a:pPr>
              <a:buNone/>
            </a:pPr>
            <a:endParaRPr lang="en-US" dirty="0"/>
          </a:p>
        </p:txBody>
      </p:sp>
      <p:sp>
        <p:nvSpPr>
          <p:cNvPr id="4" name="Content Placeholder 3"/>
          <p:cNvSpPr>
            <a:spLocks noGrp="1"/>
          </p:cNvSpPr>
          <p:nvPr>
            <p:ph sz="half" idx="2"/>
          </p:nvPr>
        </p:nvSpPr>
        <p:spPr/>
        <p:txBody>
          <a:bodyPr>
            <a:normAutofit fontScale="85000" lnSpcReduction="20000"/>
          </a:bodyPr>
          <a:lstStyle/>
          <a:p>
            <a:pPr fontAlgn="t"/>
            <a:r>
              <a:rPr lang="en-US" dirty="0">
                <a:latin typeface="Times New Roman" pitchFamily="18" charset="0"/>
                <a:cs typeface="Times New Roman" pitchFamily="18" charset="0"/>
              </a:rPr>
              <a:t>Used to initialize the data members</a:t>
            </a:r>
          </a:p>
          <a:p>
            <a:pPr fontAlgn="t"/>
            <a:r>
              <a:rPr lang="en-US" dirty="0">
                <a:latin typeface="Times New Roman" pitchFamily="18" charset="0"/>
                <a:cs typeface="Times New Roman" pitchFamily="18" charset="0"/>
              </a:rPr>
              <a:t>Constructor has same name as the class name</a:t>
            </a:r>
          </a:p>
          <a:p>
            <a:pPr fontAlgn="t"/>
            <a:r>
              <a:rPr lang="en-US" dirty="0">
                <a:latin typeface="Times New Roman" pitchFamily="18" charset="0"/>
                <a:cs typeface="Times New Roman" pitchFamily="18" charset="0"/>
              </a:rPr>
              <a:t>Constructor is automatically called when an object is created</a:t>
            </a:r>
          </a:p>
          <a:p>
            <a:pPr fontAlgn="t"/>
            <a:r>
              <a:rPr lang="en-US" dirty="0">
                <a:latin typeface="Times New Roman" pitchFamily="18" charset="0"/>
                <a:cs typeface="Times New Roman" pitchFamily="18" charset="0"/>
              </a:rPr>
              <a:t>There is always default constructor provide by compiler</a:t>
            </a:r>
          </a:p>
          <a:p>
            <a:pPr fontAlgn="t"/>
            <a:r>
              <a:rPr lang="en-US" dirty="0">
                <a:latin typeface="Times New Roman" pitchFamily="18" charset="0"/>
                <a:cs typeface="Times New Roman" pitchFamily="18" charset="0"/>
              </a:rPr>
              <a:t>Return type is not required in constructor </a:t>
            </a:r>
          </a:p>
          <a:p>
            <a:pPr lvl="1">
              <a:buNone/>
            </a:pPr>
            <a:r>
              <a:rPr lang="en-US" dirty="0">
                <a:latin typeface="Times New Roman" pitchFamily="18" charset="0"/>
                <a:cs typeface="Times New Roman" pitchFamily="18" charset="0"/>
              </a:rPr>
              <a:t>	</a:t>
            </a:r>
          </a:p>
        </p:txBody>
      </p:sp>
      <p:sp>
        <p:nvSpPr>
          <p:cNvPr id="5" name="Date Placeholder 4">
            <a:extLst>
              <a:ext uri="{FF2B5EF4-FFF2-40B4-BE49-F238E27FC236}">
                <a16:creationId xmlns:a16="http://schemas.microsoft.com/office/drawing/2014/main" id="{964ACD2C-BDC2-507D-5698-F57D63748957}"/>
              </a:ext>
            </a:extLst>
          </p:cNvPr>
          <p:cNvSpPr>
            <a:spLocks noGrp="1"/>
          </p:cNvSpPr>
          <p:nvPr>
            <p:ph type="dt" sz="half" idx="10"/>
          </p:nvPr>
        </p:nvSpPr>
        <p:spPr/>
        <p:txBody>
          <a:bodyPr/>
          <a:lstStyle/>
          <a:p>
            <a:fld id="{83934150-0082-42D7-A3F1-8194C6D00EBA}" type="datetime1">
              <a:rPr lang="en-US" smtClean="0"/>
              <a:t>9/5/2022</a:t>
            </a:fld>
            <a:endParaRPr lang="en-US"/>
          </a:p>
        </p:txBody>
      </p:sp>
      <p:sp>
        <p:nvSpPr>
          <p:cNvPr id="6" name="Footer Placeholder 5">
            <a:extLst>
              <a:ext uri="{FF2B5EF4-FFF2-40B4-BE49-F238E27FC236}">
                <a16:creationId xmlns:a16="http://schemas.microsoft.com/office/drawing/2014/main" id="{FB805614-D233-E726-01E0-C10215BE6D95}"/>
              </a:ext>
            </a:extLst>
          </p:cNvPr>
          <p:cNvSpPr>
            <a:spLocks noGrp="1"/>
          </p:cNvSpPr>
          <p:nvPr>
            <p:ph type="ftr" sz="quarter" idx="11"/>
          </p:nvPr>
        </p:nvSpPr>
        <p:spPr/>
        <p:txBody>
          <a:bodyPr/>
          <a:lstStyle/>
          <a:p>
            <a:r>
              <a:rPr lang="en-US"/>
              <a:t>C ,C++ and UML Basics</a:t>
            </a:r>
          </a:p>
        </p:txBody>
      </p:sp>
      <p:sp>
        <p:nvSpPr>
          <p:cNvPr id="7" name="Slide Number Placeholder 6">
            <a:extLst>
              <a:ext uri="{FF2B5EF4-FFF2-40B4-BE49-F238E27FC236}">
                <a16:creationId xmlns:a16="http://schemas.microsoft.com/office/drawing/2014/main" id="{D7D1D9F1-33DA-EB8B-D51B-9568C7C87539}"/>
              </a:ext>
            </a:extLst>
          </p:cNvPr>
          <p:cNvSpPr>
            <a:spLocks noGrp="1"/>
          </p:cNvSpPr>
          <p:nvPr>
            <p:ph type="sldNum" sz="quarter" idx="12"/>
          </p:nvPr>
        </p:nvSpPr>
        <p:spPr/>
        <p:txBody>
          <a:bodyPr/>
          <a:lstStyle/>
          <a:p>
            <a:fld id="{A1A6BA4E-CDAE-4DEF-A7CA-99055C502B84}" type="slidenum">
              <a:rPr lang="en-US" smtClean="0"/>
              <a:pPr/>
              <a:t>216</a:t>
            </a:fld>
            <a:endParaRPr lang="en-US"/>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731520"/>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5029200" y="457200"/>
            <a:ext cx="1066800" cy="6096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ngfind.com-kingpin-png-4152286 (1).png"/>
          <p:cNvPicPr>
            <a:picLocks noChangeAspect="1"/>
          </p:cNvPicPr>
          <p:nvPr/>
        </p:nvPicPr>
        <p:blipFill>
          <a:blip r:embed="rId2" cstate="print"/>
          <a:stretch>
            <a:fillRect/>
          </a:stretch>
        </p:blipFill>
        <p:spPr>
          <a:xfrm>
            <a:off x="4953000" y="457200"/>
            <a:ext cx="1219200" cy="533400"/>
          </a:xfrm>
          <a:prstGeom prst="rect">
            <a:avLst/>
          </a:prstGeom>
        </p:spPr>
      </p:pic>
      <p:pic>
        <p:nvPicPr>
          <p:cNvPr id="57346" name="Picture 2" descr="Related image"/>
          <p:cNvPicPr>
            <a:picLocks noChangeAspect="1" noChangeArrowheads="1"/>
          </p:cNvPicPr>
          <p:nvPr/>
        </p:nvPicPr>
        <p:blipFill>
          <a:blip r:embed="rId3"/>
          <a:srcRect/>
          <a:stretch>
            <a:fillRect/>
          </a:stretch>
        </p:blipFill>
        <p:spPr bwMode="auto">
          <a:xfrm>
            <a:off x="1600200" y="1676400"/>
            <a:ext cx="5734050" cy="3819525"/>
          </a:xfrm>
          <a:prstGeom prst="rect">
            <a:avLst/>
          </a:prstGeom>
          <a:noFill/>
        </p:spPr>
      </p:pic>
      <p:sp>
        <p:nvSpPr>
          <p:cNvPr id="4" name="Date Placeholder 3">
            <a:extLst>
              <a:ext uri="{FF2B5EF4-FFF2-40B4-BE49-F238E27FC236}">
                <a16:creationId xmlns:a16="http://schemas.microsoft.com/office/drawing/2014/main" id="{68E40177-6643-4362-93FD-51C1B9A66BE8}"/>
              </a:ext>
            </a:extLst>
          </p:cNvPr>
          <p:cNvSpPr>
            <a:spLocks noGrp="1"/>
          </p:cNvSpPr>
          <p:nvPr>
            <p:ph type="dt" sz="half" idx="10"/>
          </p:nvPr>
        </p:nvSpPr>
        <p:spPr/>
        <p:txBody>
          <a:bodyPr/>
          <a:lstStyle/>
          <a:p>
            <a:fld id="{052BB52B-075A-4575-B4F8-0435209A5516}" type="datetime1">
              <a:rPr lang="en-US" smtClean="0"/>
              <a:t>9/5/2022</a:t>
            </a:fld>
            <a:endParaRPr lang="en-US"/>
          </a:p>
        </p:txBody>
      </p:sp>
      <p:sp>
        <p:nvSpPr>
          <p:cNvPr id="7" name="Footer Placeholder 6">
            <a:extLst>
              <a:ext uri="{FF2B5EF4-FFF2-40B4-BE49-F238E27FC236}">
                <a16:creationId xmlns:a16="http://schemas.microsoft.com/office/drawing/2014/main" id="{B9502C35-5929-0804-367B-76DE093E2703}"/>
              </a:ext>
            </a:extLst>
          </p:cNvPr>
          <p:cNvSpPr>
            <a:spLocks noGrp="1"/>
          </p:cNvSpPr>
          <p:nvPr>
            <p:ph type="ftr" sz="quarter" idx="11"/>
          </p:nvPr>
        </p:nvSpPr>
        <p:spPr/>
        <p:txBody>
          <a:bodyPr/>
          <a:lstStyle/>
          <a:p>
            <a:r>
              <a:rPr lang="en-US"/>
              <a:t>C ,C++ and UML Basics</a:t>
            </a:r>
          </a:p>
        </p:txBody>
      </p:sp>
      <p:sp>
        <p:nvSpPr>
          <p:cNvPr id="8" name="Slide Number Placeholder 7">
            <a:extLst>
              <a:ext uri="{FF2B5EF4-FFF2-40B4-BE49-F238E27FC236}">
                <a16:creationId xmlns:a16="http://schemas.microsoft.com/office/drawing/2014/main" id="{03F503B8-C2A5-8A87-6BA1-7DFC115BCEE1}"/>
              </a:ext>
            </a:extLst>
          </p:cNvPr>
          <p:cNvSpPr>
            <a:spLocks noGrp="1"/>
          </p:cNvSpPr>
          <p:nvPr>
            <p:ph type="sldNum" sz="quarter" idx="12"/>
          </p:nvPr>
        </p:nvSpPr>
        <p:spPr/>
        <p:txBody>
          <a:bodyPr/>
          <a:lstStyle/>
          <a:p>
            <a:fld id="{A1A6BA4E-CDAE-4DEF-A7CA-99055C502B84}" type="slidenum">
              <a:rPr lang="en-US" smtClean="0"/>
              <a:pPr/>
              <a:t>217</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046854"/>
            <a:ext cx="8229600" cy="4525963"/>
          </a:xfrm>
        </p:spPr>
        <p:txBody>
          <a:bodyPr>
            <a:normAutofit lnSpcReduction="10000"/>
          </a:bodyPr>
          <a:lstStyle/>
          <a:p>
            <a:r>
              <a:rPr lang="en-IN" dirty="0"/>
              <a:t>&lt;&lt;   operator –It can use multiple times in the same line.</a:t>
            </a:r>
          </a:p>
          <a:p>
            <a:r>
              <a:rPr lang="en-IN" dirty="0"/>
              <a:t>Its called Cascading</a:t>
            </a:r>
          </a:p>
          <a:p>
            <a:r>
              <a:rPr lang="en-IN" dirty="0" err="1"/>
              <a:t>Cout</a:t>
            </a:r>
            <a:r>
              <a:rPr lang="en-IN" dirty="0"/>
              <a:t> ,</a:t>
            </a:r>
            <a:r>
              <a:rPr lang="en-IN" dirty="0" err="1"/>
              <a:t>Cin</a:t>
            </a:r>
            <a:r>
              <a:rPr lang="en-IN" dirty="0"/>
              <a:t> can cascaded</a:t>
            </a:r>
          </a:p>
          <a:p>
            <a:endParaRPr lang="en-IN" dirty="0"/>
          </a:p>
          <a:p>
            <a:r>
              <a:rPr lang="en-IN" dirty="0"/>
              <a:t>For example</a:t>
            </a:r>
          </a:p>
          <a:p>
            <a:r>
              <a:rPr lang="en-IN" dirty="0" err="1"/>
              <a:t>cout</a:t>
            </a:r>
            <a:r>
              <a:rPr lang="en-IN" dirty="0"/>
              <a:t>&lt;&lt;“\n Enter the Marks”;</a:t>
            </a:r>
          </a:p>
          <a:p>
            <a:r>
              <a:rPr lang="en-IN" dirty="0" err="1"/>
              <a:t>cin</a:t>
            </a:r>
            <a:r>
              <a:rPr lang="en-IN" dirty="0"/>
              <a:t>&gt;&gt; </a:t>
            </a:r>
            <a:r>
              <a:rPr lang="en-IN" dirty="0" err="1"/>
              <a:t>ComputerNetworks</a:t>
            </a:r>
            <a:r>
              <a:rPr lang="en-IN" dirty="0"/>
              <a:t>&gt;&gt;OODP;</a:t>
            </a:r>
          </a:p>
        </p:txBody>
      </p:sp>
      <p:sp>
        <p:nvSpPr>
          <p:cNvPr id="4" name="Rectangle 3"/>
          <p:cNvSpPr/>
          <p:nvPr/>
        </p:nvSpPr>
        <p:spPr>
          <a:xfrm>
            <a:off x="381000" y="914400"/>
            <a:ext cx="8087245" cy="912625"/>
          </a:xfrm>
          <a:prstGeom prst="rect">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300" dirty="0"/>
              <a:t>Cascading of Input or Output Operators</a:t>
            </a:r>
          </a:p>
        </p:txBody>
      </p:sp>
      <p:sp>
        <p:nvSpPr>
          <p:cNvPr id="2" name="Rectangle 1">
            <a:extLst>
              <a:ext uri="{FF2B5EF4-FFF2-40B4-BE49-F238E27FC236}">
                <a16:creationId xmlns:a16="http://schemas.microsoft.com/office/drawing/2014/main" id="{3AFF6461-7550-1E50-9B44-FEDE54382ADE}"/>
              </a:ext>
            </a:extLst>
          </p:cNvPr>
          <p:cNvSpPr/>
          <p:nvPr/>
        </p:nvSpPr>
        <p:spPr>
          <a:xfrm>
            <a:off x="0" y="609600"/>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3BE11C8-91FE-C829-3844-0E9432A55C79}"/>
              </a:ext>
            </a:extLst>
          </p:cNvPr>
          <p:cNvSpPr/>
          <p:nvPr/>
        </p:nvSpPr>
        <p:spPr>
          <a:xfrm>
            <a:off x="0" y="731520"/>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6" name="Picture 5" descr="pngfind.com-kingpin-png-4152286 (1).png">
            <a:extLst>
              <a:ext uri="{FF2B5EF4-FFF2-40B4-BE49-F238E27FC236}">
                <a16:creationId xmlns:a16="http://schemas.microsoft.com/office/drawing/2014/main" id="{C3F19727-8B2E-A5F7-AD4A-B257BF2992A8}"/>
              </a:ext>
            </a:extLst>
          </p:cNvPr>
          <p:cNvPicPr>
            <a:picLocks noChangeAspect="1"/>
          </p:cNvPicPr>
          <p:nvPr/>
        </p:nvPicPr>
        <p:blipFill>
          <a:blip r:embed="rId2" cstate="print"/>
          <a:stretch>
            <a:fillRect/>
          </a:stretch>
        </p:blipFill>
        <p:spPr>
          <a:xfrm>
            <a:off x="4953000" y="457200"/>
            <a:ext cx="1219200" cy="533400"/>
          </a:xfrm>
          <a:prstGeom prst="rect">
            <a:avLst/>
          </a:prstGeom>
        </p:spPr>
      </p:pic>
      <p:sp>
        <p:nvSpPr>
          <p:cNvPr id="7" name="Date Placeholder 6">
            <a:extLst>
              <a:ext uri="{FF2B5EF4-FFF2-40B4-BE49-F238E27FC236}">
                <a16:creationId xmlns:a16="http://schemas.microsoft.com/office/drawing/2014/main" id="{515BB618-F257-3A0E-B0FF-BFA57B43BE1C}"/>
              </a:ext>
            </a:extLst>
          </p:cNvPr>
          <p:cNvSpPr>
            <a:spLocks noGrp="1"/>
          </p:cNvSpPr>
          <p:nvPr>
            <p:ph type="dt" sz="half" idx="10"/>
          </p:nvPr>
        </p:nvSpPr>
        <p:spPr/>
        <p:txBody>
          <a:bodyPr/>
          <a:lstStyle/>
          <a:p>
            <a:fld id="{4BAAF7B7-0F82-4F05-AEEC-0C9989DBDDC0}" type="datetime1">
              <a:rPr lang="en-US" smtClean="0"/>
              <a:t>9/5/2022</a:t>
            </a:fld>
            <a:endParaRPr lang="en-US"/>
          </a:p>
        </p:txBody>
      </p:sp>
      <p:sp>
        <p:nvSpPr>
          <p:cNvPr id="8" name="Footer Placeholder 7">
            <a:extLst>
              <a:ext uri="{FF2B5EF4-FFF2-40B4-BE49-F238E27FC236}">
                <a16:creationId xmlns:a16="http://schemas.microsoft.com/office/drawing/2014/main" id="{F8D5E3BE-1423-D5D4-FE73-ACFB5F9B4D2E}"/>
              </a:ext>
            </a:extLst>
          </p:cNvPr>
          <p:cNvSpPr>
            <a:spLocks noGrp="1"/>
          </p:cNvSpPr>
          <p:nvPr>
            <p:ph type="ftr" sz="quarter" idx="11"/>
          </p:nvPr>
        </p:nvSpPr>
        <p:spPr/>
        <p:txBody>
          <a:bodyPr/>
          <a:lstStyle/>
          <a:p>
            <a:r>
              <a:rPr lang="en-US"/>
              <a:t>C ,C++ and UML Basics</a:t>
            </a:r>
          </a:p>
        </p:txBody>
      </p:sp>
      <p:sp>
        <p:nvSpPr>
          <p:cNvPr id="9" name="Slide Number Placeholder 8">
            <a:extLst>
              <a:ext uri="{FF2B5EF4-FFF2-40B4-BE49-F238E27FC236}">
                <a16:creationId xmlns:a16="http://schemas.microsoft.com/office/drawing/2014/main" id="{DEBDAFF6-F513-2C0F-CF14-85F262C5662D}"/>
              </a:ext>
            </a:extLst>
          </p:cNvPr>
          <p:cNvSpPr>
            <a:spLocks noGrp="1"/>
          </p:cNvSpPr>
          <p:nvPr>
            <p:ph type="sldNum" sz="quarter" idx="12"/>
          </p:nvPr>
        </p:nvSpPr>
        <p:spPr/>
        <p:txBody>
          <a:bodyPr/>
          <a:lstStyle/>
          <a:p>
            <a:fld id="{A1A6BA4E-CDAE-4DEF-A7CA-99055C502B84}" type="slidenum">
              <a:rPr lang="en-US" smtClean="0"/>
              <a:pPr/>
              <a:t>22</a:t>
            </a:fld>
            <a:endParaRPr lang="en-US"/>
          </a:p>
        </p:txBody>
      </p:sp>
    </p:spTree>
    <p:extLst>
      <p:ext uri="{BB962C8B-B14F-4D97-AF65-F5344CB8AC3E}">
        <p14:creationId xmlns:p14="http://schemas.microsoft.com/office/powerpoint/2010/main" val="3573777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r>
              <a:rPr lang="en-IN" dirty="0"/>
              <a:t>char marks;</a:t>
            </a:r>
          </a:p>
          <a:p>
            <a:r>
              <a:rPr lang="en-IN" dirty="0" err="1"/>
              <a:t>cin.get</a:t>
            </a:r>
            <a:r>
              <a:rPr lang="en-IN" dirty="0"/>
              <a:t>(marks);//The value for marks is read</a:t>
            </a:r>
          </a:p>
          <a:p>
            <a:r>
              <a:rPr lang="en-IN" dirty="0"/>
              <a:t>OR</a:t>
            </a:r>
          </a:p>
          <a:p>
            <a:r>
              <a:rPr lang="en-IN" dirty="0"/>
              <a:t>marks=</a:t>
            </a:r>
            <a:r>
              <a:rPr lang="en-IN" dirty="0" err="1"/>
              <a:t>cin.get</a:t>
            </a:r>
            <a:r>
              <a:rPr lang="en-IN" dirty="0"/>
              <a:t>();//A character is read and assigned to marks</a:t>
            </a:r>
          </a:p>
          <a:p>
            <a:r>
              <a:rPr lang="en-IN" dirty="0"/>
              <a:t>string name;</a:t>
            </a:r>
          </a:p>
          <a:p>
            <a:r>
              <a:rPr lang="en-IN" dirty="0" err="1"/>
              <a:t>Cin</a:t>
            </a:r>
            <a:r>
              <a:rPr lang="en-IN" dirty="0"/>
              <a:t>&gt;&gt;name;</a:t>
            </a:r>
          </a:p>
          <a:p>
            <a:endParaRPr lang="en-IN" dirty="0"/>
          </a:p>
          <a:p>
            <a:r>
              <a:rPr lang="en-IN" dirty="0"/>
              <a:t>string </a:t>
            </a:r>
            <a:r>
              <a:rPr lang="en-IN" dirty="0" err="1"/>
              <a:t>empname</a:t>
            </a:r>
            <a:r>
              <a:rPr lang="en-IN" dirty="0"/>
              <a:t>;</a:t>
            </a:r>
          </a:p>
          <a:p>
            <a:r>
              <a:rPr lang="en-IN" dirty="0" err="1"/>
              <a:t>cin.getline</a:t>
            </a:r>
            <a:r>
              <a:rPr lang="en-IN" dirty="0"/>
              <a:t>(empname,20);</a:t>
            </a:r>
          </a:p>
          <a:p>
            <a:r>
              <a:rPr lang="en-IN" dirty="0" err="1"/>
              <a:t>Cout</a:t>
            </a:r>
            <a:r>
              <a:rPr lang="en-IN" dirty="0"/>
              <a:t>&lt;&lt;“\n Welcome ,”&lt;&lt;</a:t>
            </a:r>
            <a:r>
              <a:rPr lang="en-IN" dirty="0" err="1"/>
              <a:t>empname</a:t>
            </a:r>
            <a:r>
              <a:rPr lang="en-IN" dirty="0"/>
              <a:t>;</a:t>
            </a:r>
          </a:p>
        </p:txBody>
      </p:sp>
      <p:sp>
        <p:nvSpPr>
          <p:cNvPr id="4" name="Rectangle 3"/>
          <p:cNvSpPr/>
          <p:nvPr/>
        </p:nvSpPr>
        <p:spPr>
          <a:xfrm>
            <a:off x="528378" y="1041906"/>
            <a:ext cx="8087245" cy="912625"/>
          </a:xfrm>
          <a:prstGeom prst="rect">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300" dirty="0"/>
              <a:t>Reading and Writing Characters and Strings</a:t>
            </a:r>
          </a:p>
        </p:txBody>
      </p:sp>
      <p:sp>
        <p:nvSpPr>
          <p:cNvPr id="2" name="Rectangle 1">
            <a:extLst>
              <a:ext uri="{FF2B5EF4-FFF2-40B4-BE49-F238E27FC236}">
                <a16:creationId xmlns:a16="http://schemas.microsoft.com/office/drawing/2014/main" id="{57A53789-DA08-6D53-9B8C-BFF4A2172BB8}"/>
              </a:ext>
            </a:extLst>
          </p:cNvPr>
          <p:cNvSpPr/>
          <p:nvPr/>
        </p:nvSpPr>
        <p:spPr>
          <a:xfrm>
            <a:off x="0" y="609600"/>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51F95F4-30BD-5008-8946-0A2B7BDB89C1}"/>
              </a:ext>
            </a:extLst>
          </p:cNvPr>
          <p:cNvSpPr/>
          <p:nvPr/>
        </p:nvSpPr>
        <p:spPr>
          <a:xfrm>
            <a:off x="0" y="731520"/>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6" name="Picture 5" descr="pngfind.com-kingpin-png-4152286 (1).png">
            <a:extLst>
              <a:ext uri="{FF2B5EF4-FFF2-40B4-BE49-F238E27FC236}">
                <a16:creationId xmlns:a16="http://schemas.microsoft.com/office/drawing/2014/main" id="{C8433919-F440-6A8E-985E-CB49F652533B}"/>
              </a:ext>
            </a:extLst>
          </p:cNvPr>
          <p:cNvPicPr>
            <a:picLocks noChangeAspect="1"/>
          </p:cNvPicPr>
          <p:nvPr/>
        </p:nvPicPr>
        <p:blipFill>
          <a:blip r:embed="rId2" cstate="print"/>
          <a:stretch>
            <a:fillRect/>
          </a:stretch>
        </p:blipFill>
        <p:spPr>
          <a:xfrm>
            <a:off x="4953000" y="457200"/>
            <a:ext cx="1219200" cy="533400"/>
          </a:xfrm>
          <a:prstGeom prst="rect">
            <a:avLst/>
          </a:prstGeom>
        </p:spPr>
      </p:pic>
      <p:sp>
        <p:nvSpPr>
          <p:cNvPr id="7" name="Date Placeholder 6">
            <a:extLst>
              <a:ext uri="{FF2B5EF4-FFF2-40B4-BE49-F238E27FC236}">
                <a16:creationId xmlns:a16="http://schemas.microsoft.com/office/drawing/2014/main" id="{B30DB3A0-E94A-F240-1BB1-DC841935612B}"/>
              </a:ext>
            </a:extLst>
          </p:cNvPr>
          <p:cNvSpPr>
            <a:spLocks noGrp="1"/>
          </p:cNvSpPr>
          <p:nvPr>
            <p:ph type="dt" sz="half" idx="10"/>
          </p:nvPr>
        </p:nvSpPr>
        <p:spPr/>
        <p:txBody>
          <a:bodyPr/>
          <a:lstStyle/>
          <a:p>
            <a:fld id="{0F27323C-9376-41E2-90F8-7FCE12C47AB1}" type="datetime1">
              <a:rPr lang="en-US" smtClean="0"/>
              <a:t>9/5/2022</a:t>
            </a:fld>
            <a:endParaRPr lang="en-US"/>
          </a:p>
        </p:txBody>
      </p:sp>
      <p:sp>
        <p:nvSpPr>
          <p:cNvPr id="8" name="Footer Placeholder 7">
            <a:extLst>
              <a:ext uri="{FF2B5EF4-FFF2-40B4-BE49-F238E27FC236}">
                <a16:creationId xmlns:a16="http://schemas.microsoft.com/office/drawing/2014/main" id="{72475D4D-11AA-4192-A122-210148CC5606}"/>
              </a:ext>
            </a:extLst>
          </p:cNvPr>
          <p:cNvSpPr>
            <a:spLocks noGrp="1"/>
          </p:cNvSpPr>
          <p:nvPr>
            <p:ph type="ftr" sz="quarter" idx="11"/>
          </p:nvPr>
        </p:nvSpPr>
        <p:spPr/>
        <p:txBody>
          <a:bodyPr/>
          <a:lstStyle/>
          <a:p>
            <a:r>
              <a:rPr lang="en-US"/>
              <a:t>C ,C++ and UML Basics</a:t>
            </a:r>
          </a:p>
        </p:txBody>
      </p:sp>
      <p:sp>
        <p:nvSpPr>
          <p:cNvPr id="9" name="Slide Number Placeholder 8">
            <a:extLst>
              <a:ext uri="{FF2B5EF4-FFF2-40B4-BE49-F238E27FC236}">
                <a16:creationId xmlns:a16="http://schemas.microsoft.com/office/drawing/2014/main" id="{6C3148F9-A385-5CD3-DB0F-DFD4EABD643B}"/>
              </a:ext>
            </a:extLst>
          </p:cNvPr>
          <p:cNvSpPr>
            <a:spLocks noGrp="1"/>
          </p:cNvSpPr>
          <p:nvPr>
            <p:ph type="sldNum" sz="quarter" idx="12"/>
          </p:nvPr>
        </p:nvSpPr>
        <p:spPr/>
        <p:txBody>
          <a:bodyPr/>
          <a:lstStyle/>
          <a:p>
            <a:fld id="{A1A6BA4E-CDAE-4DEF-A7CA-99055C502B84}" type="slidenum">
              <a:rPr lang="en-US" smtClean="0"/>
              <a:pPr/>
              <a:t>23</a:t>
            </a:fld>
            <a:endParaRPr lang="en-US"/>
          </a:p>
        </p:txBody>
      </p:sp>
    </p:spTree>
    <p:extLst>
      <p:ext uri="{BB962C8B-B14F-4D97-AF65-F5344CB8AC3E}">
        <p14:creationId xmlns:p14="http://schemas.microsoft.com/office/powerpoint/2010/main" val="12700848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a:stCxn id="6" idx="2"/>
          </p:cNvCxnSpPr>
          <p:nvPr/>
        </p:nvCxnSpPr>
        <p:spPr>
          <a:xfrm flipH="1">
            <a:off x="7013863" y="2700294"/>
            <a:ext cx="1" cy="216635"/>
          </a:xfrm>
          <a:prstGeom prst="line">
            <a:avLst/>
          </a:prstGeom>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5523807" y="2226469"/>
            <a:ext cx="2991543" cy="1293636"/>
            <a:chOff x="7365076" y="1825625"/>
            <a:chExt cx="3988724" cy="1724848"/>
          </a:xfrm>
        </p:grpSpPr>
        <p:sp>
          <p:nvSpPr>
            <p:cNvPr id="6" name="Rectangle 5"/>
            <p:cNvSpPr/>
            <p:nvPr/>
          </p:nvSpPr>
          <p:spPr>
            <a:xfrm>
              <a:off x="8312727" y="1825625"/>
              <a:ext cx="2078182" cy="6317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50" dirty="0"/>
                <a:t>Formatted I/O</a:t>
              </a:r>
            </a:p>
          </p:txBody>
        </p:sp>
        <p:sp>
          <p:nvSpPr>
            <p:cNvPr id="7" name="Rectangle 6"/>
            <p:cNvSpPr/>
            <p:nvPr/>
          </p:nvSpPr>
          <p:spPr>
            <a:xfrm>
              <a:off x="7365076" y="3018459"/>
              <a:ext cx="1895302" cy="532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50" dirty="0"/>
                <a:t>I/O class function and </a:t>
              </a:r>
              <a:r>
                <a:rPr lang="en-IN" sz="1350" dirty="0" err="1"/>
                <a:t>flages</a:t>
              </a:r>
              <a:endParaRPr lang="en-IN" sz="1350" dirty="0"/>
            </a:p>
          </p:txBody>
        </p:sp>
        <p:sp>
          <p:nvSpPr>
            <p:cNvPr id="8" name="Rectangle 7"/>
            <p:cNvSpPr/>
            <p:nvPr/>
          </p:nvSpPr>
          <p:spPr>
            <a:xfrm>
              <a:off x="9741131" y="3007280"/>
              <a:ext cx="1612669" cy="502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50" dirty="0"/>
                <a:t>Manipulators</a:t>
              </a:r>
            </a:p>
          </p:txBody>
        </p:sp>
        <p:cxnSp>
          <p:nvCxnSpPr>
            <p:cNvPr id="13" name="Straight Connector 12"/>
            <p:cNvCxnSpPr/>
            <p:nvPr/>
          </p:nvCxnSpPr>
          <p:spPr>
            <a:xfrm>
              <a:off x="7880465" y="2729612"/>
              <a:ext cx="2942705" cy="16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880465" y="2729612"/>
              <a:ext cx="0" cy="277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0823170" y="2729612"/>
              <a:ext cx="0" cy="277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20" name="Picture 3"/>
          <p:cNvPicPr>
            <a:picLocks noGrp="1" noChangeAspect="1" noChangeArrowheads="1"/>
          </p:cNvPicPr>
          <p:nvPr>
            <p:ph idx="1"/>
          </p:nvPr>
        </p:nvPicPr>
        <p:blipFill>
          <a:blip r:embed="rId2"/>
          <a:srcRect/>
          <a:stretch>
            <a:fillRect/>
          </a:stretch>
        </p:blipFill>
        <p:spPr bwMode="auto">
          <a:xfrm>
            <a:off x="107154" y="2002026"/>
            <a:ext cx="5347846" cy="3007432"/>
          </a:xfrm>
          <a:prstGeom prst="rect">
            <a:avLst/>
          </a:prstGeom>
          <a:noFill/>
          <a:ln w="9525">
            <a:noFill/>
            <a:miter lim="800000"/>
            <a:headEnd/>
            <a:tailEnd/>
          </a:ln>
          <a:effectLst/>
        </p:spPr>
      </p:pic>
      <p:sp>
        <p:nvSpPr>
          <p:cNvPr id="21" name="Rectangle 20"/>
          <p:cNvSpPr/>
          <p:nvPr/>
        </p:nvSpPr>
        <p:spPr>
          <a:xfrm>
            <a:off x="5697336" y="3682814"/>
            <a:ext cx="2943744" cy="2187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350" dirty="0"/>
              <a:t>#include&lt;</a:t>
            </a:r>
            <a:r>
              <a:rPr lang="en-IN" sz="1350" dirty="0" err="1"/>
              <a:t>iostream.h</a:t>
            </a:r>
            <a:r>
              <a:rPr lang="en-IN" sz="1350" dirty="0"/>
              <a:t>&gt;</a:t>
            </a:r>
          </a:p>
          <a:p>
            <a:r>
              <a:rPr lang="en-IN" sz="1350" dirty="0"/>
              <a:t>#define PI 3.14159</a:t>
            </a:r>
          </a:p>
          <a:p>
            <a:r>
              <a:rPr lang="en-IN" sz="1350" dirty="0"/>
              <a:t>main()</a:t>
            </a:r>
          </a:p>
          <a:p>
            <a:r>
              <a:rPr lang="en-IN" sz="1350" dirty="0"/>
              <a:t>{</a:t>
            </a:r>
          </a:p>
          <a:p>
            <a:r>
              <a:rPr lang="en-IN" sz="1350" dirty="0" err="1"/>
              <a:t>cout.precision</a:t>
            </a:r>
            <a:r>
              <a:rPr lang="en-IN" sz="1350" dirty="0"/>
              <a:t>(3);</a:t>
            </a:r>
          </a:p>
          <a:p>
            <a:r>
              <a:rPr lang="en-IN" sz="1350" dirty="0" err="1"/>
              <a:t>cout.width</a:t>
            </a:r>
            <a:r>
              <a:rPr lang="en-IN" sz="1350" dirty="0"/>
              <a:t>(10);</a:t>
            </a:r>
          </a:p>
          <a:p>
            <a:r>
              <a:rPr lang="en-IN" sz="1350" dirty="0" err="1"/>
              <a:t>cout.fill</a:t>
            </a:r>
            <a:r>
              <a:rPr lang="en-IN" sz="1350" dirty="0"/>
              <a:t>(‘*’);</a:t>
            </a:r>
          </a:p>
          <a:p>
            <a:r>
              <a:rPr lang="en-IN" sz="1350" dirty="0" err="1"/>
              <a:t>cout</a:t>
            </a:r>
            <a:r>
              <a:rPr lang="en-IN" sz="1350" dirty="0"/>
              <a:t>&lt;&lt;PI;</a:t>
            </a:r>
          </a:p>
          <a:p>
            <a:r>
              <a:rPr lang="en-IN" sz="1350" dirty="0"/>
              <a:t>Output</a:t>
            </a:r>
          </a:p>
          <a:p>
            <a:r>
              <a:rPr lang="en-IN" sz="1350" dirty="0"/>
              <a:t>*****3.142</a:t>
            </a:r>
          </a:p>
          <a:p>
            <a:endParaRPr lang="en-IN" sz="1350" dirty="0"/>
          </a:p>
        </p:txBody>
      </p:sp>
      <p:sp>
        <p:nvSpPr>
          <p:cNvPr id="23" name="Rectangle 22"/>
          <p:cNvSpPr/>
          <p:nvPr/>
        </p:nvSpPr>
        <p:spPr>
          <a:xfrm>
            <a:off x="253538" y="896157"/>
            <a:ext cx="8087245" cy="912625"/>
          </a:xfrm>
          <a:prstGeom prst="rect">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300" dirty="0"/>
              <a:t>Formatted Input and Output Operations</a:t>
            </a:r>
          </a:p>
        </p:txBody>
      </p:sp>
      <p:sp>
        <p:nvSpPr>
          <p:cNvPr id="2" name="Rectangle 1">
            <a:extLst>
              <a:ext uri="{FF2B5EF4-FFF2-40B4-BE49-F238E27FC236}">
                <a16:creationId xmlns:a16="http://schemas.microsoft.com/office/drawing/2014/main" id="{1A929D5B-C3D1-BF1E-7E7B-675B8D2E3EF6}"/>
              </a:ext>
            </a:extLst>
          </p:cNvPr>
          <p:cNvSpPr/>
          <p:nvPr/>
        </p:nvSpPr>
        <p:spPr>
          <a:xfrm>
            <a:off x="0" y="609600"/>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CBA85A2-FA24-4F71-AA5C-F8202CC8B03C}"/>
              </a:ext>
            </a:extLst>
          </p:cNvPr>
          <p:cNvSpPr/>
          <p:nvPr/>
        </p:nvSpPr>
        <p:spPr>
          <a:xfrm>
            <a:off x="0" y="731520"/>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4" name="Picture 3" descr="pngfind.com-kingpin-png-4152286 (1).png">
            <a:extLst>
              <a:ext uri="{FF2B5EF4-FFF2-40B4-BE49-F238E27FC236}">
                <a16:creationId xmlns:a16="http://schemas.microsoft.com/office/drawing/2014/main" id="{E95419BF-CA52-81A1-A351-C7C5C663D8E4}"/>
              </a:ext>
            </a:extLst>
          </p:cNvPr>
          <p:cNvPicPr>
            <a:picLocks noChangeAspect="1"/>
          </p:cNvPicPr>
          <p:nvPr/>
        </p:nvPicPr>
        <p:blipFill>
          <a:blip r:embed="rId3" cstate="print"/>
          <a:stretch>
            <a:fillRect/>
          </a:stretch>
        </p:blipFill>
        <p:spPr>
          <a:xfrm>
            <a:off x="4953000" y="457200"/>
            <a:ext cx="1219200" cy="533400"/>
          </a:xfrm>
          <a:prstGeom prst="rect">
            <a:avLst/>
          </a:prstGeom>
        </p:spPr>
      </p:pic>
      <p:sp>
        <p:nvSpPr>
          <p:cNvPr id="5" name="Date Placeholder 4">
            <a:extLst>
              <a:ext uri="{FF2B5EF4-FFF2-40B4-BE49-F238E27FC236}">
                <a16:creationId xmlns:a16="http://schemas.microsoft.com/office/drawing/2014/main" id="{00286613-4E76-CA18-A3CF-139085F93977}"/>
              </a:ext>
            </a:extLst>
          </p:cNvPr>
          <p:cNvSpPr>
            <a:spLocks noGrp="1"/>
          </p:cNvSpPr>
          <p:nvPr>
            <p:ph type="dt" sz="half" idx="10"/>
          </p:nvPr>
        </p:nvSpPr>
        <p:spPr/>
        <p:txBody>
          <a:bodyPr/>
          <a:lstStyle/>
          <a:p>
            <a:fld id="{3C084DDB-3BFB-4B4C-AB5A-1155A9273F99}" type="datetime1">
              <a:rPr lang="en-US" smtClean="0"/>
              <a:t>9/5/2022</a:t>
            </a:fld>
            <a:endParaRPr lang="en-US"/>
          </a:p>
        </p:txBody>
      </p:sp>
      <p:sp>
        <p:nvSpPr>
          <p:cNvPr id="9" name="Footer Placeholder 8">
            <a:extLst>
              <a:ext uri="{FF2B5EF4-FFF2-40B4-BE49-F238E27FC236}">
                <a16:creationId xmlns:a16="http://schemas.microsoft.com/office/drawing/2014/main" id="{7D29C61D-13D7-20DE-BBFC-140929338237}"/>
              </a:ext>
            </a:extLst>
          </p:cNvPr>
          <p:cNvSpPr>
            <a:spLocks noGrp="1"/>
          </p:cNvSpPr>
          <p:nvPr>
            <p:ph type="ftr" sz="quarter" idx="11"/>
          </p:nvPr>
        </p:nvSpPr>
        <p:spPr/>
        <p:txBody>
          <a:bodyPr/>
          <a:lstStyle/>
          <a:p>
            <a:r>
              <a:rPr lang="en-US"/>
              <a:t>C ,C++ and UML Basics</a:t>
            </a:r>
          </a:p>
        </p:txBody>
      </p:sp>
      <p:sp>
        <p:nvSpPr>
          <p:cNvPr id="11" name="Slide Number Placeholder 10">
            <a:extLst>
              <a:ext uri="{FF2B5EF4-FFF2-40B4-BE49-F238E27FC236}">
                <a16:creationId xmlns:a16="http://schemas.microsoft.com/office/drawing/2014/main" id="{69D932F8-41A3-B2BB-C314-BAA48D0755A5}"/>
              </a:ext>
            </a:extLst>
          </p:cNvPr>
          <p:cNvSpPr>
            <a:spLocks noGrp="1"/>
          </p:cNvSpPr>
          <p:nvPr>
            <p:ph type="sldNum" sz="quarter" idx="12"/>
          </p:nvPr>
        </p:nvSpPr>
        <p:spPr/>
        <p:txBody>
          <a:bodyPr/>
          <a:lstStyle/>
          <a:p>
            <a:fld id="{A1A6BA4E-CDAE-4DEF-A7CA-99055C502B84}" type="slidenum">
              <a:rPr lang="en-US" smtClean="0"/>
              <a:pPr/>
              <a:t>24</a:t>
            </a:fld>
            <a:endParaRPr lang="en-US"/>
          </a:p>
        </p:txBody>
      </p:sp>
    </p:spTree>
    <p:extLst>
      <p:ext uri="{BB962C8B-B14F-4D97-AF65-F5344CB8AC3E}">
        <p14:creationId xmlns:p14="http://schemas.microsoft.com/office/powerpoint/2010/main" val="2474710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951037"/>
            <a:ext cx="8839200" cy="4525963"/>
          </a:xfrm>
        </p:spPr>
        <p:txBody>
          <a:bodyPr>
            <a:normAutofit fontScale="92500" lnSpcReduction="20000"/>
          </a:bodyPr>
          <a:lstStyle/>
          <a:p>
            <a:pPr algn="just"/>
            <a:r>
              <a:rPr lang="en-US" dirty="0">
                <a:latin typeface="Times New Roman" pitchFamily="18" charset="0"/>
                <a:cs typeface="Times New Roman" pitchFamily="18" charset="0"/>
              </a:rPr>
              <a:t>The </a:t>
            </a:r>
            <a:r>
              <a:rPr lang="en-US" dirty="0" err="1">
                <a:latin typeface="Times New Roman" pitchFamily="18" charset="0"/>
                <a:cs typeface="Times New Roman" pitchFamily="18" charset="0"/>
              </a:rPr>
              <a:t>setf</a:t>
            </a:r>
            <a:r>
              <a:rPr lang="en-US" dirty="0">
                <a:latin typeface="Times New Roman" pitchFamily="18" charset="0"/>
                <a:cs typeface="Times New Roman" pitchFamily="18" charset="0"/>
              </a:rPr>
              <a:t>() is a member function of the </a:t>
            </a:r>
            <a:r>
              <a:rPr lang="en-US" dirty="0" err="1">
                <a:latin typeface="Times New Roman" pitchFamily="18" charset="0"/>
                <a:cs typeface="Times New Roman" pitchFamily="18" charset="0"/>
              </a:rPr>
              <a:t>ios</a:t>
            </a:r>
            <a:r>
              <a:rPr lang="en-US" dirty="0">
                <a:latin typeface="Times New Roman" pitchFamily="18" charset="0"/>
                <a:cs typeface="Times New Roman" pitchFamily="18" charset="0"/>
              </a:rPr>
              <a:t> class that is used to set flags for formatting output. </a:t>
            </a:r>
          </a:p>
          <a:p>
            <a:pPr algn="just"/>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syntax -</a:t>
            </a:r>
            <a:r>
              <a:rPr lang="en-US" b="1" dirty="0" err="1">
                <a:latin typeface="Times New Roman" pitchFamily="18" charset="0"/>
                <a:cs typeface="Times New Roman" pitchFamily="18" charset="0"/>
              </a:rPr>
              <a:t>cout.setf</a:t>
            </a:r>
            <a:r>
              <a:rPr lang="en-US" b="1" dirty="0">
                <a:latin typeface="Times New Roman" pitchFamily="18" charset="0"/>
                <a:cs typeface="Times New Roman" pitchFamily="18" charset="0"/>
              </a:rPr>
              <a:t>(flag, bit-field)</a:t>
            </a:r>
          </a:p>
          <a:p>
            <a:pPr algn="just"/>
            <a:r>
              <a:rPr lang="en-US" dirty="0">
                <a:latin typeface="Times New Roman" pitchFamily="18" charset="0"/>
                <a:cs typeface="Times New Roman" pitchFamily="18" charset="0"/>
              </a:rPr>
              <a:t>Here, flag defined in the </a:t>
            </a:r>
            <a:r>
              <a:rPr lang="en-US" dirty="0" err="1">
                <a:latin typeface="Times New Roman" pitchFamily="18" charset="0"/>
                <a:cs typeface="Times New Roman" pitchFamily="18" charset="0"/>
              </a:rPr>
              <a:t>ios</a:t>
            </a:r>
            <a:r>
              <a:rPr lang="en-US" dirty="0">
                <a:latin typeface="Times New Roman" pitchFamily="18" charset="0"/>
                <a:cs typeface="Times New Roman" pitchFamily="18" charset="0"/>
              </a:rPr>
              <a:t> class specifies how the output should be formatted </a:t>
            </a:r>
          </a:p>
          <a:p>
            <a:pPr algn="just"/>
            <a:r>
              <a:rPr lang="en-US" dirty="0">
                <a:latin typeface="Times New Roman" pitchFamily="18" charset="0"/>
                <a:cs typeface="Times New Roman" pitchFamily="18" charset="0"/>
              </a:rPr>
              <a:t>bit-field is a constant (defined in </a:t>
            </a:r>
            <a:r>
              <a:rPr lang="en-US" dirty="0" err="1">
                <a:latin typeface="Times New Roman" pitchFamily="18" charset="0"/>
                <a:cs typeface="Times New Roman" pitchFamily="18" charset="0"/>
              </a:rPr>
              <a:t>ios</a:t>
            </a:r>
            <a:r>
              <a:rPr lang="en-US" dirty="0">
                <a:latin typeface="Times New Roman" pitchFamily="18" charset="0"/>
                <a:cs typeface="Times New Roman" pitchFamily="18" charset="0"/>
              </a:rPr>
              <a:t> ) that identifies the group to which the formatting flag belongs to.</a:t>
            </a:r>
          </a:p>
          <a:p>
            <a:pPr algn="just"/>
            <a:r>
              <a:rPr lang="en-US" dirty="0">
                <a:latin typeface="Times New Roman" pitchFamily="18" charset="0"/>
                <a:cs typeface="Times New Roman" pitchFamily="18" charset="0"/>
              </a:rPr>
              <a:t> There are two types of </a:t>
            </a:r>
            <a:r>
              <a:rPr lang="en-US" dirty="0" err="1">
                <a:latin typeface="Times New Roman" pitchFamily="18" charset="0"/>
                <a:cs typeface="Times New Roman" pitchFamily="18" charset="0"/>
              </a:rPr>
              <a:t>setf</a:t>
            </a:r>
            <a:r>
              <a:rPr lang="en-US" dirty="0">
                <a:latin typeface="Times New Roman" pitchFamily="18" charset="0"/>
                <a:cs typeface="Times New Roman" pitchFamily="18" charset="0"/>
              </a:rPr>
              <a:t>()—one that takes both flag and bit-fields and the other that takes only the flag .</a:t>
            </a:r>
          </a:p>
          <a:p>
            <a:endParaRPr lang="en-IN" dirty="0"/>
          </a:p>
        </p:txBody>
      </p:sp>
      <p:sp>
        <p:nvSpPr>
          <p:cNvPr id="4" name="Rectangle 3"/>
          <p:cNvSpPr/>
          <p:nvPr/>
        </p:nvSpPr>
        <p:spPr>
          <a:xfrm>
            <a:off x="457200" y="757170"/>
            <a:ext cx="8087245" cy="912625"/>
          </a:xfrm>
          <a:prstGeom prst="rect">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300" dirty="0"/>
              <a:t>Formatting with flags</a:t>
            </a:r>
          </a:p>
        </p:txBody>
      </p:sp>
      <p:sp>
        <p:nvSpPr>
          <p:cNvPr id="2" name="Rectangle 1">
            <a:extLst>
              <a:ext uri="{FF2B5EF4-FFF2-40B4-BE49-F238E27FC236}">
                <a16:creationId xmlns:a16="http://schemas.microsoft.com/office/drawing/2014/main" id="{53887BB1-E2EA-1B75-A0A8-19CB62DDDFBC}"/>
              </a:ext>
            </a:extLst>
          </p:cNvPr>
          <p:cNvSpPr/>
          <p:nvPr/>
        </p:nvSpPr>
        <p:spPr>
          <a:xfrm>
            <a:off x="0" y="609600"/>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75D319F-815E-DFA2-987E-8CC68A9E9C36}"/>
              </a:ext>
            </a:extLst>
          </p:cNvPr>
          <p:cNvSpPr/>
          <p:nvPr/>
        </p:nvSpPr>
        <p:spPr>
          <a:xfrm>
            <a:off x="0" y="731520"/>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6" name="Picture 5" descr="pngfind.com-kingpin-png-4152286 (1).png">
            <a:extLst>
              <a:ext uri="{FF2B5EF4-FFF2-40B4-BE49-F238E27FC236}">
                <a16:creationId xmlns:a16="http://schemas.microsoft.com/office/drawing/2014/main" id="{C7CEFEC6-FFA7-E4DD-C269-C80D377D98B5}"/>
              </a:ext>
            </a:extLst>
          </p:cNvPr>
          <p:cNvPicPr>
            <a:picLocks noChangeAspect="1"/>
          </p:cNvPicPr>
          <p:nvPr/>
        </p:nvPicPr>
        <p:blipFill>
          <a:blip r:embed="rId3" cstate="print"/>
          <a:stretch>
            <a:fillRect/>
          </a:stretch>
        </p:blipFill>
        <p:spPr>
          <a:xfrm>
            <a:off x="4953000" y="457200"/>
            <a:ext cx="1219200" cy="533400"/>
          </a:xfrm>
          <a:prstGeom prst="rect">
            <a:avLst/>
          </a:prstGeom>
        </p:spPr>
      </p:pic>
      <p:sp>
        <p:nvSpPr>
          <p:cNvPr id="7" name="Date Placeholder 6">
            <a:extLst>
              <a:ext uri="{FF2B5EF4-FFF2-40B4-BE49-F238E27FC236}">
                <a16:creationId xmlns:a16="http://schemas.microsoft.com/office/drawing/2014/main" id="{74155A4C-A3EB-0D2D-0AAF-5361E106B90A}"/>
              </a:ext>
            </a:extLst>
          </p:cNvPr>
          <p:cNvSpPr>
            <a:spLocks noGrp="1"/>
          </p:cNvSpPr>
          <p:nvPr>
            <p:ph type="dt" sz="half" idx="10"/>
          </p:nvPr>
        </p:nvSpPr>
        <p:spPr/>
        <p:txBody>
          <a:bodyPr/>
          <a:lstStyle/>
          <a:p>
            <a:fld id="{DE886996-75EA-47D7-B063-2BFC219FC4DF}" type="datetime1">
              <a:rPr lang="en-US" smtClean="0"/>
              <a:t>9/5/2022</a:t>
            </a:fld>
            <a:endParaRPr lang="en-US"/>
          </a:p>
        </p:txBody>
      </p:sp>
      <p:sp>
        <p:nvSpPr>
          <p:cNvPr id="8" name="Footer Placeholder 7">
            <a:extLst>
              <a:ext uri="{FF2B5EF4-FFF2-40B4-BE49-F238E27FC236}">
                <a16:creationId xmlns:a16="http://schemas.microsoft.com/office/drawing/2014/main" id="{D4B40611-D050-643F-04E5-0D082F346B08}"/>
              </a:ext>
            </a:extLst>
          </p:cNvPr>
          <p:cNvSpPr>
            <a:spLocks noGrp="1"/>
          </p:cNvSpPr>
          <p:nvPr>
            <p:ph type="ftr" sz="quarter" idx="11"/>
          </p:nvPr>
        </p:nvSpPr>
        <p:spPr/>
        <p:txBody>
          <a:bodyPr/>
          <a:lstStyle/>
          <a:p>
            <a:r>
              <a:rPr lang="en-US"/>
              <a:t>C ,C++ and UML Basics</a:t>
            </a:r>
          </a:p>
        </p:txBody>
      </p:sp>
      <p:sp>
        <p:nvSpPr>
          <p:cNvPr id="9" name="Slide Number Placeholder 8">
            <a:extLst>
              <a:ext uri="{FF2B5EF4-FFF2-40B4-BE49-F238E27FC236}">
                <a16:creationId xmlns:a16="http://schemas.microsoft.com/office/drawing/2014/main" id="{6EE31521-676F-E881-7F18-C2F164171D98}"/>
              </a:ext>
            </a:extLst>
          </p:cNvPr>
          <p:cNvSpPr>
            <a:spLocks noGrp="1"/>
          </p:cNvSpPr>
          <p:nvPr>
            <p:ph type="sldNum" sz="quarter" idx="12"/>
          </p:nvPr>
        </p:nvSpPr>
        <p:spPr/>
        <p:txBody>
          <a:bodyPr/>
          <a:lstStyle/>
          <a:p>
            <a:fld id="{A1A6BA4E-CDAE-4DEF-A7CA-99055C502B84}" type="slidenum">
              <a:rPr lang="en-US" smtClean="0"/>
              <a:pPr/>
              <a:t>25</a:t>
            </a:fld>
            <a:endParaRPr lang="en-US"/>
          </a:p>
        </p:txBody>
      </p:sp>
    </p:spTree>
    <p:extLst>
      <p:ext uri="{BB962C8B-B14F-4D97-AF65-F5344CB8AC3E}">
        <p14:creationId xmlns:p14="http://schemas.microsoft.com/office/powerpoint/2010/main" val="12765289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srcRect/>
          <a:stretch>
            <a:fillRect/>
          </a:stretch>
        </p:blipFill>
        <p:spPr bwMode="auto">
          <a:xfrm>
            <a:off x="373033" y="1031817"/>
            <a:ext cx="7918912" cy="4931526"/>
          </a:xfrm>
          <a:prstGeom prst="rect">
            <a:avLst/>
          </a:prstGeom>
          <a:noFill/>
          <a:ln w="9525">
            <a:noFill/>
            <a:miter lim="800000"/>
            <a:headEnd/>
            <a:tailEnd/>
          </a:ln>
          <a:effectLst/>
        </p:spPr>
      </p:pic>
      <p:sp>
        <p:nvSpPr>
          <p:cNvPr id="2" name="Rectangle 1">
            <a:extLst>
              <a:ext uri="{FF2B5EF4-FFF2-40B4-BE49-F238E27FC236}">
                <a16:creationId xmlns:a16="http://schemas.microsoft.com/office/drawing/2014/main" id="{551E80F9-2E3A-36EE-BEAB-289CFC941BEB}"/>
              </a:ext>
            </a:extLst>
          </p:cNvPr>
          <p:cNvSpPr/>
          <p:nvPr/>
        </p:nvSpPr>
        <p:spPr>
          <a:xfrm>
            <a:off x="0" y="579481"/>
            <a:ext cx="9144000" cy="41564"/>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E1CE64B-9D1B-119E-218B-11E2EC3E857D}"/>
              </a:ext>
            </a:extLst>
          </p:cNvPr>
          <p:cNvSpPr/>
          <p:nvPr/>
        </p:nvSpPr>
        <p:spPr>
          <a:xfrm>
            <a:off x="0" y="699323"/>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 name="Picture 4" descr="pngfind.com-kingpin-png-4152286 (1).png">
            <a:extLst>
              <a:ext uri="{FF2B5EF4-FFF2-40B4-BE49-F238E27FC236}">
                <a16:creationId xmlns:a16="http://schemas.microsoft.com/office/drawing/2014/main" id="{9A5866DB-E74A-0D4E-50E6-316EA54899EE}"/>
              </a:ext>
            </a:extLst>
          </p:cNvPr>
          <p:cNvPicPr>
            <a:picLocks noChangeAspect="1"/>
          </p:cNvPicPr>
          <p:nvPr/>
        </p:nvPicPr>
        <p:blipFill>
          <a:blip r:embed="rId3" cstate="print"/>
          <a:stretch>
            <a:fillRect/>
          </a:stretch>
        </p:blipFill>
        <p:spPr>
          <a:xfrm>
            <a:off x="4953000" y="425003"/>
            <a:ext cx="1219200" cy="533400"/>
          </a:xfrm>
          <a:prstGeom prst="rect">
            <a:avLst/>
          </a:prstGeom>
        </p:spPr>
      </p:pic>
      <p:sp>
        <p:nvSpPr>
          <p:cNvPr id="6" name="Date Placeholder 5">
            <a:extLst>
              <a:ext uri="{FF2B5EF4-FFF2-40B4-BE49-F238E27FC236}">
                <a16:creationId xmlns:a16="http://schemas.microsoft.com/office/drawing/2014/main" id="{D6414A78-DE85-8B6F-1415-31B223C22488}"/>
              </a:ext>
            </a:extLst>
          </p:cNvPr>
          <p:cNvSpPr>
            <a:spLocks noGrp="1"/>
          </p:cNvSpPr>
          <p:nvPr>
            <p:ph type="dt" sz="half" idx="10"/>
          </p:nvPr>
        </p:nvSpPr>
        <p:spPr/>
        <p:txBody>
          <a:bodyPr/>
          <a:lstStyle/>
          <a:p>
            <a:fld id="{E7913575-EC3E-40DC-A987-7EE43D77707C}" type="datetime1">
              <a:rPr lang="en-US" smtClean="0"/>
              <a:t>9/5/2022</a:t>
            </a:fld>
            <a:endParaRPr lang="en-US"/>
          </a:p>
        </p:txBody>
      </p:sp>
      <p:sp>
        <p:nvSpPr>
          <p:cNvPr id="7" name="Footer Placeholder 6">
            <a:extLst>
              <a:ext uri="{FF2B5EF4-FFF2-40B4-BE49-F238E27FC236}">
                <a16:creationId xmlns:a16="http://schemas.microsoft.com/office/drawing/2014/main" id="{C8154277-C0A8-B398-3427-6FE9C11C869B}"/>
              </a:ext>
            </a:extLst>
          </p:cNvPr>
          <p:cNvSpPr>
            <a:spLocks noGrp="1"/>
          </p:cNvSpPr>
          <p:nvPr>
            <p:ph type="ftr" sz="quarter" idx="11"/>
          </p:nvPr>
        </p:nvSpPr>
        <p:spPr/>
        <p:txBody>
          <a:bodyPr/>
          <a:lstStyle/>
          <a:p>
            <a:r>
              <a:rPr lang="en-US"/>
              <a:t>C ,C++ and UML Basics</a:t>
            </a:r>
          </a:p>
        </p:txBody>
      </p:sp>
      <p:sp>
        <p:nvSpPr>
          <p:cNvPr id="8" name="Slide Number Placeholder 7">
            <a:extLst>
              <a:ext uri="{FF2B5EF4-FFF2-40B4-BE49-F238E27FC236}">
                <a16:creationId xmlns:a16="http://schemas.microsoft.com/office/drawing/2014/main" id="{BC27F22B-F63A-2093-B7B2-138F52B9FD37}"/>
              </a:ext>
            </a:extLst>
          </p:cNvPr>
          <p:cNvSpPr>
            <a:spLocks noGrp="1"/>
          </p:cNvSpPr>
          <p:nvPr>
            <p:ph type="sldNum" sz="quarter" idx="12"/>
          </p:nvPr>
        </p:nvSpPr>
        <p:spPr/>
        <p:txBody>
          <a:bodyPr/>
          <a:lstStyle/>
          <a:p>
            <a:fld id="{A1A6BA4E-CDAE-4DEF-A7CA-99055C502B84}" type="slidenum">
              <a:rPr lang="en-US" smtClean="0"/>
              <a:pPr/>
              <a:t>26</a:t>
            </a:fld>
            <a:endParaRPr lang="en-US"/>
          </a:p>
        </p:txBody>
      </p:sp>
    </p:spTree>
    <p:extLst>
      <p:ext uri="{BB962C8B-B14F-4D97-AF65-F5344CB8AC3E}">
        <p14:creationId xmlns:p14="http://schemas.microsoft.com/office/powerpoint/2010/main" val="4401582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dirty="0"/>
              <a:t>C++ has a header file </a:t>
            </a:r>
            <a:r>
              <a:rPr lang="en-IN" dirty="0" err="1"/>
              <a:t>iomanip.h</a:t>
            </a:r>
            <a:r>
              <a:rPr lang="en-IN" dirty="0"/>
              <a:t> that contains certain manipulators to format the output</a:t>
            </a:r>
          </a:p>
          <a:p>
            <a:endParaRPr lang="en-IN" dirty="0"/>
          </a:p>
        </p:txBody>
      </p:sp>
      <p:pic>
        <p:nvPicPr>
          <p:cNvPr id="4" name="Picture 2"/>
          <p:cNvPicPr>
            <a:picLocks noChangeAspect="1" noChangeArrowheads="1"/>
          </p:cNvPicPr>
          <p:nvPr/>
        </p:nvPicPr>
        <p:blipFill>
          <a:blip r:embed="rId2"/>
          <a:srcRect/>
          <a:stretch>
            <a:fillRect/>
          </a:stretch>
        </p:blipFill>
        <p:spPr bwMode="auto">
          <a:xfrm>
            <a:off x="628651" y="3270241"/>
            <a:ext cx="7822406" cy="2320934"/>
          </a:xfrm>
          <a:prstGeom prst="rect">
            <a:avLst/>
          </a:prstGeom>
          <a:noFill/>
          <a:ln w="9525">
            <a:noFill/>
            <a:miter lim="800000"/>
            <a:headEnd/>
            <a:tailEnd/>
          </a:ln>
          <a:effectLst/>
        </p:spPr>
      </p:pic>
      <p:sp>
        <p:nvSpPr>
          <p:cNvPr id="6" name="Rectangle 5"/>
          <p:cNvSpPr/>
          <p:nvPr/>
        </p:nvSpPr>
        <p:spPr>
          <a:xfrm>
            <a:off x="241069" y="1212642"/>
            <a:ext cx="8087245" cy="912625"/>
          </a:xfrm>
          <a:prstGeom prst="rect">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300" dirty="0"/>
              <a:t>Formatting Output Using Manipulators</a:t>
            </a:r>
          </a:p>
        </p:txBody>
      </p:sp>
      <p:sp>
        <p:nvSpPr>
          <p:cNvPr id="2" name="Rectangle 1">
            <a:extLst>
              <a:ext uri="{FF2B5EF4-FFF2-40B4-BE49-F238E27FC236}">
                <a16:creationId xmlns:a16="http://schemas.microsoft.com/office/drawing/2014/main" id="{8AD86C76-C4D2-2F72-C900-954F653F2E0D}"/>
              </a:ext>
            </a:extLst>
          </p:cNvPr>
          <p:cNvSpPr/>
          <p:nvPr/>
        </p:nvSpPr>
        <p:spPr>
          <a:xfrm>
            <a:off x="0" y="579481"/>
            <a:ext cx="9144000" cy="41564"/>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A29E62C-68C0-43C3-288A-6005FD7397BC}"/>
              </a:ext>
            </a:extLst>
          </p:cNvPr>
          <p:cNvSpPr/>
          <p:nvPr/>
        </p:nvSpPr>
        <p:spPr>
          <a:xfrm>
            <a:off x="0" y="699323"/>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7" name="Picture 6" descr="pngfind.com-kingpin-png-4152286 (1).png">
            <a:extLst>
              <a:ext uri="{FF2B5EF4-FFF2-40B4-BE49-F238E27FC236}">
                <a16:creationId xmlns:a16="http://schemas.microsoft.com/office/drawing/2014/main" id="{533F3C14-07C6-B405-D6D5-E9F2804D79D1}"/>
              </a:ext>
            </a:extLst>
          </p:cNvPr>
          <p:cNvPicPr>
            <a:picLocks noChangeAspect="1"/>
          </p:cNvPicPr>
          <p:nvPr/>
        </p:nvPicPr>
        <p:blipFill>
          <a:blip r:embed="rId3" cstate="print"/>
          <a:stretch>
            <a:fillRect/>
          </a:stretch>
        </p:blipFill>
        <p:spPr>
          <a:xfrm>
            <a:off x="4953000" y="425003"/>
            <a:ext cx="1219200" cy="533400"/>
          </a:xfrm>
          <a:prstGeom prst="rect">
            <a:avLst/>
          </a:prstGeom>
        </p:spPr>
      </p:pic>
      <p:sp>
        <p:nvSpPr>
          <p:cNvPr id="8" name="Date Placeholder 7">
            <a:extLst>
              <a:ext uri="{FF2B5EF4-FFF2-40B4-BE49-F238E27FC236}">
                <a16:creationId xmlns:a16="http://schemas.microsoft.com/office/drawing/2014/main" id="{FB7557C7-F551-0B6E-0ED7-579A9D41F1C0}"/>
              </a:ext>
            </a:extLst>
          </p:cNvPr>
          <p:cNvSpPr>
            <a:spLocks noGrp="1"/>
          </p:cNvSpPr>
          <p:nvPr>
            <p:ph type="dt" sz="half" idx="10"/>
          </p:nvPr>
        </p:nvSpPr>
        <p:spPr/>
        <p:txBody>
          <a:bodyPr/>
          <a:lstStyle/>
          <a:p>
            <a:fld id="{C5E86FAD-1A8F-4920-90FA-E97CF9B42C61}" type="datetime1">
              <a:rPr lang="en-US" smtClean="0"/>
              <a:t>9/5/2022</a:t>
            </a:fld>
            <a:endParaRPr lang="en-US"/>
          </a:p>
        </p:txBody>
      </p:sp>
      <p:sp>
        <p:nvSpPr>
          <p:cNvPr id="9" name="Footer Placeholder 8">
            <a:extLst>
              <a:ext uri="{FF2B5EF4-FFF2-40B4-BE49-F238E27FC236}">
                <a16:creationId xmlns:a16="http://schemas.microsoft.com/office/drawing/2014/main" id="{F104D04D-CF92-8BAD-F438-B3BCD73227C1}"/>
              </a:ext>
            </a:extLst>
          </p:cNvPr>
          <p:cNvSpPr>
            <a:spLocks noGrp="1"/>
          </p:cNvSpPr>
          <p:nvPr>
            <p:ph type="ftr" sz="quarter" idx="11"/>
          </p:nvPr>
        </p:nvSpPr>
        <p:spPr/>
        <p:txBody>
          <a:bodyPr/>
          <a:lstStyle/>
          <a:p>
            <a:r>
              <a:rPr lang="en-US"/>
              <a:t>C ,C++ and UML Basics</a:t>
            </a:r>
          </a:p>
        </p:txBody>
      </p:sp>
      <p:sp>
        <p:nvSpPr>
          <p:cNvPr id="10" name="Slide Number Placeholder 9">
            <a:extLst>
              <a:ext uri="{FF2B5EF4-FFF2-40B4-BE49-F238E27FC236}">
                <a16:creationId xmlns:a16="http://schemas.microsoft.com/office/drawing/2014/main" id="{DEEA1B19-D78F-BDAF-C2BD-47683666529F}"/>
              </a:ext>
            </a:extLst>
          </p:cNvPr>
          <p:cNvSpPr>
            <a:spLocks noGrp="1"/>
          </p:cNvSpPr>
          <p:nvPr>
            <p:ph type="sldNum" sz="quarter" idx="12"/>
          </p:nvPr>
        </p:nvSpPr>
        <p:spPr/>
        <p:txBody>
          <a:bodyPr/>
          <a:lstStyle/>
          <a:p>
            <a:fld id="{A1A6BA4E-CDAE-4DEF-A7CA-99055C502B84}" type="slidenum">
              <a:rPr lang="en-US" smtClean="0"/>
              <a:pPr/>
              <a:t>27</a:t>
            </a:fld>
            <a:endParaRPr lang="en-US"/>
          </a:p>
        </p:txBody>
      </p:sp>
    </p:spTree>
    <p:extLst>
      <p:ext uri="{BB962C8B-B14F-4D97-AF65-F5344CB8AC3E}">
        <p14:creationId xmlns:p14="http://schemas.microsoft.com/office/powerpoint/2010/main" val="24679285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2"/>
          <a:srcRect/>
          <a:stretch>
            <a:fillRect/>
          </a:stretch>
        </p:blipFill>
        <p:spPr bwMode="auto">
          <a:xfrm>
            <a:off x="1" y="2226469"/>
            <a:ext cx="6344138" cy="3263504"/>
          </a:xfrm>
          <a:prstGeom prst="rect">
            <a:avLst/>
          </a:prstGeom>
          <a:noFill/>
          <a:ln w="9525">
            <a:noFill/>
            <a:miter lim="800000"/>
            <a:headEnd/>
            <a:tailEnd/>
          </a:ln>
          <a:effectLst/>
        </p:spPr>
      </p:pic>
      <p:pic>
        <p:nvPicPr>
          <p:cNvPr id="6" name="Picture 3"/>
          <p:cNvPicPr>
            <a:picLocks noChangeAspect="1" noChangeArrowheads="1"/>
          </p:cNvPicPr>
          <p:nvPr/>
        </p:nvPicPr>
        <p:blipFill>
          <a:blip r:embed="rId3"/>
          <a:srcRect/>
          <a:stretch>
            <a:fillRect/>
          </a:stretch>
        </p:blipFill>
        <p:spPr bwMode="auto">
          <a:xfrm>
            <a:off x="6344138" y="990601"/>
            <a:ext cx="2783007" cy="4762499"/>
          </a:xfrm>
          <a:prstGeom prst="rect">
            <a:avLst/>
          </a:prstGeom>
          <a:noFill/>
          <a:ln w="9525">
            <a:noFill/>
            <a:miter lim="800000"/>
            <a:headEnd/>
            <a:tailEnd/>
          </a:ln>
          <a:effectLst/>
        </p:spPr>
      </p:pic>
      <p:sp>
        <p:nvSpPr>
          <p:cNvPr id="7" name="Rectangle 6"/>
          <p:cNvSpPr/>
          <p:nvPr/>
        </p:nvSpPr>
        <p:spPr>
          <a:xfrm>
            <a:off x="1" y="990600"/>
            <a:ext cx="6344138" cy="972742"/>
          </a:xfrm>
          <a:prstGeom prst="rect">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300" dirty="0"/>
              <a:t>Data Types in C++</a:t>
            </a:r>
          </a:p>
        </p:txBody>
      </p:sp>
      <p:sp>
        <p:nvSpPr>
          <p:cNvPr id="2" name="Rectangle 1">
            <a:extLst>
              <a:ext uri="{FF2B5EF4-FFF2-40B4-BE49-F238E27FC236}">
                <a16:creationId xmlns:a16="http://schemas.microsoft.com/office/drawing/2014/main" id="{1D633830-51DA-5F60-43BA-AFF6D0B0A5E9}"/>
              </a:ext>
            </a:extLst>
          </p:cNvPr>
          <p:cNvSpPr/>
          <p:nvPr/>
        </p:nvSpPr>
        <p:spPr>
          <a:xfrm>
            <a:off x="0" y="579481"/>
            <a:ext cx="9144000" cy="41564"/>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28D3698-DD0B-A7D3-436B-A0CECD962216}"/>
              </a:ext>
            </a:extLst>
          </p:cNvPr>
          <p:cNvSpPr/>
          <p:nvPr/>
        </p:nvSpPr>
        <p:spPr>
          <a:xfrm>
            <a:off x="0" y="699323"/>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 name="Picture 4" descr="pngfind.com-kingpin-png-4152286 (1).png">
            <a:extLst>
              <a:ext uri="{FF2B5EF4-FFF2-40B4-BE49-F238E27FC236}">
                <a16:creationId xmlns:a16="http://schemas.microsoft.com/office/drawing/2014/main" id="{FE55D7DF-3DA6-E7F7-1CA2-F4BCC4AE0E6B}"/>
              </a:ext>
            </a:extLst>
          </p:cNvPr>
          <p:cNvPicPr>
            <a:picLocks noChangeAspect="1"/>
          </p:cNvPicPr>
          <p:nvPr/>
        </p:nvPicPr>
        <p:blipFill>
          <a:blip r:embed="rId4" cstate="print"/>
          <a:stretch>
            <a:fillRect/>
          </a:stretch>
        </p:blipFill>
        <p:spPr>
          <a:xfrm>
            <a:off x="4953000" y="425003"/>
            <a:ext cx="1219200" cy="533400"/>
          </a:xfrm>
          <a:prstGeom prst="rect">
            <a:avLst/>
          </a:prstGeom>
        </p:spPr>
      </p:pic>
      <p:sp>
        <p:nvSpPr>
          <p:cNvPr id="8" name="Date Placeholder 7">
            <a:extLst>
              <a:ext uri="{FF2B5EF4-FFF2-40B4-BE49-F238E27FC236}">
                <a16:creationId xmlns:a16="http://schemas.microsoft.com/office/drawing/2014/main" id="{8831CEBC-589A-919E-5A81-05DC4D75BAFA}"/>
              </a:ext>
            </a:extLst>
          </p:cNvPr>
          <p:cNvSpPr>
            <a:spLocks noGrp="1"/>
          </p:cNvSpPr>
          <p:nvPr>
            <p:ph type="dt" sz="half" idx="10"/>
          </p:nvPr>
        </p:nvSpPr>
        <p:spPr/>
        <p:txBody>
          <a:bodyPr/>
          <a:lstStyle/>
          <a:p>
            <a:fld id="{917876F1-2FAA-4342-BD6F-BF379DB301DC}" type="datetime1">
              <a:rPr lang="en-US" smtClean="0"/>
              <a:t>9/5/2022</a:t>
            </a:fld>
            <a:endParaRPr lang="en-US"/>
          </a:p>
        </p:txBody>
      </p:sp>
      <p:sp>
        <p:nvSpPr>
          <p:cNvPr id="9" name="Footer Placeholder 8">
            <a:extLst>
              <a:ext uri="{FF2B5EF4-FFF2-40B4-BE49-F238E27FC236}">
                <a16:creationId xmlns:a16="http://schemas.microsoft.com/office/drawing/2014/main" id="{C1D35973-9819-272B-AC0F-760C62464554}"/>
              </a:ext>
            </a:extLst>
          </p:cNvPr>
          <p:cNvSpPr>
            <a:spLocks noGrp="1"/>
          </p:cNvSpPr>
          <p:nvPr>
            <p:ph type="ftr" sz="quarter" idx="11"/>
          </p:nvPr>
        </p:nvSpPr>
        <p:spPr/>
        <p:txBody>
          <a:bodyPr/>
          <a:lstStyle/>
          <a:p>
            <a:r>
              <a:rPr lang="en-US"/>
              <a:t>C ,C++ and UML Basics</a:t>
            </a:r>
          </a:p>
        </p:txBody>
      </p:sp>
      <p:sp>
        <p:nvSpPr>
          <p:cNvPr id="10" name="Slide Number Placeholder 9">
            <a:extLst>
              <a:ext uri="{FF2B5EF4-FFF2-40B4-BE49-F238E27FC236}">
                <a16:creationId xmlns:a16="http://schemas.microsoft.com/office/drawing/2014/main" id="{139EEE50-6504-F3D1-2B7A-5803BC91B414}"/>
              </a:ext>
            </a:extLst>
          </p:cNvPr>
          <p:cNvSpPr>
            <a:spLocks noGrp="1"/>
          </p:cNvSpPr>
          <p:nvPr>
            <p:ph type="sldNum" sz="quarter" idx="12"/>
          </p:nvPr>
        </p:nvSpPr>
        <p:spPr/>
        <p:txBody>
          <a:bodyPr/>
          <a:lstStyle/>
          <a:p>
            <a:fld id="{A1A6BA4E-CDAE-4DEF-A7CA-99055C502B84}" type="slidenum">
              <a:rPr lang="en-US" smtClean="0"/>
              <a:pPr/>
              <a:t>28</a:t>
            </a:fld>
            <a:endParaRPr lang="en-US"/>
          </a:p>
        </p:txBody>
      </p:sp>
    </p:spTree>
    <p:extLst>
      <p:ext uri="{BB962C8B-B14F-4D97-AF65-F5344CB8AC3E}">
        <p14:creationId xmlns:p14="http://schemas.microsoft.com/office/powerpoint/2010/main" val="20086486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0976" y="857250"/>
            <a:ext cx="9144793" cy="5125656"/>
          </a:xfrm>
          <a:prstGeom prst="rect">
            <a:avLst/>
          </a:prstGeom>
        </p:spPr>
      </p:pic>
      <p:sp>
        <p:nvSpPr>
          <p:cNvPr id="23" name="Up Ribbon 22"/>
          <p:cNvSpPr/>
          <p:nvPr/>
        </p:nvSpPr>
        <p:spPr>
          <a:xfrm>
            <a:off x="2864431" y="917091"/>
            <a:ext cx="2925520" cy="565852"/>
          </a:xfrm>
          <a:prstGeom prst="ribbon2">
            <a:avLst>
              <a:gd name="adj1" fmla="val 16667"/>
              <a:gd name="adj2" fmla="val 75000"/>
            </a:avLst>
          </a:prstGeom>
          <a:solidFill>
            <a:srgbClr val="6BC2ED">
              <a:lumMod val="75000"/>
            </a:srgbClr>
          </a:solidFill>
          <a:ln w="25400" cap="flat" cmpd="sng" algn="ctr">
            <a:noFill/>
            <a:prstDash val="solid"/>
          </a:ln>
          <a:effectLst/>
        </p:spPr>
        <p:txBody>
          <a:bodyPr rtlCol="0" anchor="ctr"/>
          <a:lstStyle/>
          <a:p>
            <a:pPr algn="ctr" defTabSz="514333">
              <a:defRPr/>
            </a:pPr>
            <a:endParaRPr lang="es-UY" sz="1349" kern="0">
              <a:solidFill>
                <a:prstClr val="white"/>
              </a:solidFill>
            </a:endParaRPr>
          </a:p>
        </p:txBody>
      </p:sp>
      <p:sp>
        <p:nvSpPr>
          <p:cNvPr id="24" name="TextBox 23"/>
          <p:cNvSpPr txBox="1"/>
          <p:nvPr/>
        </p:nvSpPr>
        <p:spPr>
          <a:xfrm>
            <a:off x="3372257" y="939605"/>
            <a:ext cx="2038607" cy="369204"/>
          </a:xfrm>
          <a:prstGeom prst="rect">
            <a:avLst/>
          </a:prstGeom>
        </p:spPr>
        <p:txBody>
          <a:bodyPr wrap="square">
            <a:spAutoFit/>
          </a:bodyPr>
          <a:lstStyle>
            <a:defPPr>
              <a:defRPr lang="en-US"/>
            </a:defPPr>
            <a:lvl1pPr algn="ctr">
              <a:defRPr sz="2000">
                <a:latin typeface="Segoe UI" panose="020B0502040204020203" pitchFamily="34" charset="0"/>
                <a:ea typeface="Segoe UI" panose="020B0502040204020203" pitchFamily="34" charset="0"/>
                <a:cs typeface="Segoe UI" panose="020B0502040204020203" pitchFamily="34" charset="0"/>
              </a:defRPr>
            </a:lvl1pPr>
          </a:lstStyle>
          <a:p>
            <a:pPr defTabSz="514333">
              <a:defRPr/>
            </a:pPr>
            <a:r>
              <a:rPr lang="en-US" sz="1799" b="1" kern="0" dirty="0">
                <a:solidFill>
                  <a:prstClr val="white"/>
                </a:solidFill>
              </a:rPr>
              <a:t>Variables</a:t>
            </a:r>
            <a:endParaRPr lang="es-UY" sz="1349" b="1" kern="0" dirty="0">
              <a:solidFill>
                <a:prstClr val="white"/>
              </a:solidFill>
            </a:endParaRPr>
          </a:p>
        </p:txBody>
      </p:sp>
      <p:sp>
        <p:nvSpPr>
          <p:cNvPr id="25" name="Rectangle 24">
            <a:extLst>
              <a:ext uri="{FF2B5EF4-FFF2-40B4-BE49-F238E27FC236}">
                <a16:creationId xmlns:a16="http://schemas.microsoft.com/office/drawing/2014/main" id="{E81E2CD8-5D6E-451B-B356-30080C6CFB22}"/>
              </a:ext>
            </a:extLst>
          </p:cNvPr>
          <p:cNvSpPr/>
          <p:nvPr/>
        </p:nvSpPr>
        <p:spPr>
          <a:xfrm>
            <a:off x="89941" y="1533860"/>
            <a:ext cx="9054059" cy="28859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025"/>
          </a:p>
        </p:txBody>
      </p:sp>
      <p:sp>
        <p:nvSpPr>
          <p:cNvPr id="26" name="TextBox 36">
            <a:extLst>
              <a:ext uri="{FF2B5EF4-FFF2-40B4-BE49-F238E27FC236}">
                <a16:creationId xmlns:a16="http://schemas.microsoft.com/office/drawing/2014/main" id="{987A773F-B0B5-434E-9A66-CCE658247B83}"/>
              </a:ext>
            </a:extLst>
          </p:cNvPr>
          <p:cNvSpPr txBox="1"/>
          <p:nvPr/>
        </p:nvSpPr>
        <p:spPr>
          <a:xfrm>
            <a:off x="89941" y="1574374"/>
            <a:ext cx="8971613" cy="2864759"/>
          </a:xfrm>
          <a:prstGeom prst="rect">
            <a:avLst/>
          </a:prstGeom>
          <a:noFill/>
        </p:spPr>
        <p:txBody>
          <a:bodyPr wrap="square" rtlCol="0">
            <a:sp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a:lnSpc>
                <a:spcPct val="150000"/>
              </a:lnSpc>
            </a:pPr>
            <a:r>
              <a:rPr lang="en-US" sz="1350" dirty="0"/>
              <a:t>A variable is the content of a memory location that stores a certain value. A variable is identified or denoted by a variable name. The variable name is a sequence of one or more letters, digits or underscore, for example: character_</a:t>
            </a:r>
          </a:p>
          <a:p>
            <a:pPr>
              <a:lnSpc>
                <a:spcPct val="150000"/>
              </a:lnSpc>
            </a:pPr>
            <a:r>
              <a:rPr lang="en-US" sz="1350" b="1" dirty="0"/>
              <a:t>Rules for defining variable name:</a:t>
            </a:r>
          </a:p>
          <a:p>
            <a:pPr marL="214313" indent="-214313">
              <a:lnSpc>
                <a:spcPct val="150000"/>
              </a:lnSpc>
              <a:buFont typeface="Wingdings" panose="05000000000000000000" pitchFamily="2" charset="2"/>
              <a:buChar char="v"/>
            </a:pPr>
            <a:r>
              <a:rPr lang="en-US" sz="1350" dirty="0"/>
              <a:t>A variable name can have one or more letters or digits or underscore for example character_.</a:t>
            </a:r>
          </a:p>
          <a:p>
            <a:pPr marL="214313" indent="-214313">
              <a:lnSpc>
                <a:spcPct val="150000"/>
              </a:lnSpc>
              <a:buFont typeface="Wingdings" panose="05000000000000000000" pitchFamily="2" charset="2"/>
              <a:buChar char="v"/>
            </a:pPr>
            <a:r>
              <a:rPr lang="en-US" sz="1350" dirty="0"/>
              <a:t>White space, punctuation symbols or other characters are not permitted to denote variable name.</a:t>
            </a:r>
          </a:p>
          <a:p>
            <a:pPr marL="214313" indent="-214313">
              <a:lnSpc>
                <a:spcPct val="150000"/>
              </a:lnSpc>
              <a:buFont typeface="Wingdings" panose="05000000000000000000" pitchFamily="2" charset="2"/>
              <a:buChar char="v"/>
            </a:pPr>
            <a:r>
              <a:rPr lang="en-US" sz="1350" dirty="0"/>
              <a:t>A variable name must begin with a letter.</a:t>
            </a:r>
          </a:p>
          <a:p>
            <a:pPr marL="214313" indent="-214313">
              <a:lnSpc>
                <a:spcPct val="150000"/>
              </a:lnSpc>
              <a:buFont typeface="Wingdings" panose="05000000000000000000" pitchFamily="2" charset="2"/>
              <a:buChar char="v"/>
            </a:pPr>
            <a:r>
              <a:rPr lang="en-US" sz="1350" dirty="0"/>
              <a:t>Variable names cannot be keywords or any reserved words of the C++ programming language.</a:t>
            </a:r>
          </a:p>
          <a:p>
            <a:pPr marL="214313" indent="-214313">
              <a:lnSpc>
                <a:spcPct val="150000"/>
              </a:lnSpc>
              <a:buFont typeface="Wingdings" panose="05000000000000000000" pitchFamily="2" charset="2"/>
              <a:buChar char="v"/>
            </a:pPr>
            <a:r>
              <a:rPr lang="en-US" sz="1350" dirty="0"/>
              <a:t>Data C++ is a case-sensitive language. Variable names written in capital letters differ from variable names with the same name but written in small letters.</a:t>
            </a:r>
          </a:p>
        </p:txBody>
      </p:sp>
      <p:grpSp>
        <p:nvGrpSpPr>
          <p:cNvPr id="32" name="Group 31"/>
          <p:cNvGrpSpPr/>
          <p:nvPr/>
        </p:nvGrpSpPr>
        <p:grpSpPr>
          <a:xfrm>
            <a:off x="1813487" y="4525288"/>
            <a:ext cx="5966408" cy="1023656"/>
            <a:chOff x="2417982" y="4890717"/>
            <a:chExt cx="7955211" cy="1364875"/>
          </a:xfrm>
        </p:grpSpPr>
        <p:sp>
          <p:nvSpPr>
            <p:cNvPr id="2" name="Rounded Rectangle 1"/>
            <p:cNvSpPr/>
            <p:nvPr/>
          </p:nvSpPr>
          <p:spPr>
            <a:xfrm>
              <a:off x="2417982" y="4907143"/>
              <a:ext cx="3608063" cy="6240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 name="Rounded Rectangle 5"/>
            <p:cNvSpPr/>
            <p:nvPr/>
          </p:nvSpPr>
          <p:spPr>
            <a:xfrm>
              <a:off x="2417982" y="5631592"/>
              <a:ext cx="3608063" cy="62400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7" name="Rounded Rectangle 6"/>
            <p:cNvSpPr/>
            <p:nvPr/>
          </p:nvSpPr>
          <p:spPr>
            <a:xfrm>
              <a:off x="6765128" y="4890717"/>
              <a:ext cx="3608065" cy="6240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 name="Oval 3"/>
            <p:cNvSpPr/>
            <p:nvPr/>
          </p:nvSpPr>
          <p:spPr>
            <a:xfrm>
              <a:off x="2486176" y="4979116"/>
              <a:ext cx="480053" cy="4800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sp>
          <p:nvSpPr>
            <p:cNvPr id="9" name="Oval 8"/>
            <p:cNvSpPr/>
            <p:nvPr/>
          </p:nvSpPr>
          <p:spPr>
            <a:xfrm>
              <a:off x="2519884" y="5712720"/>
              <a:ext cx="480053" cy="48005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sp>
          <p:nvSpPr>
            <p:cNvPr id="10" name="Oval 9"/>
            <p:cNvSpPr/>
            <p:nvPr/>
          </p:nvSpPr>
          <p:spPr>
            <a:xfrm>
              <a:off x="6832545" y="4979115"/>
              <a:ext cx="480053" cy="480053"/>
            </a:xfrm>
            <a:prstGeom prst="ellipse">
              <a:avLst/>
            </a:prstGeom>
            <a:solidFill>
              <a:srgbClr val="EFE0C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sp>
          <p:nvSpPr>
            <p:cNvPr id="5" name="Rectangle 4"/>
            <p:cNvSpPr/>
            <p:nvPr/>
          </p:nvSpPr>
          <p:spPr>
            <a:xfrm>
              <a:off x="3263775" y="5694393"/>
              <a:ext cx="2522427" cy="451405"/>
            </a:xfrm>
            <a:prstGeom prst="rect">
              <a:avLst/>
            </a:prstGeom>
          </p:spPr>
          <p:txBody>
            <a:bodyPr wrap="square">
              <a:spAutoFit/>
            </a:bodyPr>
            <a:lstStyle/>
            <a:p>
              <a:r>
                <a:rPr lang="en-US" altLang="ko-KR" sz="1600" dirty="0">
                  <a:solidFill>
                    <a:schemeClr val="bg1"/>
                  </a:solidFill>
                  <a:cs typeface="Arial" pitchFamily="34" charset="0"/>
                </a:rPr>
                <a:t>Static Variables</a:t>
              </a:r>
              <a:endParaRPr lang="ko-KR" altLang="en-US" sz="1600" dirty="0">
                <a:solidFill>
                  <a:schemeClr val="bg1"/>
                </a:solidFill>
              </a:endParaRPr>
            </a:p>
          </p:txBody>
        </p:sp>
        <p:sp>
          <p:nvSpPr>
            <p:cNvPr id="12" name="Rectangle 11"/>
            <p:cNvSpPr/>
            <p:nvPr/>
          </p:nvSpPr>
          <p:spPr>
            <a:xfrm>
              <a:off x="3282079" y="4992434"/>
              <a:ext cx="2504124" cy="451405"/>
            </a:xfrm>
            <a:prstGeom prst="rect">
              <a:avLst/>
            </a:prstGeom>
          </p:spPr>
          <p:txBody>
            <a:bodyPr wrap="square">
              <a:spAutoFit/>
            </a:bodyPr>
            <a:lstStyle/>
            <a:p>
              <a:r>
                <a:rPr lang="en-US" altLang="ko-KR" sz="1600" dirty="0">
                  <a:solidFill>
                    <a:schemeClr val="bg1"/>
                  </a:solidFill>
                  <a:cs typeface="Arial" pitchFamily="34" charset="0"/>
                </a:rPr>
                <a:t>Local Variables</a:t>
              </a:r>
              <a:endParaRPr lang="ko-KR" altLang="en-US" sz="1600" dirty="0">
                <a:solidFill>
                  <a:schemeClr val="bg1"/>
                </a:solidFill>
              </a:endParaRPr>
            </a:p>
          </p:txBody>
        </p:sp>
        <p:sp>
          <p:nvSpPr>
            <p:cNvPr id="13" name="Rectangle 12"/>
            <p:cNvSpPr/>
            <p:nvPr/>
          </p:nvSpPr>
          <p:spPr>
            <a:xfrm>
              <a:off x="7594738" y="4971097"/>
              <a:ext cx="2504125" cy="451405"/>
            </a:xfrm>
            <a:prstGeom prst="rect">
              <a:avLst/>
            </a:prstGeom>
          </p:spPr>
          <p:txBody>
            <a:bodyPr wrap="square">
              <a:spAutoFit/>
            </a:bodyPr>
            <a:lstStyle/>
            <a:p>
              <a:r>
                <a:rPr lang="en-US" altLang="ko-KR" sz="1600" dirty="0">
                  <a:solidFill>
                    <a:schemeClr val="bg1"/>
                  </a:solidFill>
                  <a:cs typeface="Arial" pitchFamily="34" charset="0"/>
                </a:rPr>
                <a:t>Instance variables</a:t>
              </a:r>
              <a:endParaRPr lang="ko-KR" altLang="en-US" sz="1600" dirty="0">
                <a:solidFill>
                  <a:schemeClr val="bg1"/>
                </a:solidFill>
              </a:endParaRPr>
            </a:p>
          </p:txBody>
        </p:sp>
        <p:sp>
          <p:nvSpPr>
            <p:cNvPr id="14" name="TextBox 13"/>
            <p:cNvSpPr txBox="1"/>
            <p:nvPr/>
          </p:nvSpPr>
          <p:spPr>
            <a:xfrm>
              <a:off x="2452469" y="5012953"/>
              <a:ext cx="547468" cy="410369"/>
            </a:xfrm>
            <a:prstGeom prst="rect">
              <a:avLst/>
            </a:prstGeom>
            <a:noFill/>
          </p:spPr>
          <p:txBody>
            <a:bodyPr wrap="square" rtlCol="0">
              <a:spAutoFit/>
            </a:bodyPr>
            <a:lstStyle/>
            <a:p>
              <a:pPr algn="ctr"/>
              <a:r>
                <a:rPr lang="en-US" altLang="ko-KR" sz="1400" b="1" dirty="0">
                  <a:solidFill>
                    <a:schemeClr val="tx1">
                      <a:lumMod val="75000"/>
                      <a:lumOff val="25000"/>
                    </a:schemeClr>
                  </a:solidFill>
                  <a:cs typeface="Arial" pitchFamily="34" charset="0"/>
                </a:rPr>
                <a:t>01</a:t>
              </a:r>
              <a:endParaRPr lang="ko-KR" altLang="en-US" sz="1400" b="1" dirty="0">
                <a:solidFill>
                  <a:schemeClr val="tx1">
                    <a:lumMod val="75000"/>
                    <a:lumOff val="25000"/>
                  </a:schemeClr>
                </a:solidFill>
                <a:cs typeface="Arial" pitchFamily="34" charset="0"/>
              </a:endParaRPr>
            </a:p>
          </p:txBody>
        </p:sp>
        <p:sp>
          <p:nvSpPr>
            <p:cNvPr id="15" name="TextBox 14"/>
            <p:cNvSpPr txBox="1"/>
            <p:nvPr/>
          </p:nvSpPr>
          <p:spPr>
            <a:xfrm>
              <a:off x="2452469" y="5783681"/>
              <a:ext cx="547468" cy="410369"/>
            </a:xfrm>
            <a:prstGeom prst="rect">
              <a:avLst/>
            </a:prstGeom>
            <a:noFill/>
          </p:spPr>
          <p:txBody>
            <a:bodyPr wrap="square" rtlCol="0">
              <a:spAutoFit/>
            </a:bodyPr>
            <a:lstStyle/>
            <a:p>
              <a:pPr algn="ctr"/>
              <a:r>
                <a:rPr lang="en-US" altLang="ko-KR" sz="1400" b="1" dirty="0">
                  <a:solidFill>
                    <a:schemeClr val="tx1">
                      <a:lumMod val="75000"/>
                      <a:lumOff val="25000"/>
                    </a:schemeClr>
                  </a:solidFill>
                  <a:cs typeface="Arial" pitchFamily="34" charset="0"/>
                </a:rPr>
                <a:t>02</a:t>
              </a:r>
              <a:endParaRPr lang="ko-KR" altLang="en-US" sz="1400" b="1" dirty="0">
                <a:solidFill>
                  <a:schemeClr val="tx1">
                    <a:lumMod val="75000"/>
                    <a:lumOff val="25000"/>
                  </a:schemeClr>
                </a:solidFill>
                <a:cs typeface="Arial" pitchFamily="34" charset="0"/>
              </a:endParaRPr>
            </a:p>
          </p:txBody>
        </p:sp>
        <p:sp>
          <p:nvSpPr>
            <p:cNvPr id="16" name="TextBox 15"/>
            <p:cNvSpPr txBox="1"/>
            <p:nvPr/>
          </p:nvSpPr>
          <p:spPr>
            <a:xfrm>
              <a:off x="6832545" y="5012953"/>
              <a:ext cx="547468" cy="410369"/>
            </a:xfrm>
            <a:prstGeom prst="rect">
              <a:avLst/>
            </a:prstGeom>
            <a:noFill/>
          </p:spPr>
          <p:txBody>
            <a:bodyPr wrap="square" rtlCol="0">
              <a:spAutoFit/>
            </a:bodyPr>
            <a:lstStyle/>
            <a:p>
              <a:pPr algn="ctr"/>
              <a:r>
                <a:rPr lang="en-US" altLang="ko-KR" sz="1400" b="1" dirty="0">
                  <a:solidFill>
                    <a:schemeClr val="tx1">
                      <a:lumMod val="75000"/>
                      <a:lumOff val="25000"/>
                    </a:schemeClr>
                  </a:solidFill>
                  <a:cs typeface="Arial" pitchFamily="34" charset="0"/>
                </a:rPr>
                <a:t>03</a:t>
              </a:r>
              <a:endParaRPr lang="ko-KR" altLang="en-US" sz="1400" b="1" dirty="0">
                <a:solidFill>
                  <a:schemeClr val="tx1">
                    <a:lumMod val="75000"/>
                    <a:lumOff val="25000"/>
                  </a:schemeClr>
                </a:solidFill>
                <a:cs typeface="Arial" pitchFamily="34" charset="0"/>
              </a:endParaRPr>
            </a:p>
          </p:txBody>
        </p:sp>
        <p:sp>
          <p:nvSpPr>
            <p:cNvPr id="27" name="Rounded Rectangle 26"/>
            <p:cNvSpPr/>
            <p:nvPr/>
          </p:nvSpPr>
          <p:spPr>
            <a:xfrm>
              <a:off x="6765130" y="5631592"/>
              <a:ext cx="3608063" cy="62400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8" name="Rectangle 27"/>
            <p:cNvSpPr/>
            <p:nvPr/>
          </p:nvSpPr>
          <p:spPr>
            <a:xfrm>
              <a:off x="7610924" y="5694393"/>
              <a:ext cx="2522427" cy="451405"/>
            </a:xfrm>
            <a:prstGeom prst="rect">
              <a:avLst/>
            </a:prstGeom>
          </p:spPr>
          <p:txBody>
            <a:bodyPr wrap="square">
              <a:spAutoFit/>
            </a:bodyPr>
            <a:lstStyle/>
            <a:p>
              <a:r>
                <a:rPr lang="en-US" altLang="ko-KR" sz="1600" dirty="0">
                  <a:solidFill>
                    <a:schemeClr val="bg1"/>
                  </a:solidFill>
                  <a:cs typeface="Arial" pitchFamily="34" charset="0"/>
                </a:rPr>
                <a:t>Final Variables</a:t>
              </a:r>
              <a:endParaRPr lang="ko-KR" altLang="en-US" sz="1600" dirty="0">
                <a:solidFill>
                  <a:schemeClr val="bg1"/>
                </a:solidFill>
              </a:endParaRPr>
            </a:p>
          </p:txBody>
        </p:sp>
        <p:sp>
          <p:nvSpPr>
            <p:cNvPr id="31" name="Oval 30"/>
            <p:cNvSpPr/>
            <p:nvPr/>
          </p:nvSpPr>
          <p:spPr>
            <a:xfrm>
              <a:off x="6858750" y="5694454"/>
              <a:ext cx="480053" cy="48005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sp>
          <p:nvSpPr>
            <p:cNvPr id="29" name="TextBox 28"/>
            <p:cNvSpPr txBox="1"/>
            <p:nvPr/>
          </p:nvSpPr>
          <p:spPr>
            <a:xfrm>
              <a:off x="6792484" y="5753764"/>
              <a:ext cx="547468" cy="410369"/>
            </a:xfrm>
            <a:prstGeom prst="rect">
              <a:avLst/>
            </a:prstGeom>
            <a:noFill/>
          </p:spPr>
          <p:txBody>
            <a:bodyPr wrap="square" rtlCol="0">
              <a:spAutoFit/>
            </a:bodyPr>
            <a:lstStyle/>
            <a:p>
              <a:pPr algn="ctr"/>
              <a:r>
                <a:rPr lang="en-US" altLang="ko-KR" sz="1400" b="1" dirty="0">
                  <a:solidFill>
                    <a:schemeClr val="tx1">
                      <a:lumMod val="75000"/>
                      <a:lumOff val="25000"/>
                    </a:schemeClr>
                  </a:solidFill>
                  <a:cs typeface="Arial" pitchFamily="34" charset="0"/>
                </a:rPr>
                <a:t>04</a:t>
              </a:r>
              <a:endParaRPr lang="ko-KR" altLang="en-US" sz="1400" b="1" dirty="0">
                <a:solidFill>
                  <a:schemeClr val="tx1">
                    <a:lumMod val="75000"/>
                    <a:lumOff val="25000"/>
                  </a:schemeClr>
                </a:solidFill>
                <a:cs typeface="Arial" pitchFamily="34" charset="0"/>
              </a:endParaRPr>
            </a:p>
          </p:txBody>
        </p:sp>
      </p:grpSp>
      <p:sp>
        <p:nvSpPr>
          <p:cNvPr id="3" name="Rectangle 2">
            <a:extLst>
              <a:ext uri="{FF2B5EF4-FFF2-40B4-BE49-F238E27FC236}">
                <a16:creationId xmlns:a16="http://schemas.microsoft.com/office/drawing/2014/main" id="{B7BFCD57-6604-74CB-DFBD-3AE0849ACF09}"/>
              </a:ext>
            </a:extLst>
          </p:cNvPr>
          <p:cNvSpPr/>
          <p:nvPr/>
        </p:nvSpPr>
        <p:spPr>
          <a:xfrm>
            <a:off x="0" y="579481"/>
            <a:ext cx="9144000" cy="41564"/>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D9C972B-3968-FB09-3C21-1C1E7FB32B0B}"/>
              </a:ext>
            </a:extLst>
          </p:cNvPr>
          <p:cNvSpPr/>
          <p:nvPr/>
        </p:nvSpPr>
        <p:spPr>
          <a:xfrm>
            <a:off x="0" y="699323"/>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17" name="Picture 16" descr="pngfind.com-kingpin-png-4152286 (1).png">
            <a:extLst>
              <a:ext uri="{FF2B5EF4-FFF2-40B4-BE49-F238E27FC236}">
                <a16:creationId xmlns:a16="http://schemas.microsoft.com/office/drawing/2014/main" id="{93EABD24-2B82-6FBC-F253-AFFEDF713551}"/>
              </a:ext>
            </a:extLst>
          </p:cNvPr>
          <p:cNvPicPr>
            <a:picLocks noChangeAspect="1"/>
          </p:cNvPicPr>
          <p:nvPr/>
        </p:nvPicPr>
        <p:blipFill>
          <a:blip r:embed="rId3" cstate="print"/>
          <a:stretch>
            <a:fillRect/>
          </a:stretch>
        </p:blipFill>
        <p:spPr>
          <a:xfrm>
            <a:off x="4953000" y="425003"/>
            <a:ext cx="1219200" cy="533400"/>
          </a:xfrm>
          <a:prstGeom prst="rect">
            <a:avLst/>
          </a:prstGeom>
        </p:spPr>
      </p:pic>
    </p:spTree>
    <p:extLst>
      <p:ext uri="{BB962C8B-B14F-4D97-AF65-F5344CB8AC3E}">
        <p14:creationId xmlns:p14="http://schemas.microsoft.com/office/powerpoint/2010/main" val="963524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731520"/>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5029200" y="457200"/>
            <a:ext cx="1066800" cy="6096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ngfind.com-kingpin-png-4152286 (1).png"/>
          <p:cNvPicPr>
            <a:picLocks noChangeAspect="1"/>
          </p:cNvPicPr>
          <p:nvPr/>
        </p:nvPicPr>
        <p:blipFill>
          <a:blip r:embed="rId2" cstate="print"/>
          <a:stretch>
            <a:fillRect/>
          </a:stretch>
        </p:blipFill>
        <p:spPr>
          <a:xfrm>
            <a:off x="4953000" y="457200"/>
            <a:ext cx="1219200" cy="533400"/>
          </a:xfrm>
          <a:prstGeom prst="rect">
            <a:avLst/>
          </a:prstGeom>
        </p:spPr>
      </p:pic>
      <p:pic>
        <p:nvPicPr>
          <p:cNvPr id="9" name="Picture 4" descr="img3"/>
          <p:cNvPicPr>
            <a:picLocks noChangeAspect="1" noChangeArrowheads="1"/>
          </p:cNvPicPr>
          <p:nvPr/>
        </p:nvPicPr>
        <p:blipFill>
          <a:blip r:embed="rId3" cstate="print"/>
          <a:srcRect/>
          <a:stretch>
            <a:fillRect/>
          </a:stretch>
        </p:blipFill>
        <p:spPr bwMode="auto">
          <a:xfrm>
            <a:off x="2037016" y="1295400"/>
            <a:ext cx="5181600" cy="3429000"/>
          </a:xfrm>
          <a:prstGeom prst="rect">
            <a:avLst/>
          </a:prstGeom>
          <a:noFill/>
        </p:spPr>
      </p:pic>
      <p:sp>
        <p:nvSpPr>
          <p:cNvPr id="10" name="Rectangle 3"/>
          <p:cNvSpPr txBox="1">
            <a:spLocks noChangeArrowheads="1"/>
          </p:cNvSpPr>
          <p:nvPr/>
        </p:nvSpPr>
        <p:spPr>
          <a:xfrm>
            <a:off x="700584" y="5486400"/>
            <a:ext cx="8214815" cy="15240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90000"/>
              </a:lnSpc>
            </a:pPr>
            <a:r>
              <a:rPr lang="en-US" sz="2800" dirty="0">
                <a:latin typeface="Times New Roman" panose="02020603050405020304" pitchFamily="18" charset="0"/>
                <a:cs typeface="Times New Roman" panose="02020603050405020304" pitchFamily="18" charset="0"/>
              </a:rPr>
              <a:t>The main program coordinates calls to procedures and hands over appropriate data as parameters. </a:t>
            </a:r>
            <a:endParaRPr lang="th-TH" sz="2800" dirty="0">
              <a:latin typeface="Times New Roman" panose="02020603050405020304" pitchFamily="18" charset="0"/>
            </a:endParaRPr>
          </a:p>
        </p:txBody>
      </p:sp>
      <p:sp>
        <p:nvSpPr>
          <p:cNvPr id="4" name="Date Placeholder 3">
            <a:extLst>
              <a:ext uri="{FF2B5EF4-FFF2-40B4-BE49-F238E27FC236}">
                <a16:creationId xmlns:a16="http://schemas.microsoft.com/office/drawing/2014/main" id="{737666E1-CF41-57F0-DC40-45FF3D88DB3C}"/>
              </a:ext>
            </a:extLst>
          </p:cNvPr>
          <p:cNvSpPr>
            <a:spLocks noGrp="1"/>
          </p:cNvSpPr>
          <p:nvPr>
            <p:ph type="dt" sz="half" idx="10"/>
          </p:nvPr>
        </p:nvSpPr>
        <p:spPr/>
        <p:txBody>
          <a:bodyPr/>
          <a:lstStyle/>
          <a:p>
            <a:fld id="{ED2BD113-5EB6-4204-A7E7-D34723280AC1}" type="datetime1">
              <a:rPr lang="en-US" smtClean="0"/>
              <a:t>9/5/2022</a:t>
            </a:fld>
            <a:endParaRPr lang="en-US"/>
          </a:p>
        </p:txBody>
      </p:sp>
      <p:sp>
        <p:nvSpPr>
          <p:cNvPr id="7" name="Footer Placeholder 6">
            <a:extLst>
              <a:ext uri="{FF2B5EF4-FFF2-40B4-BE49-F238E27FC236}">
                <a16:creationId xmlns:a16="http://schemas.microsoft.com/office/drawing/2014/main" id="{50E80097-C5B7-070B-1A01-F8F33D68D619}"/>
              </a:ext>
            </a:extLst>
          </p:cNvPr>
          <p:cNvSpPr>
            <a:spLocks noGrp="1"/>
          </p:cNvSpPr>
          <p:nvPr>
            <p:ph type="ftr" sz="quarter" idx="11"/>
          </p:nvPr>
        </p:nvSpPr>
        <p:spPr/>
        <p:txBody>
          <a:bodyPr/>
          <a:lstStyle/>
          <a:p>
            <a:r>
              <a:rPr lang="en-US"/>
              <a:t>C ,C++ and UML Basics</a:t>
            </a:r>
          </a:p>
        </p:txBody>
      </p:sp>
      <p:sp>
        <p:nvSpPr>
          <p:cNvPr id="8" name="Slide Number Placeholder 7">
            <a:extLst>
              <a:ext uri="{FF2B5EF4-FFF2-40B4-BE49-F238E27FC236}">
                <a16:creationId xmlns:a16="http://schemas.microsoft.com/office/drawing/2014/main" id="{5D11594C-C757-8BF1-CDAA-D744277A71AC}"/>
              </a:ext>
            </a:extLst>
          </p:cNvPr>
          <p:cNvSpPr>
            <a:spLocks noGrp="1"/>
          </p:cNvSpPr>
          <p:nvPr>
            <p:ph type="sldNum" sz="quarter" idx="12"/>
          </p:nvPr>
        </p:nvSpPr>
        <p:spPr/>
        <p:txBody>
          <a:bodyPr/>
          <a:lstStyle/>
          <a:p>
            <a:fld id="{A1A6BA4E-CDAE-4DEF-A7CA-99055C502B84}" type="slidenum">
              <a:rPr lang="en-US" smtClean="0"/>
              <a:pPr/>
              <a:t>3</a:t>
            </a:fld>
            <a:endParaRPr lang="en-US"/>
          </a:p>
        </p:txBody>
      </p:sp>
    </p:spTree>
    <p:extLst>
      <p:ext uri="{BB962C8B-B14F-4D97-AF65-F5344CB8AC3E}">
        <p14:creationId xmlns:p14="http://schemas.microsoft.com/office/powerpoint/2010/main" val="30737929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57250"/>
            <a:ext cx="9144793" cy="5125656"/>
          </a:xfrm>
          <a:prstGeom prst="rect">
            <a:avLst/>
          </a:prstGeom>
        </p:spPr>
      </p:pic>
      <p:sp>
        <p:nvSpPr>
          <p:cNvPr id="3" name="Up Ribbon 2"/>
          <p:cNvSpPr/>
          <p:nvPr/>
        </p:nvSpPr>
        <p:spPr>
          <a:xfrm>
            <a:off x="2864431" y="917091"/>
            <a:ext cx="2925520" cy="565852"/>
          </a:xfrm>
          <a:prstGeom prst="ribbon2">
            <a:avLst>
              <a:gd name="adj1" fmla="val 16667"/>
              <a:gd name="adj2" fmla="val 75000"/>
            </a:avLst>
          </a:prstGeom>
          <a:solidFill>
            <a:srgbClr val="6BC2ED">
              <a:lumMod val="75000"/>
            </a:srgbClr>
          </a:solidFill>
          <a:ln w="25400" cap="flat" cmpd="sng" algn="ctr">
            <a:noFill/>
            <a:prstDash val="solid"/>
          </a:ln>
          <a:effectLst/>
        </p:spPr>
        <p:txBody>
          <a:bodyPr rtlCol="0" anchor="ctr"/>
          <a:lstStyle/>
          <a:p>
            <a:pPr algn="ctr" defTabSz="514333">
              <a:defRPr/>
            </a:pPr>
            <a:endParaRPr lang="es-UY" sz="1349" kern="0">
              <a:solidFill>
                <a:prstClr val="white"/>
              </a:solidFill>
            </a:endParaRPr>
          </a:p>
        </p:txBody>
      </p:sp>
      <p:sp>
        <p:nvSpPr>
          <p:cNvPr id="4" name="TextBox 3"/>
          <p:cNvSpPr txBox="1"/>
          <p:nvPr/>
        </p:nvSpPr>
        <p:spPr>
          <a:xfrm>
            <a:off x="3372257" y="939605"/>
            <a:ext cx="2038607" cy="369204"/>
          </a:xfrm>
          <a:prstGeom prst="rect">
            <a:avLst/>
          </a:prstGeom>
        </p:spPr>
        <p:txBody>
          <a:bodyPr wrap="square">
            <a:spAutoFit/>
          </a:bodyPr>
          <a:lstStyle>
            <a:defPPr>
              <a:defRPr lang="en-US"/>
            </a:defPPr>
            <a:lvl1pPr algn="ctr">
              <a:defRPr sz="2000">
                <a:latin typeface="Segoe UI" panose="020B0502040204020203" pitchFamily="34" charset="0"/>
                <a:ea typeface="Segoe UI" panose="020B0502040204020203" pitchFamily="34" charset="0"/>
                <a:cs typeface="Segoe UI" panose="020B0502040204020203" pitchFamily="34" charset="0"/>
              </a:defRPr>
            </a:lvl1pPr>
          </a:lstStyle>
          <a:p>
            <a:pPr defTabSz="514333">
              <a:defRPr/>
            </a:pPr>
            <a:r>
              <a:rPr lang="en-US" sz="1799" b="1" kern="0" dirty="0">
                <a:solidFill>
                  <a:prstClr val="white"/>
                </a:solidFill>
              </a:rPr>
              <a:t>Variables</a:t>
            </a:r>
            <a:endParaRPr lang="es-UY" sz="1349" b="1" kern="0" dirty="0">
              <a:solidFill>
                <a:prstClr val="white"/>
              </a:solidFill>
            </a:endParaRPr>
          </a:p>
        </p:txBody>
      </p:sp>
      <p:grpSp>
        <p:nvGrpSpPr>
          <p:cNvPr id="16" name="Group 15"/>
          <p:cNvGrpSpPr/>
          <p:nvPr/>
        </p:nvGrpSpPr>
        <p:grpSpPr>
          <a:xfrm>
            <a:off x="45809" y="1829091"/>
            <a:ext cx="2034079" cy="444734"/>
            <a:chOff x="61078" y="1295788"/>
            <a:chExt cx="2712105" cy="592978"/>
          </a:xfrm>
        </p:grpSpPr>
        <p:sp>
          <p:nvSpPr>
            <p:cNvPr id="7" name="Rounded Rectangle 6"/>
            <p:cNvSpPr/>
            <p:nvPr/>
          </p:nvSpPr>
          <p:spPr>
            <a:xfrm rot="5400000">
              <a:off x="1120642" y="236224"/>
              <a:ext cx="592978" cy="271210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9" name="TextBox 8"/>
            <p:cNvSpPr txBox="1"/>
            <p:nvPr/>
          </p:nvSpPr>
          <p:spPr>
            <a:xfrm>
              <a:off x="240298" y="1441879"/>
              <a:ext cx="2371794" cy="338554"/>
            </a:xfrm>
            <a:prstGeom prst="rect">
              <a:avLst/>
            </a:prstGeom>
            <a:noFill/>
          </p:spPr>
          <p:txBody>
            <a:bodyPr wrap="square" rtlCol="0">
              <a:spAutoFit/>
            </a:bodyPr>
            <a:lstStyle/>
            <a:p>
              <a:pPr algn="ctr"/>
              <a:r>
                <a:rPr lang="en-US" altLang="ko-KR" sz="1050" b="1" dirty="0">
                  <a:solidFill>
                    <a:schemeClr val="bg1"/>
                  </a:solidFill>
                  <a:cs typeface="Arial" pitchFamily="34" charset="0"/>
                </a:rPr>
                <a:t>Local Variables</a:t>
              </a:r>
              <a:endParaRPr lang="ko-KR" altLang="en-US" sz="1050" b="1" dirty="0">
                <a:solidFill>
                  <a:schemeClr val="bg1"/>
                </a:solidFill>
                <a:cs typeface="Arial" pitchFamily="34" charset="0"/>
              </a:endParaRPr>
            </a:p>
          </p:txBody>
        </p:sp>
      </p:grpSp>
      <p:grpSp>
        <p:nvGrpSpPr>
          <p:cNvPr id="17" name="Group 16"/>
          <p:cNvGrpSpPr/>
          <p:nvPr/>
        </p:nvGrpSpPr>
        <p:grpSpPr>
          <a:xfrm>
            <a:off x="2511780" y="1825735"/>
            <a:ext cx="2034079" cy="444734"/>
            <a:chOff x="3408999" y="1291313"/>
            <a:chExt cx="2712105" cy="592978"/>
          </a:xfrm>
        </p:grpSpPr>
        <p:sp>
          <p:nvSpPr>
            <p:cNvPr id="10" name="Rounded Rectangle 9"/>
            <p:cNvSpPr/>
            <p:nvPr/>
          </p:nvSpPr>
          <p:spPr>
            <a:xfrm rot="5400000">
              <a:off x="4468563" y="231749"/>
              <a:ext cx="592978" cy="271210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1" name="TextBox 10"/>
            <p:cNvSpPr txBox="1"/>
            <p:nvPr/>
          </p:nvSpPr>
          <p:spPr>
            <a:xfrm>
              <a:off x="3587570" y="1416100"/>
              <a:ext cx="2371794" cy="338554"/>
            </a:xfrm>
            <a:prstGeom prst="rect">
              <a:avLst/>
            </a:prstGeom>
            <a:noFill/>
          </p:spPr>
          <p:txBody>
            <a:bodyPr wrap="square" rtlCol="0">
              <a:spAutoFit/>
            </a:bodyPr>
            <a:lstStyle/>
            <a:p>
              <a:pPr algn="ctr"/>
              <a:r>
                <a:rPr lang="en-US" altLang="ko-KR" sz="1050" b="1" dirty="0">
                  <a:solidFill>
                    <a:schemeClr val="bg1"/>
                  </a:solidFill>
                  <a:cs typeface="Arial" pitchFamily="34" charset="0"/>
                </a:rPr>
                <a:t>Instance Variables</a:t>
              </a:r>
              <a:endParaRPr lang="ko-KR" altLang="en-US" sz="1050" b="1" dirty="0">
                <a:solidFill>
                  <a:schemeClr val="bg1"/>
                </a:solidFill>
                <a:cs typeface="Arial" pitchFamily="34" charset="0"/>
              </a:endParaRPr>
            </a:p>
          </p:txBody>
        </p:sp>
      </p:grpSp>
      <p:grpSp>
        <p:nvGrpSpPr>
          <p:cNvPr id="18" name="Group 17"/>
          <p:cNvGrpSpPr/>
          <p:nvPr/>
        </p:nvGrpSpPr>
        <p:grpSpPr>
          <a:xfrm>
            <a:off x="4841451" y="1825735"/>
            <a:ext cx="2034079" cy="444734"/>
            <a:chOff x="6455268" y="1291313"/>
            <a:chExt cx="2712105" cy="592978"/>
          </a:xfrm>
        </p:grpSpPr>
        <p:sp>
          <p:nvSpPr>
            <p:cNvPr id="12" name="Rounded Rectangle 11"/>
            <p:cNvSpPr/>
            <p:nvPr/>
          </p:nvSpPr>
          <p:spPr>
            <a:xfrm rot="5400000">
              <a:off x="7514832" y="231749"/>
              <a:ext cx="592978" cy="271210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3" name="TextBox 12"/>
            <p:cNvSpPr txBox="1"/>
            <p:nvPr/>
          </p:nvSpPr>
          <p:spPr>
            <a:xfrm>
              <a:off x="6633839" y="1416100"/>
              <a:ext cx="2371794" cy="338554"/>
            </a:xfrm>
            <a:prstGeom prst="rect">
              <a:avLst/>
            </a:prstGeom>
            <a:noFill/>
          </p:spPr>
          <p:txBody>
            <a:bodyPr wrap="square" rtlCol="0">
              <a:spAutoFit/>
            </a:bodyPr>
            <a:lstStyle/>
            <a:p>
              <a:pPr algn="ctr"/>
              <a:r>
                <a:rPr lang="en-US" altLang="ko-KR" sz="1050" b="1" dirty="0">
                  <a:solidFill>
                    <a:schemeClr val="bg1"/>
                  </a:solidFill>
                  <a:cs typeface="Arial" pitchFamily="34" charset="0"/>
                </a:rPr>
                <a:t>Static  Variables</a:t>
              </a:r>
              <a:endParaRPr lang="ko-KR" altLang="en-US" sz="1050" b="1" dirty="0">
                <a:solidFill>
                  <a:schemeClr val="bg1"/>
                </a:solidFill>
                <a:cs typeface="Arial" pitchFamily="34" charset="0"/>
              </a:endParaRPr>
            </a:p>
          </p:txBody>
        </p:sp>
      </p:grpSp>
      <p:grpSp>
        <p:nvGrpSpPr>
          <p:cNvPr id="19" name="Group 18"/>
          <p:cNvGrpSpPr/>
          <p:nvPr/>
        </p:nvGrpSpPr>
        <p:grpSpPr>
          <a:xfrm>
            <a:off x="7110714" y="1812375"/>
            <a:ext cx="2034079" cy="444734"/>
            <a:chOff x="9480951" y="1273500"/>
            <a:chExt cx="2712105" cy="592978"/>
          </a:xfrm>
        </p:grpSpPr>
        <p:sp>
          <p:nvSpPr>
            <p:cNvPr id="14" name="Rounded Rectangle 13"/>
            <p:cNvSpPr/>
            <p:nvPr/>
          </p:nvSpPr>
          <p:spPr>
            <a:xfrm rot="5400000">
              <a:off x="10540515" y="213936"/>
              <a:ext cx="592978" cy="271210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5" name="TextBox 14"/>
            <p:cNvSpPr txBox="1"/>
            <p:nvPr/>
          </p:nvSpPr>
          <p:spPr>
            <a:xfrm>
              <a:off x="9740070" y="1416100"/>
              <a:ext cx="2371794" cy="338554"/>
            </a:xfrm>
            <a:prstGeom prst="rect">
              <a:avLst/>
            </a:prstGeom>
            <a:noFill/>
          </p:spPr>
          <p:txBody>
            <a:bodyPr wrap="square" rtlCol="0">
              <a:spAutoFit/>
            </a:bodyPr>
            <a:lstStyle/>
            <a:p>
              <a:pPr algn="ctr"/>
              <a:r>
                <a:rPr lang="en-US" altLang="ko-KR" sz="1050" b="1" dirty="0">
                  <a:solidFill>
                    <a:schemeClr val="bg1"/>
                  </a:solidFill>
                  <a:cs typeface="Arial" pitchFamily="34" charset="0"/>
                </a:rPr>
                <a:t>Constant Variables</a:t>
              </a:r>
              <a:endParaRPr lang="ko-KR" altLang="en-US" sz="1050" b="1" dirty="0">
                <a:solidFill>
                  <a:schemeClr val="bg1"/>
                </a:solidFill>
                <a:cs typeface="Arial" pitchFamily="34" charset="0"/>
              </a:endParaRPr>
            </a:p>
          </p:txBody>
        </p:sp>
      </p:grpSp>
      <p:cxnSp>
        <p:nvCxnSpPr>
          <p:cNvPr id="20" name="Straight Connector 19"/>
          <p:cNvCxnSpPr/>
          <p:nvPr/>
        </p:nvCxnSpPr>
        <p:spPr>
          <a:xfrm>
            <a:off x="2327223" y="1919325"/>
            <a:ext cx="33728" cy="4063581"/>
          </a:xfrm>
          <a:prstGeom prst="line">
            <a:avLst/>
          </a:prstGeom>
          <a:ln w="3175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690168" y="1919325"/>
            <a:ext cx="33728" cy="4063581"/>
          </a:xfrm>
          <a:prstGeom prst="line">
            <a:avLst/>
          </a:prstGeom>
          <a:ln w="3175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7020244" y="1919325"/>
            <a:ext cx="33728" cy="4063581"/>
          </a:xfrm>
          <a:prstGeom prst="line">
            <a:avLst/>
          </a:prstGeom>
          <a:ln w="3175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18551" y="2667905"/>
            <a:ext cx="2240688" cy="2920921"/>
          </a:xfrm>
          <a:prstGeom prst="rect">
            <a:avLst/>
          </a:prstGeom>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b="1" dirty="0"/>
              <a:t>Local variable</a:t>
            </a:r>
            <a:r>
              <a:rPr lang="en-US" sz="1350" dirty="0"/>
              <a:t>: These are the variables which are declared within the method of a class.</a:t>
            </a:r>
          </a:p>
          <a:p>
            <a:endParaRPr lang="en-US" sz="1350" u="sng" dirty="0"/>
          </a:p>
          <a:p>
            <a:r>
              <a:rPr lang="en-US" sz="1350" u="sng" dirty="0"/>
              <a:t>Example:</a:t>
            </a:r>
          </a:p>
          <a:p>
            <a:r>
              <a:rPr lang="en-US" sz="1350" dirty="0"/>
              <a:t>public class Car {</a:t>
            </a:r>
          </a:p>
          <a:p>
            <a:r>
              <a:rPr lang="en-US" sz="1350" dirty="0"/>
              <a:t>public:</a:t>
            </a:r>
          </a:p>
          <a:p>
            <a:r>
              <a:rPr lang="en-US" sz="1350" dirty="0"/>
              <a:t> void display(</a:t>
            </a:r>
            <a:r>
              <a:rPr lang="en-US" sz="1350" dirty="0" err="1"/>
              <a:t>int</a:t>
            </a:r>
            <a:r>
              <a:rPr lang="en-US" sz="1350" dirty="0"/>
              <a:t> m){  // Method</a:t>
            </a:r>
          </a:p>
          <a:p>
            <a:r>
              <a:rPr lang="en-US" sz="1350" dirty="0"/>
              <a:t>           </a:t>
            </a:r>
            <a:r>
              <a:rPr lang="en-US" sz="1350" dirty="0" err="1"/>
              <a:t>int</a:t>
            </a:r>
            <a:r>
              <a:rPr lang="en-US" sz="1350" dirty="0"/>
              <a:t> model=m;                 // Created a local variable model</a:t>
            </a:r>
          </a:p>
          <a:p>
            <a:r>
              <a:rPr lang="en-US" sz="1350" dirty="0"/>
              <a:t>           </a:t>
            </a:r>
            <a:r>
              <a:rPr lang="en-US" sz="1350" dirty="0" err="1"/>
              <a:t>cout</a:t>
            </a:r>
            <a:r>
              <a:rPr lang="en-US" sz="1350" dirty="0"/>
              <a:t>&lt;&lt;model;</a:t>
            </a:r>
          </a:p>
          <a:p>
            <a:r>
              <a:rPr lang="en-US" sz="1350" dirty="0"/>
              <a:t>     }</a:t>
            </a:r>
            <a:endParaRPr lang="ko-KR" altLang="en-US" sz="1350" dirty="0"/>
          </a:p>
        </p:txBody>
      </p:sp>
      <p:sp>
        <p:nvSpPr>
          <p:cNvPr id="25" name="Rectangle 24"/>
          <p:cNvSpPr/>
          <p:nvPr/>
        </p:nvSpPr>
        <p:spPr>
          <a:xfrm>
            <a:off x="4738147" y="2666227"/>
            <a:ext cx="2240688" cy="2920921"/>
          </a:xfrm>
          <a:prstGeom prst="rect">
            <a:avLst/>
          </a:prstGeom>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just"/>
            <a:r>
              <a:rPr lang="en-US" altLang="ko-KR" sz="1350" b="1" dirty="0"/>
              <a:t>Static variables: </a:t>
            </a:r>
            <a:r>
              <a:rPr lang="en-US" altLang="ko-KR" sz="1350" dirty="0"/>
              <a:t>Static variables are also called as class variables. These variables have only one copy that is shared by all the different objects in a class.</a:t>
            </a:r>
          </a:p>
          <a:p>
            <a:pPr algn="just"/>
            <a:r>
              <a:rPr lang="en-US" altLang="ko-KR" sz="1350" b="1" u="sng" dirty="0"/>
              <a:t>Example:</a:t>
            </a:r>
          </a:p>
          <a:p>
            <a:pPr algn="just"/>
            <a:r>
              <a:rPr lang="en-IN" altLang="ko-KR" sz="1350" dirty="0"/>
              <a:t>public class Car {</a:t>
            </a:r>
          </a:p>
          <a:p>
            <a:pPr algn="just"/>
            <a:r>
              <a:rPr lang="en-IN" altLang="ko-KR" sz="1350" dirty="0"/>
              <a:t>      public static </a:t>
            </a:r>
            <a:r>
              <a:rPr lang="en-IN" altLang="ko-KR" sz="1350" dirty="0" err="1"/>
              <a:t>int</a:t>
            </a:r>
            <a:r>
              <a:rPr lang="en-IN" altLang="ko-KR" sz="1350" dirty="0"/>
              <a:t> tyres;   </a:t>
            </a:r>
          </a:p>
          <a:p>
            <a:pPr algn="just"/>
            <a:r>
              <a:rPr lang="en-IN" altLang="ko-KR" sz="1350" dirty="0"/>
              <a:t>// Created a class variable    void </a:t>
            </a:r>
            <a:r>
              <a:rPr lang="en-IN" altLang="ko-KR" sz="1350" dirty="0" err="1"/>
              <a:t>init</a:t>
            </a:r>
            <a:r>
              <a:rPr lang="en-IN" altLang="ko-KR" sz="1350" dirty="0"/>
              <a:t>(){</a:t>
            </a:r>
          </a:p>
          <a:p>
            <a:pPr algn="just"/>
            <a:r>
              <a:rPr lang="en-IN" altLang="ko-KR" sz="1350" dirty="0"/>
              <a:t>           tyres=4;</a:t>
            </a:r>
          </a:p>
          <a:p>
            <a:pPr algn="just"/>
            <a:r>
              <a:rPr lang="en-IN" altLang="ko-KR" sz="1350" dirty="0"/>
              <a:t>} }</a:t>
            </a:r>
            <a:endParaRPr lang="ko-KR" altLang="en-US" sz="1350" dirty="0"/>
          </a:p>
        </p:txBody>
      </p:sp>
      <p:sp>
        <p:nvSpPr>
          <p:cNvPr id="26" name="Rectangle 25"/>
          <p:cNvSpPr/>
          <p:nvPr/>
        </p:nvSpPr>
        <p:spPr>
          <a:xfrm>
            <a:off x="2395207" y="2667905"/>
            <a:ext cx="2240688" cy="2920921"/>
          </a:xfrm>
          <a:prstGeom prst="rect">
            <a:avLst/>
          </a:prstGeom>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just"/>
            <a:r>
              <a:rPr lang="en-US" sz="1350" b="1" dirty="0"/>
              <a:t>Instance variable:</a:t>
            </a:r>
            <a:r>
              <a:rPr lang="en-US" sz="1350" dirty="0"/>
              <a:t> These are the variables which are declared in a class but outside a method, constructor or any block.</a:t>
            </a:r>
          </a:p>
          <a:p>
            <a:pPr algn="just"/>
            <a:r>
              <a:rPr lang="en-US" sz="1350" b="1" u="sng" dirty="0"/>
              <a:t>Example:</a:t>
            </a:r>
          </a:p>
          <a:p>
            <a:pPr algn="just"/>
            <a:r>
              <a:rPr lang="en-US" sz="1350" dirty="0"/>
              <a:t>public class Car {</a:t>
            </a:r>
          </a:p>
          <a:p>
            <a:pPr algn="just"/>
            <a:r>
              <a:rPr lang="en-US" sz="1350" dirty="0"/>
              <a:t>      private: String color;    </a:t>
            </a:r>
          </a:p>
          <a:p>
            <a:pPr algn="just"/>
            <a:r>
              <a:rPr lang="en-US" sz="1350" dirty="0"/>
              <a:t> // Created an instance variable color</a:t>
            </a:r>
          </a:p>
          <a:p>
            <a:pPr algn="just"/>
            <a:r>
              <a:rPr lang="en-US" sz="1350" dirty="0"/>
              <a:t> Car(String c)</a:t>
            </a:r>
          </a:p>
          <a:p>
            <a:pPr algn="just"/>
            <a:r>
              <a:rPr lang="en-US" sz="1350" dirty="0"/>
              <a:t>   {</a:t>
            </a:r>
          </a:p>
          <a:p>
            <a:pPr algn="just"/>
            <a:r>
              <a:rPr lang="en-US" sz="1350" dirty="0"/>
              <a:t>    color=c;</a:t>
            </a:r>
          </a:p>
          <a:p>
            <a:pPr algn="just"/>
            <a:r>
              <a:rPr lang="en-US" sz="1350" dirty="0"/>
              <a:t>   }}</a:t>
            </a:r>
            <a:endParaRPr lang="ko-KR" altLang="en-US" sz="1350" dirty="0"/>
          </a:p>
        </p:txBody>
      </p:sp>
      <p:sp>
        <p:nvSpPr>
          <p:cNvPr id="27" name="Rectangle 26"/>
          <p:cNvSpPr/>
          <p:nvPr/>
        </p:nvSpPr>
        <p:spPr>
          <a:xfrm>
            <a:off x="7070900" y="2659547"/>
            <a:ext cx="2035483" cy="2920921"/>
          </a:xfrm>
          <a:prstGeom prst="rect">
            <a:avLst/>
          </a:prstGeom>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altLang="ko-KR" sz="1350" dirty="0"/>
              <a:t>Constant is something that doesn't change. In C language and C++ we use the keyword </a:t>
            </a:r>
            <a:r>
              <a:rPr lang="en-US" altLang="ko-KR" sz="1350" dirty="0" err="1"/>
              <a:t>const</a:t>
            </a:r>
            <a:r>
              <a:rPr lang="en-US" altLang="ko-KR" sz="1350" dirty="0"/>
              <a:t> to make program elements constant.</a:t>
            </a:r>
          </a:p>
          <a:p>
            <a:r>
              <a:rPr lang="en-US" altLang="ko-KR" sz="1350" b="1" u="sng" dirty="0"/>
              <a:t>Example:</a:t>
            </a:r>
          </a:p>
          <a:p>
            <a:r>
              <a:rPr lang="en-US" altLang="ko-KR" sz="1350" dirty="0" err="1"/>
              <a:t>const</a:t>
            </a:r>
            <a:r>
              <a:rPr lang="en-US" altLang="ko-KR" sz="1350" dirty="0"/>
              <a:t> </a:t>
            </a:r>
            <a:r>
              <a:rPr lang="en-US" altLang="ko-KR" sz="1350" dirty="0" err="1"/>
              <a:t>int</a:t>
            </a:r>
            <a:r>
              <a:rPr lang="en-US" altLang="ko-KR" sz="1350" dirty="0"/>
              <a:t> </a:t>
            </a:r>
            <a:r>
              <a:rPr lang="en-US" altLang="ko-KR" sz="1350" dirty="0" err="1"/>
              <a:t>i</a:t>
            </a:r>
            <a:r>
              <a:rPr lang="en-US" altLang="ko-KR" sz="1350" dirty="0"/>
              <a:t> = 10;</a:t>
            </a:r>
          </a:p>
          <a:p>
            <a:r>
              <a:rPr lang="en-US" altLang="ko-KR" sz="1350" dirty="0"/>
              <a:t>void f(</a:t>
            </a:r>
            <a:r>
              <a:rPr lang="en-US" altLang="ko-KR" sz="1350" dirty="0" err="1"/>
              <a:t>const</a:t>
            </a:r>
            <a:r>
              <a:rPr lang="en-US" altLang="ko-KR" sz="1350" dirty="0"/>
              <a:t> </a:t>
            </a:r>
            <a:r>
              <a:rPr lang="en-US" altLang="ko-KR" sz="1350" dirty="0" err="1"/>
              <a:t>int</a:t>
            </a:r>
            <a:r>
              <a:rPr lang="en-US" altLang="ko-KR" sz="1350" dirty="0"/>
              <a:t> </a:t>
            </a:r>
            <a:r>
              <a:rPr lang="en-US" altLang="ko-KR" sz="1350" dirty="0" err="1"/>
              <a:t>i</a:t>
            </a:r>
            <a:r>
              <a:rPr lang="en-US" altLang="ko-KR" sz="1350" dirty="0"/>
              <a:t>)</a:t>
            </a:r>
          </a:p>
          <a:p>
            <a:r>
              <a:rPr lang="en-US" altLang="ko-KR" sz="1350" dirty="0"/>
              <a:t>class Test</a:t>
            </a:r>
          </a:p>
          <a:p>
            <a:r>
              <a:rPr lang="en-US" altLang="ko-KR" sz="1350" dirty="0"/>
              <a:t>{</a:t>
            </a:r>
          </a:p>
          <a:p>
            <a:r>
              <a:rPr lang="en-US" altLang="ko-KR" sz="1350" dirty="0"/>
              <a:t>    </a:t>
            </a:r>
            <a:r>
              <a:rPr lang="en-US" altLang="ko-KR" sz="1350" dirty="0" err="1"/>
              <a:t>const</a:t>
            </a:r>
            <a:r>
              <a:rPr lang="en-US" altLang="ko-KR" sz="1350" dirty="0"/>
              <a:t> </a:t>
            </a:r>
            <a:r>
              <a:rPr lang="en-US" altLang="ko-KR" sz="1350" dirty="0" err="1"/>
              <a:t>int</a:t>
            </a:r>
            <a:r>
              <a:rPr lang="en-US" altLang="ko-KR" sz="1350" dirty="0"/>
              <a:t> </a:t>
            </a:r>
            <a:r>
              <a:rPr lang="en-US" altLang="ko-KR" sz="1350" dirty="0" err="1"/>
              <a:t>i</a:t>
            </a:r>
            <a:r>
              <a:rPr lang="en-US" altLang="ko-KR" sz="1350" dirty="0"/>
              <a:t>;</a:t>
            </a:r>
          </a:p>
          <a:p>
            <a:r>
              <a:rPr lang="en-US" altLang="ko-KR" sz="1350" dirty="0"/>
              <a:t>};</a:t>
            </a:r>
            <a:endParaRPr lang="ko-KR" altLang="en-US" sz="1350" dirty="0"/>
          </a:p>
        </p:txBody>
      </p:sp>
      <p:sp>
        <p:nvSpPr>
          <p:cNvPr id="5" name="Rectangle 4">
            <a:extLst>
              <a:ext uri="{FF2B5EF4-FFF2-40B4-BE49-F238E27FC236}">
                <a16:creationId xmlns:a16="http://schemas.microsoft.com/office/drawing/2014/main" id="{58F8AF1E-1635-3422-BBD9-837161A910BA}"/>
              </a:ext>
            </a:extLst>
          </p:cNvPr>
          <p:cNvSpPr/>
          <p:nvPr/>
        </p:nvSpPr>
        <p:spPr>
          <a:xfrm>
            <a:off x="0" y="579481"/>
            <a:ext cx="9144000" cy="41564"/>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42CD95C-40A4-148B-A6DB-3E084A95C7AD}"/>
              </a:ext>
            </a:extLst>
          </p:cNvPr>
          <p:cNvSpPr/>
          <p:nvPr/>
        </p:nvSpPr>
        <p:spPr>
          <a:xfrm>
            <a:off x="0" y="699323"/>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8" name="Picture 7" descr="pngfind.com-kingpin-png-4152286 (1).png">
            <a:extLst>
              <a:ext uri="{FF2B5EF4-FFF2-40B4-BE49-F238E27FC236}">
                <a16:creationId xmlns:a16="http://schemas.microsoft.com/office/drawing/2014/main" id="{D511175B-B43F-C63B-30ED-84EACBA92ACF}"/>
              </a:ext>
            </a:extLst>
          </p:cNvPr>
          <p:cNvPicPr>
            <a:picLocks noChangeAspect="1"/>
          </p:cNvPicPr>
          <p:nvPr/>
        </p:nvPicPr>
        <p:blipFill>
          <a:blip r:embed="rId3" cstate="print"/>
          <a:stretch>
            <a:fillRect/>
          </a:stretch>
        </p:blipFill>
        <p:spPr>
          <a:xfrm>
            <a:off x="4953000" y="425003"/>
            <a:ext cx="1219200" cy="533400"/>
          </a:xfrm>
          <a:prstGeom prst="rect">
            <a:avLst/>
          </a:prstGeom>
        </p:spPr>
      </p:pic>
    </p:spTree>
    <p:extLst>
      <p:ext uri="{BB962C8B-B14F-4D97-AF65-F5344CB8AC3E}">
        <p14:creationId xmlns:p14="http://schemas.microsoft.com/office/powerpoint/2010/main" val="9067179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857250"/>
            <a:ext cx="6858000" cy="685800"/>
          </a:xfrm>
          <a:solidFill>
            <a:schemeClr val="accent5">
              <a:lumMod val="75000"/>
            </a:schemeClr>
          </a:solidFill>
        </p:spPr>
        <p:txBody>
          <a:bodyPr vert="horz" lIns="68580" tIns="34290" rIns="68580" bIns="34290" rtlCol="0" anchor="ctr">
            <a:normAutofit fontScale="90000"/>
          </a:bodyPr>
          <a:lstStyle/>
          <a:p>
            <a:r>
              <a:rPr lang="en-US" dirty="0">
                <a:solidFill>
                  <a:schemeClr val="bg1"/>
                </a:solidFill>
              </a:rPr>
              <a:t>CONSTANTS</a:t>
            </a:r>
          </a:p>
        </p:txBody>
      </p:sp>
      <p:sp>
        <p:nvSpPr>
          <p:cNvPr id="3" name="Content Placeholder 2"/>
          <p:cNvSpPr>
            <a:spLocks noGrp="1"/>
          </p:cNvSpPr>
          <p:nvPr>
            <p:ph idx="1"/>
          </p:nvPr>
        </p:nvSpPr>
        <p:spPr>
          <a:xfrm>
            <a:off x="1485900" y="1657350"/>
            <a:ext cx="6172200" cy="2686050"/>
          </a:xfrm>
        </p:spPr>
        <p:txBody>
          <a:bodyPr>
            <a:noAutofit/>
          </a:bodyPr>
          <a:lstStyle/>
          <a:p>
            <a:pPr algn="just"/>
            <a:r>
              <a:rPr lang="en-US" sz="1500" dirty="0">
                <a:latin typeface="Times New Roman" pitchFamily="18" charset="0"/>
                <a:cs typeface="Times New Roman" pitchFamily="18" charset="0"/>
              </a:rPr>
              <a:t>Constants are identifiers whose value does not change. While variables can change their value at any time, constants can never change their value.</a:t>
            </a:r>
          </a:p>
          <a:p>
            <a:pPr algn="just"/>
            <a:r>
              <a:rPr lang="en-US" sz="1500" dirty="0">
                <a:latin typeface="Times New Roman" pitchFamily="18" charset="0"/>
                <a:cs typeface="Times New Roman" pitchFamily="18" charset="0"/>
              </a:rPr>
              <a:t> Constants are used to define fixed values such as Pi or the charge on an electron so that their value does not get changed in the program even by mistake.</a:t>
            </a:r>
          </a:p>
          <a:p>
            <a:pPr algn="just"/>
            <a:r>
              <a:rPr lang="en-US" sz="1500" dirty="0">
                <a:latin typeface="Times New Roman" pitchFamily="18" charset="0"/>
                <a:cs typeface="Times New Roman" pitchFamily="18" charset="0"/>
              </a:rPr>
              <a:t>A constant is an explicit data value specified by the programmer.</a:t>
            </a:r>
          </a:p>
          <a:p>
            <a:pPr algn="just"/>
            <a:r>
              <a:rPr lang="en-US" sz="1500" dirty="0">
                <a:latin typeface="Times New Roman" pitchFamily="18" charset="0"/>
                <a:cs typeface="Times New Roman" pitchFamily="18" charset="0"/>
              </a:rPr>
              <a:t> The value of the constant is known to the compiler at the compile time.</a:t>
            </a:r>
          </a:p>
        </p:txBody>
      </p:sp>
      <p:pic>
        <p:nvPicPr>
          <p:cNvPr id="12290" name="Picture 2"/>
          <p:cNvPicPr>
            <a:picLocks noChangeAspect="1" noChangeArrowheads="1"/>
          </p:cNvPicPr>
          <p:nvPr/>
        </p:nvPicPr>
        <p:blipFill>
          <a:blip r:embed="rId2"/>
          <a:srcRect/>
          <a:stretch>
            <a:fillRect/>
          </a:stretch>
        </p:blipFill>
        <p:spPr bwMode="auto">
          <a:xfrm>
            <a:off x="2686050" y="4286250"/>
            <a:ext cx="3657600" cy="978230"/>
          </a:xfrm>
          <a:prstGeom prst="rect">
            <a:avLst/>
          </a:prstGeom>
          <a:noFill/>
          <a:ln w="9525">
            <a:noFill/>
            <a:miter lim="800000"/>
            <a:headEnd/>
            <a:tailEnd/>
          </a:ln>
          <a:effectLst/>
        </p:spPr>
      </p:pic>
      <p:sp>
        <p:nvSpPr>
          <p:cNvPr id="4" name="Rectangle 3">
            <a:extLst>
              <a:ext uri="{FF2B5EF4-FFF2-40B4-BE49-F238E27FC236}">
                <a16:creationId xmlns:a16="http://schemas.microsoft.com/office/drawing/2014/main" id="{12CB5C59-FFF4-6DFB-DF6F-ED35B94D3015}"/>
              </a:ext>
            </a:extLst>
          </p:cNvPr>
          <p:cNvSpPr/>
          <p:nvPr/>
        </p:nvSpPr>
        <p:spPr>
          <a:xfrm>
            <a:off x="0" y="579481"/>
            <a:ext cx="9144000" cy="41564"/>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C8CB5BD-AF64-1559-87B4-FFD4AFBA1C12}"/>
              </a:ext>
            </a:extLst>
          </p:cNvPr>
          <p:cNvSpPr/>
          <p:nvPr/>
        </p:nvSpPr>
        <p:spPr>
          <a:xfrm>
            <a:off x="0" y="699323"/>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6" name="Picture 5" descr="pngfind.com-kingpin-png-4152286 (1).png">
            <a:extLst>
              <a:ext uri="{FF2B5EF4-FFF2-40B4-BE49-F238E27FC236}">
                <a16:creationId xmlns:a16="http://schemas.microsoft.com/office/drawing/2014/main" id="{677EFD85-A52B-ACCF-FF54-C14FD3300CC9}"/>
              </a:ext>
            </a:extLst>
          </p:cNvPr>
          <p:cNvPicPr>
            <a:picLocks noChangeAspect="1"/>
          </p:cNvPicPr>
          <p:nvPr/>
        </p:nvPicPr>
        <p:blipFill>
          <a:blip r:embed="rId3" cstate="print"/>
          <a:stretch>
            <a:fillRect/>
          </a:stretch>
        </p:blipFill>
        <p:spPr>
          <a:xfrm>
            <a:off x="4953000" y="425003"/>
            <a:ext cx="1219200" cy="533400"/>
          </a:xfrm>
          <a:prstGeom prst="rect">
            <a:avLst/>
          </a:prstGeom>
        </p:spPr>
      </p:pic>
      <p:sp>
        <p:nvSpPr>
          <p:cNvPr id="7" name="Date Placeholder 6">
            <a:extLst>
              <a:ext uri="{FF2B5EF4-FFF2-40B4-BE49-F238E27FC236}">
                <a16:creationId xmlns:a16="http://schemas.microsoft.com/office/drawing/2014/main" id="{7372E62A-D1BB-BADF-8FB9-6B102E4FEAF9}"/>
              </a:ext>
            </a:extLst>
          </p:cNvPr>
          <p:cNvSpPr>
            <a:spLocks noGrp="1"/>
          </p:cNvSpPr>
          <p:nvPr>
            <p:ph type="dt" sz="half" idx="10"/>
          </p:nvPr>
        </p:nvSpPr>
        <p:spPr/>
        <p:txBody>
          <a:bodyPr/>
          <a:lstStyle/>
          <a:p>
            <a:fld id="{358AC527-8C53-4EA1-A44E-2F4240A8E756}" type="datetime1">
              <a:rPr lang="en-US" smtClean="0"/>
              <a:t>9/5/2022</a:t>
            </a:fld>
            <a:endParaRPr lang="en-US"/>
          </a:p>
        </p:txBody>
      </p:sp>
      <p:sp>
        <p:nvSpPr>
          <p:cNvPr id="8" name="Footer Placeholder 7">
            <a:extLst>
              <a:ext uri="{FF2B5EF4-FFF2-40B4-BE49-F238E27FC236}">
                <a16:creationId xmlns:a16="http://schemas.microsoft.com/office/drawing/2014/main" id="{F741037D-6B2B-6C28-727A-461CAA29E44B}"/>
              </a:ext>
            </a:extLst>
          </p:cNvPr>
          <p:cNvSpPr>
            <a:spLocks noGrp="1"/>
          </p:cNvSpPr>
          <p:nvPr>
            <p:ph type="ftr" sz="quarter" idx="11"/>
          </p:nvPr>
        </p:nvSpPr>
        <p:spPr/>
        <p:txBody>
          <a:bodyPr/>
          <a:lstStyle/>
          <a:p>
            <a:r>
              <a:rPr lang="en-US"/>
              <a:t>C ,C++ and UML Basics</a:t>
            </a:r>
          </a:p>
        </p:txBody>
      </p:sp>
      <p:sp>
        <p:nvSpPr>
          <p:cNvPr id="9" name="Slide Number Placeholder 8">
            <a:extLst>
              <a:ext uri="{FF2B5EF4-FFF2-40B4-BE49-F238E27FC236}">
                <a16:creationId xmlns:a16="http://schemas.microsoft.com/office/drawing/2014/main" id="{D34BB291-DD51-7578-FDB7-1A578306398C}"/>
              </a:ext>
            </a:extLst>
          </p:cNvPr>
          <p:cNvSpPr>
            <a:spLocks noGrp="1"/>
          </p:cNvSpPr>
          <p:nvPr>
            <p:ph type="sldNum" sz="quarter" idx="12"/>
          </p:nvPr>
        </p:nvSpPr>
        <p:spPr/>
        <p:txBody>
          <a:bodyPr/>
          <a:lstStyle/>
          <a:p>
            <a:fld id="{A1A6BA4E-CDAE-4DEF-A7CA-99055C502B84}" type="slidenum">
              <a:rPr lang="en-US" smtClean="0"/>
              <a:pPr/>
              <a:t>31</a:t>
            </a:fld>
            <a:endParaRPr lang="en-US"/>
          </a:p>
        </p:txBody>
      </p:sp>
    </p:spTree>
    <p:extLst>
      <p:ext uri="{BB962C8B-B14F-4D97-AF65-F5344CB8AC3E}">
        <p14:creationId xmlns:p14="http://schemas.microsoft.com/office/powerpoint/2010/main" val="227849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857250"/>
            <a:ext cx="6858000" cy="685800"/>
          </a:xfrm>
          <a:solidFill>
            <a:schemeClr val="accent5">
              <a:lumMod val="75000"/>
            </a:schemeClr>
          </a:solidFill>
        </p:spPr>
        <p:txBody>
          <a:bodyPr vert="horz" lIns="68580" tIns="34290" rIns="68580" bIns="34290" rtlCol="0" anchor="ctr">
            <a:normAutofit fontScale="90000"/>
          </a:bodyPr>
          <a:lstStyle/>
          <a:p>
            <a:r>
              <a:rPr lang="en-US" dirty="0">
                <a:solidFill>
                  <a:schemeClr val="bg1"/>
                </a:solidFill>
              </a:rPr>
              <a:t>Declaring Constants</a:t>
            </a:r>
          </a:p>
        </p:txBody>
      </p:sp>
      <p:sp>
        <p:nvSpPr>
          <p:cNvPr id="3" name="Content Placeholder 2"/>
          <p:cNvSpPr>
            <a:spLocks noGrp="1"/>
          </p:cNvSpPr>
          <p:nvPr>
            <p:ph idx="1"/>
          </p:nvPr>
        </p:nvSpPr>
        <p:spPr>
          <a:xfrm>
            <a:off x="1485900" y="1657351"/>
            <a:ext cx="6172200" cy="2686051"/>
          </a:xfrm>
        </p:spPr>
        <p:txBody>
          <a:bodyPr>
            <a:noAutofit/>
          </a:bodyPr>
          <a:lstStyle/>
          <a:p>
            <a:pPr algn="just"/>
            <a:r>
              <a:rPr lang="en-US" sz="1800" dirty="0">
                <a:latin typeface="Times New Roman" pitchFamily="18" charset="0"/>
                <a:cs typeface="Times New Roman" pitchFamily="18" charset="0"/>
              </a:rPr>
              <a:t>Rule 1 Constant names are usually written in capital letters to visually distinguish them from other variable names which are normally written in lower case characters. </a:t>
            </a:r>
          </a:p>
          <a:p>
            <a:pPr algn="just"/>
            <a:r>
              <a:rPr lang="en-US" sz="1800" dirty="0">
                <a:latin typeface="Times New Roman" pitchFamily="18" charset="0"/>
                <a:cs typeface="Times New Roman" pitchFamily="18" charset="0"/>
              </a:rPr>
              <a:t>Rule 2 No blank spaces are permitted in between the # symbol and define keyword.</a:t>
            </a:r>
          </a:p>
          <a:p>
            <a:pPr algn="just"/>
            <a:r>
              <a:rPr lang="en-US" sz="1800" dirty="0">
                <a:latin typeface="Times New Roman" pitchFamily="18" charset="0"/>
                <a:cs typeface="Times New Roman" pitchFamily="18" charset="0"/>
              </a:rPr>
              <a:t>Rule 3 Blank space must be used between #define and constant name and between constant name and constant value.</a:t>
            </a:r>
          </a:p>
          <a:p>
            <a:pPr algn="just"/>
            <a:r>
              <a:rPr lang="en-US" sz="1800" dirty="0">
                <a:latin typeface="Times New Roman" pitchFamily="18" charset="0"/>
                <a:cs typeface="Times New Roman" pitchFamily="18" charset="0"/>
              </a:rPr>
              <a:t>Rule 4 #define is a preprocessor compiler directive and not a statement. Therefore, it does not end with a semi-colon.</a:t>
            </a:r>
          </a:p>
        </p:txBody>
      </p:sp>
      <p:pic>
        <p:nvPicPr>
          <p:cNvPr id="13314" name="Picture 2"/>
          <p:cNvPicPr>
            <a:picLocks noChangeAspect="1" noChangeArrowheads="1"/>
          </p:cNvPicPr>
          <p:nvPr/>
        </p:nvPicPr>
        <p:blipFill>
          <a:blip r:embed="rId2"/>
          <a:srcRect/>
          <a:stretch>
            <a:fillRect/>
          </a:stretch>
        </p:blipFill>
        <p:spPr bwMode="auto">
          <a:xfrm>
            <a:off x="1257301" y="4400550"/>
            <a:ext cx="3979069" cy="842963"/>
          </a:xfrm>
          <a:prstGeom prst="rect">
            <a:avLst/>
          </a:prstGeom>
          <a:noFill/>
          <a:ln w="9525">
            <a:noFill/>
            <a:miter lim="800000"/>
            <a:headEnd/>
            <a:tailEnd/>
          </a:ln>
          <a:effectLst/>
        </p:spPr>
      </p:pic>
      <p:pic>
        <p:nvPicPr>
          <p:cNvPr id="13315" name="Picture 3"/>
          <p:cNvPicPr>
            <a:picLocks noChangeAspect="1" noChangeArrowheads="1"/>
          </p:cNvPicPr>
          <p:nvPr/>
        </p:nvPicPr>
        <p:blipFill>
          <a:blip r:embed="rId3"/>
          <a:srcRect/>
          <a:stretch>
            <a:fillRect/>
          </a:stretch>
        </p:blipFill>
        <p:spPr bwMode="auto">
          <a:xfrm>
            <a:off x="5715000" y="4514851"/>
            <a:ext cx="1928813" cy="435769"/>
          </a:xfrm>
          <a:prstGeom prst="rect">
            <a:avLst/>
          </a:prstGeom>
          <a:noFill/>
          <a:ln w="9525">
            <a:noFill/>
            <a:miter lim="800000"/>
            <a:headEnd/>
            <a:tailEnd/>
          </a:ln>
          <a:effectLst/>
        </p:spPr>
      </p:pic>
      <p:sp>
        <p:nvSpPr>
          <p:cNvPr id="4" name="Rectangle 3">
            <a:extLst>
              <a:ext uri="{FF2B5EF4-FFF2-40B4-BE49-F238E27FC236}">
                <a16:creationId xmlns:a16="http://schemas.microsoft.com/office/drawing/2014/main" id="{4862D5B7-135F-A4D2-B1DE-DA4B49F18728}"/>
              </a:ext>
            </a:extLst>
          </p:cNvPr>
          <p:cNvSpPr/>
          <p:nvPr/>
        </p:nvSpPr>
        <p:spPr>
          <a:xfrm>
            <a:off x="0" y="579481"/>
            <a:ext cx="9144000" cy="41564"/>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CCE695F-B96A-F730-E95D-885E403952C5}"/>
              </a:ext>
            </a:extLst>
          </p:cNvPr>
          <p:cNvSpPr/>
          <p:nvPr/>
        </p:nvSpPr>
        <p:spPr>
          <a:xfrm>
            <a:off x="0" y="699323"/>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6" name="Picture 5" descr="pngfind.com-kingpin-png-4152286 (1).png">
            <a:extLst>
              <a:ext uri="{FF2B5EF4-FFF2-40B4-BE49-F238E27FC236}">
                <a16:creationId xmlns:a16="http://schemas.microsoft.com/office/drawing/2014/main" id="{6D02C5F1-47EF-FD48-CE88-F41043A75E0D}"/>
              </a:ext>
            </a:extLst>
          </p:cNvPr>
          <p:cNvPicPr>
            <a:picLocks noChangeAspect="1"/>
          </p:cNvPicPr>
          <p:nvPr/>
        </p:nvPicPr>
        <p:blipFill>
          <a:blip r:embed="rId4" cstate="print"/>
          <a:stretch>
            <a:fillRect/>
          </a:stretch>
        </p:blipFill>
        <p:spPr>
          <a:xfrm>
            <a:off x="4953000" y="425003"/>
            <a:ext cx="1219200" cy="533400"/>
          </a:xfrm>
          <a:prstGeom prst="rect">
            <a:avLst/>
          </a:prstGeom>
        </p:spPr>
      </p:pic>
      <p:sp>
        <p:nvSpPr>
          <p:cNvPr id="7" name="Date Placeholder 6">
            <a:extLst>
              <a:ext uri="{FF2B5EF4-FFF2-40B4-BE49-F238E27FC236}">
                <a16:creationId xmlns:a16="http://schemas.microsoft.com/office/drawing/2014/main" id="{7A1A30AE-024E-B426-F5A7-0C2AC6C2F6C7}"/>
              </a:ext>
            </a:extLst>
          </p:cNvPr>
          <p:cNvSpPr>
            <a:spLocks noGrp="1"/>
          </p:cNvSpPr>
          <p:nvPr>
            <p:ph type="dt" sz="half" idx="10"/>
          </p:nvPr>
        </p:nvSpPr>
        <p:spPr/>
        <p:txBody>
          <a:bodyPr/>
          <a:lstStyle/>
          <a:p>
            <a:fld id="{595B92B8-FDB2-42A4-B709-97B3BB68AC61}" type="datetime1">
              <a:rPr lang="en-US" smtClean="0"/>
              <a:t>9/5/2022</a:t>
            </a:fld>
            <a:endParaRPr lang="en-US"/>
          </a:p>
        </p:txBody>
      </p:sp>
      <p:sp>
        <p:nvSpPr>
          <p:cNvPr id="8" name="Footer Placeholder 7">
            <a:extLst>
              <a:ext uri="{FF2B5EF4-FFF2-40B4-BE49-F238E27FC236}">
                <a16:creationId xmlns:a16="http://schemas.microsoft.com/office/drawing/2014/main" id="{3E1D9ABA-6B4D-B01D-94FC-4EE355DC4A6C}"/>
              </a:ext>
            </a:extLst>
          </p:cNvPr>
          <p:cNvSpPr>
            <a:spLocks noGrp="1"/>
          </p:cNvSpPr>
          <p:nvPr>
            <p:ph type="ftr" sz="quarter" idx="11"/>
          </p:nvPr>
        </p:nvSpPr>
        <p:spPr/>
        <p:txBody>
          <a:bodyPr/>
          <a:lstStyle/>
          <a:p>
            <a:r>
              <a:rPr lang="en-US"/>
              <a:t>C ,C++ and UML Basics</a:t>
            </a:r>
          </a:p>
        </p:txBody>
      </p:sp>
      <p:sp>
        <p:nvSpPr>
          <p:cNvPr id="9" name="Slide Number Placeholder 8">
            <a:extLst>
              <a:ext uri="{FF2B5EF4-FFF2-40B4-BE49-F238E27FC236}">
                <a16:creationId xmlns:a16="http://schemas.microsoft.com/office/drawing/2014/main" id="{525C9D0B-F676-B1CD-F0F0-42983BDDF1C9}"/>
              </a:ext>
            </a:extLst>
          </p:cNvPr>
          <p:cNvSpPr>
            <a:spLocks noGrp="1"/>
          </p:cNvSpPr>
          <p:nvPr>
            <p:ph type="sldNum" sz="quarter" idx="12"/>
          </p:nvPr>
        </p:nvSpPr>
        <p:spPr/>
        <p:txBody>
          <a:bodyPr/>
          <a:lstStyle/>
          <a:p>
            <a:fld id="{A1A6BA4E-CDAE-4DEF-A7CA-99055C502B84}" type="slidenum">
              <a:rPr lang="en-US" smtClean="0"/>
              <a:pPr/>
              <a:t>32</a:t>
            </a:fld>
            <a:endParaRPr lang="en-US"/>
          </a:p>
        </p:txBody>
      </p:sp>
    </p:spTree>
    <p:extLst>
      <p:ext uri="{BB962C8B-B14F-4D97-AF65-F5344CB8AC3E}">
        <p14:creationId xmlns:p14="http://schemas.microsoft.com/office/powerpoint/2010/main" val="38564408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543800" y="960120"/>
            <a:ext cx="1594841" cy="428625"/>
          </a:xfrm>
          <a:custGeom>
            <a:avLst/>
            <a:gdLst/>
            <a:ahLst/>
            <a:cxnLst/>
            <a:rect l="l" t="t" r="r" b="b"/>
            <a:pathLst>
              <a:path w="1701165" h="457200">
                <a:moveTo>
                  <a:pt x="0" y="457199"/>
                </a:moveTo>
                <a:lnTo>
                  <a:pt x="1700783" y="457199"/>
                </a:lnTo>
                <a:lnTo>
                  <a:pt x="1700783" y="0"/>
                </a:lnTo>
                <a:lnTo>
                  <a:pt x="0" y="0"/>
                </a:lnTo>
                <a:lnTo>
                  <a:pt x="0" y="457199"/>
                </a:lnTo>
                <a:close/>
              </a:path>
            </a:pathLst>
          </a:custGeom>
          <a:solidFill>
            <a:srgbClr val="FFFFFF"/>
          </a:solidFill>
        </p:spPr>
        <p:txBody>
          <a:bodyPr wrap="square" lIns="0" tIns="0" rIns="0" bIns="0" rtlCol="0"/>
          <a:lstStyle/>
          <a:p>
            <a:endParaRPr sz="1688"/>
          </a:p>
        </p:txBody>
      </p:sp>
      <p:sp>
        <p:nvSpPr>
          <p:cNvPr id="4" name="object 4"/>
          <p:cNvSpPr/>
          <p:nvPr/>
        </p:nvSpPr>
        <p:spPr>
          <a:xfrm>
            <a:off x="1" y="5657851"/>
            <a:ext cx="9138642" cy="308967"/>
          </a:xfrm>
          <a:custGeom>
            <a:avLst/>
            <a:gdLst/>
            <a:ahLst/>
            <a:cxnLst/>
            <a:rect l="l" t="t" r="r" b="b"/>
            <a:pathLst>
              <a:path w="9747885" h="329564">
                <a:moveTo>
                  <a:pt x="0" y="329183"/>
                </a:moveTo>
                <a:lnTo>
                  <a:pt x="9747503" y="329183"/>
                </a:lnTo>
                <a:lnTo>
                  <a:pt x="9747503" y="0"/>
                </a:lnTo>
                <a:lnTo>
                  <a:pt x="0" y="0"/>
                </a:lnTo>
                <a:lnTo>
                  <a:pt x="0" y="329183"/>
                </a:lnTo>
                <a:close/>
              </a:path>
            </a:pathLst>
          </a:custGeom>
          <a:solidFill>
            <a:srgbClr val="FFFFFF"/>
          </a:solidFill>
        </p:spPr>
        <p:txBody>
          <a:bodyPr wrap="square" lIns="0" tIns="0" rIns="0" bIns="0" rtlCol="0"/>
          <a:lstStyle/>
          <a:p>
            <a:endParaRPr sz="1688"/>
          </a:p>
        </p:txBody>
      </p:sp>
      <p:pic>
        <p:nvPicPr>
          <p:cNvPr id="5" name="Picture 4"/>
          <p:cNvPicPr>
            <a:picLocks noChangeAspect="1"/>
          </p:cNvPicPr>
          <p:nvPr/>
        </p:nvPicPr>
        <p:blipFill>
          <a:blip r:embed="rId3"/>
          <a:stretch>
            <a:fillRect/>
          </a:stretch>
        </p:blipFill>
        <p:spPr>
          <a:xfrm>
            <a:off x="0" y="857250"/>
            <a:ext cx="9144000" cy="5143500"/>
          </a:xfrm>
          <a:prstGeom prst="rect">
            <a:avLst/>
          </a:prstGeom>
        </p:spPr>
      </p:pic>
      <p:sp>
        <p:nvSpPr>
          <p:cNvPr id="2" name="Date Placeholder 1">
            <a:extLst>
              <a:ext uri="{FF2B5EF4-FFF2-40B4-BE49-F238E27FC236}">
                <a16:creationId xmlns:a16="http://schemas.microsoft.com/office/drawing/2014/main" id="{70FF11B1-6254-32C5-2BF4-3949ACD0E3C9}"/>
              </a:ext>
            </a:extLst>
          </p:cNvPr>
          <p:cNvSpPr>
            <a:spLocks noGrp="1"/>
          </p:cNvSpPr>
          <p:nvPr>
            <p:ph type="dt" sz="half" idx="10"/>
          </p:nvPr>
        </p:nvSpPr>
        <p:spPr/>
        <p:txBody>
          <a:bodyPr/>
          <a:lstStyle/>
          <a:p>
            <a:fld id="{005B13B0-43B0-40D2-A4B2-1275F1CDCCB6}" type="datetime1">
              <a:rPr lang="en-US" smtClean="0"/>
              <a:t>9/5/2022</a:t>
            </a:fld>
            <a:endParaRPr lang="en-US"/>
          </a:p>
        </p:txBody>
      </p:sp>
      <p:sp>
        <p:nvSpPr>
          <p:cNvPr id="6" name="Footer Placeholder 5">
            <a:extLst>
              <a:ext uri="{FF2B5EF4-FFF2-40B4-BE49-F238E27FC236}">
                <a16:creationId xmlns:a16="http://schemas.microsoft.com/office/drawing/2014/main" id="{031C5B4C-BDE1-4C4D-80F9-92D84077F0AF}"/>
              </a:ext>
            </a:extLst>
          </p:cNvPr>
          <p:cNvSpPr>
            <a:spLocks noGrp="1"/>
          </p:cNvSpPr>
          <p:nvPr>
            <p:ph type="ftr" sz="quarter" idx="11"/>
          </p:nvPr>
        </p:nvSpPr>
        <p:spPr/>
        <p:txBody>
          <a:bodyPr/>
          <a:lstStyle/>
          <a:p>
            <a:r>
              <a:rPr lang="en-US"/>
              <a:t>C ,C++ and UML Basics</a:t>
            </a:r>
          </a:p>
        </p:txBody>
      </p:sp>
      <p:sp>
        <p:nvSpPr>
          <p:cNvPr id="7" name="Slide Number Placeholder 6">
            <a:extLst>
              <a:ext uri="{FF2B5EF4-FFF2-40B4-BE49-F238E27FC236}">
                <a16:creationId xmlns:a16="http://schemas.microsoft.com/office/drawing/2014/main" id="{DE134E1D-30B7-8AC9-7FC9-2C38AA8F4CD3}"/>
              </a:ext>
            </a:extLst>
          </p:cNvPr>
          <p:cNvSpPr>
            <a:spLocks noGrp="1"/>
          </p:cNvSpPr>
          <p:nvPr>
            <p:ph type="sldNum" sz="quarter" idx="12"/>
          </p:nvPr>
        </p:nvSpPr>
        <p:spPr/>
        <p:txBody>
          <a:bodyPr/>
          <a:lstStyle/>
          <a:p>
            <a:fld id="{A1A6BA4E-CDAE-4DEF-A7CA-99055C502B84}" type="slidenum">
              <a:rPr lang="en-US" smtClean="0"/>
              <a:pPr/>
              <a:t>33</a:t>
            </a:fld>
            <a:endParaRPr lang="en-US"/>
          </a:p>
        </p:txBody>
      </p:sp>
    </p:spTree>
    <p:extLst>
      <p:ext uri="{BB962C8B-B14F-4D97-AF65-F5344CB8AC3E}">
        <p14:creationId xmlns:p14="http://schemas.microsoft.com/office/powerpoint/2010/main" val="17633641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57251"/>
            <a:ext cx="9144000" cy="5143499"/>
          </a:xfrm>
          <a:prstGeom prst="rect">
            <a:avLst/>
          </a:prstGeom>
          <a:blipFill>
            <a:blip r:embed="rId3" cstate="print"/>
            <a:stretch>
              <a:fillRect/>
            </a:stretch>
          </a:blipFill>
        </p:spPr>
        <p:txBody>
          <a:bodyPr wrap="square" lIns="0" tIns="0" rIns="0" bIns="0" rtlCol="0"/>
          <a:lstStyle/>
          <a:p>
            <a:endParaRPr sz="1688"/>
          </a:p>
        </p:txBody>
      </p:sp>
      <p:sp>
        <p:nvSpPr>
          <p:cNvPr id="3" name="object 3"/>
          <p:cNvSpPr/>
          <p:nvPr/>
        </p:nvSpPr>
        <p:spPr>
          <a:xfrm>
            <a:off x="7578090" y="925831"/>
            <a:ext cx="1566267" cy="480417"/>
          </a:xfrm>
          <a:custGeom>
            <a:avLst/>
            <a:gdLst/>
            <a:ahLst/>
            <a:cxnLst/>
            <a:rect l="l" t="t" r="r" b="b"/>
            <a:pathLst>
              <a:path w="1670684" h="512445">
                <a:moveTo>
                  <a:pt x="0" y="512063"/>
                </a:moveTo>
                <a:lnTo>
                  <a:pt x="1670304" y="512063"/>
                </a:lnTo>
                <a:lnTo>
                  <a:pt x="1670304" y="0"/>
                </a:lnTo>
                <a:lnTo>
                  <a:pt x="0" y="0"/>
                </a:lnTo>
                <a:lnTo>
                  <a:pt x="0" y="512063"/>
                </a:lnTo>
              </a:path>
            </a:pathLst>
          </a:custGeom>
          <a:solidFill>
            <a:srgbClr val="FFFFFF"/>
          </a:solidFill>
        </p:spPr>
        <p:txBody>
          <a:bodyPr wrap="square" lIns="0" tIns="0" rIns="0" bIns="0" rtlCol="0"/>
          <a:lstStyle/>
          <a:p>
            <a:endParaRPr sz="1688"/>
          </a:p>
        </p:txBody>
      </p:sp>
      <p:sp>
        <p:nvSpPr>
          <p:cNvPr id="4" name="object 4"/>
          <p:cNvSpPr/>
          <p:nvPr/>
        </p:nvSpPr>
        <p:spPr>
          <a:xfrm>
            <a:off x="34290" y="5674996"/>
            <a:ext cx="9110067" cy="326231"/>
          </a:xfrm>
          <a:custGeom>
            <a:avLst/>
            <a:gdLst/>
            <a:ahLst/>
            <a:cxnLst/>
            <a:rect l="l" t="t" r="r" b="b"/>
            <a:pathLst>
              <a:path w="9717405" h="347979">
                <a:moveTo>
                  <a:pt x="0" y="347471"/>
                </a:moveTo>
                <a:lnTo>
                  <a:pt x="9717024" y="347471"/>
                </a:lnTo>
                <a:lnTo>
                  <a:pt x="9717024" y="0"/>
                </a:lnTo>
                <a:lnTo>
                  <a:pt x="0" y="0"/>
                </a:lnTo>
                <a:lnTo>
                  <a:pt x="0" y="347471"/>
                </a:lnTo>
              </a:path>
            </a:pathLst>
          </a:custGeom>
          <a:solidFill>
            <a:srgbClr val="FFFFFF"/>
          </a:solidFill>
        </p:spPr>
        <p:txBody>
          <a:bodyPr wrap="square" lIns="0" tIns="0" rIns="0" bIns="0" rtlCol="0"/>
          <a:lstStyle/>
          <a:p>
            <a:endParaRPr sz="1688"/>
          </a:p>
        </p:txBody>
      </p:sp>
      <p:sp>
        <p:nvSpPr>
          <p:cNvPr id="5" name="Date Placeholder 4">
            <a:extLst>
              <a:ext uri="{FF2B5EF4-FFF2-40B4-BE49-F238E27FC236}">
                <a16:creationId xmlns:a16="http://schemas.microsoft.com/office/drawing/2014/main" id="{332E250D-A2F9-F2C7-5283-D3C9F54AE15D}"/>
              </a:ext>
            </a:extLst>
          </p:cNvPr>
          <p:cNvSpPr>
            <a:spLocks noGrp="1"/>
          </p:cNvSpPr>
          <p:nvPr>
            <p:ph type="dt" sz="half" idx="10"/>
          </p:nvPr>
        </p:nvSpPr>
        <p:spPr/>
        <p:txBody>
          <a:bodyPr/>
          <a:lstStyle/>
          <a:p>
            <a:fld id="{979F32E5-D538-4A39-884A-DFA6B16FD5AF}" type="datetime1">
              <a:rPr lang="en-US" smtClean="0"/>
              <a:t>9/5/2022</a:t>
            </a:fld>
            <a:endParaRPr lang="en-US"/>
          </a:p>
        </p:txBody>
      </p:sp>
      <p:sp>
        <p:nvSpPr>
          <p:cNvPr id="6" name="Footer Placeholder 5">
            <a:extLst>
              <a:ext uri="{FF2B5EF4-FFF2-40B4-BE49-F238E27FC236}">
                <a16:creationId xmlns:a16="http://schemas.microsoft.com/office/drawing/2014/main" id="{3DDCA411-6E7A-FC3B-A80F-F386B210846C}"/>
              </a:ext>
            </a:extLst>
          </p:cNvPr>
          <p:cNvSpPr>
            <a:spLocks noGrp="1"/>
          </p:cNvSpPr>
          <p:nvPr>
            <p:ph type="ftr" sz="quarter" idx="11"/>
          </p:nvPr>
        </p:nvSpPr>
        <p:spPr/>
        <p:txBody>
          <a:bodyPr/>
          <a:lstStyle/>
          <a:p>
            <a:r>
              <a:rPr lang="en-US"/>
              <a:t>C ,C++ and UML Basics</a:t>
            </a:r>
          </a:p>
        </p:txBody>
      </p:sp>
      <p:sp>
        <p:nvSpPr>
          <p:cNvPr id="7" name="Slide Number Placeholder 6">
            <a:extLst>
              <a:ext uri="{FF2B5EF4-FFF2-40B4-BE49-F238E27FC236}">
                <a16:creationId xmlns:a16="http://schemas.microsoft.com/office/drawing/2014/main" id="{674E5BCC-332F-A802-B4E1-618FFE9E3A35}"/>
              </a:ext>
            </a:extLst>
          </p:cNvPr>
          <p:cNvSpPr>
            <a:spLocks noGrp="1"/>
          </p:cNvSpPr>
          <p:nvPr>
            <p:ph type="sldNum" sz="quarter" idx="12"/>
          </p:nvPr>
        </p:nvSpPr>
        <p:spPr/>
        <p:txBody>
          <a:bodyPr/>
          <a:lstStyle/>
          <a:p>
            <a:fld id="{A1A6BA4E-CDAE-4DEF-A7CA-99055C502B84}" type="slidenum">
              <a:rPr lang="en-US" smtClean="0"/>
              <a:pPr/>
              <a:t>34</a:t>
            </a:fld>
            <a:endParaRPr lang="en-US"/>
          </a:p>
        </p:txBody>
      </p:sp>
    </p:spTree>
    <p:extLst>
      <p:ext uri="{BB962C8B-B14F-4D97-AF65-F5344CB8AC3E}">
        <p14:creationId xmlns:p14="http://schemas.microsoft.com/office/powerpoint/2010/main" val="41441805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57251"/>
            <a:ext cx="9144000" cy="5143499"/>
          </a:xfrm>
          <a:prstGeom prst="rect">
            <a:avLst/>
          </a:prstGeom>
          <a:blipFill>
            <a:blip r:embed="rId3" cstate="print"/>
            <a:stretch>
              <a:fillRect/>
            </a:stretch>
          </a:blipFill>
        </p:spPr>
        <p:txBody>
          <a:bodyPr wrap="square" lIns="0" tIns="0" rIns="0" bIns="0" rtlCol="0"/>
          <a:lstStyle/>
          <a:p>
            <a:endParaRPr sz="1688"/>
          </a:p>
        </p:txBody>
      </p:sp>
      <p:sp>
        <p:nvSpPr>
          <p:cNvPr id="3" name="object 3"/>
          <p:cNvSpPr/>
          <p:nvPr/>
        </p:nvSpPr>
        <p:spPr>
          <a:xfrm>
            <a:off x="7560945" y="874395"/>
            <a:ext cx="1583531" cy="514350"/>
          </a:xfrm>
          <a:custGeom>
            <a:avLst/>
            <a:gdLst/>
            <a:ahLst/>
            <a:cxnLst/>
            <a:rect l="l" t="t" r="r" b="b"/>
            <a:pathLst>
              <a:path w="1689100" h="548640">
                <a:moveTo>
                  <a:pt x="0" y="548639"/>
                </a:moveTo>
                <a:lnTo>
                  <a:pt x="1688592" y="548639"/>
                </a:lnTo>
                <a:lnTo>
                  <a:pt x="1688592" y="0"/>
                </a:lnTo>
                <a:lnTo>
                  <a:pt x="0" y="0"/>
                </a:lnTo>
                <a:lnTo>
                  <a:pt x="0" y="548639"/>
                </a:lnTo>
              </a:path>
            </a:pathLst>
          </a:custGeom>
          <a:solidFill>
            <a:srgbClr val="FFFFFF"/>
          </a:solidFill>
        </p:spPr>
        <p:txBody>
          <a:bodyPr wrap="square" lIns="0" tIns="0" rIns="0" bIns="0" rtlCol="0"/>
          <a:lstStyle/>
          <a:p>
            <a:endParaRPr sz="1688"/>
          </a:p>
        </p:txBody>
      </p:sp>
      <p:sp>
        <p:nvSpPr>
          <p:cNvPr id="4" name="object 4"/>
          <p:cNvSpPr/>
          <p:nvPr/>
        </p:nvSpPr>
        <p:spPr>
          <a:xfrm>
            <a:off x="17145" y="5657850"/>
            <a:ext cx="9127331" cy="342900"/>
          </a:xfrm>
          <a:custGeom>
            <a:avLst/>
            <a:gdLst/>
            <a:ahLst/>
            <a:cxnLst/>
            <a:rect l="l" t="t" r="r" b="b"/>
            <a:pathLst>
              <a:path w="9735820" h="365760">
                <a:moveTo>
                  <a:pt x="0" y="365759"/>
                </a:moveTo>
                <a:lnTo>
                  <a:pt x="9735312" y="365759"/>
                </a:lnTo>
                <a:lnTo>
                  <a:pt x="9735312" y="0"/>
                </a:lnTo>
                <a:lnTo>
                  <a:pt x="0" y="0"/>
                </a:lnTo>
                <a:lnTo>
                  <a:pt x="0" y="365759"/>
                </a:lnTo>
              </a:path>
            </a:pathLst>
          </a:custGeom>
          <a:solidFill>
            <a:srgbClr val="FFFFFF"/>
          </a:solidFill>
        </p:spPr>
        <p:txBody>
          <a:bodyPr wrap="square" lIns="0" tIns="0" rIns="0" bIns="0" rtlCol="0"/>
          <a:lstStyle/>
          <a:p>
            <a:endParaRPr sz="1688"/>
          </a:p>
        </p:txBody>
      </p:sp>
      <p:sp>
        <p:nvSpPr>
          <p:cNvPr id="5" name="Date Placeholder 4">
            <a:extLst>
              <a:ext uri="{FF2B5EF4-FFF2-40B4-BE49-F238E27FC236}">
                <a16:creationId xmlns:a16="http://schemas.microsoft.com/office/drawing/2014/main" id="{184BA1E0-894E-9708-D1FD-8AD07172CA6F}"/>
              </a:ext>
            </a:extLst>
          </p:cNvPr>
          <p:cNvSpPr>
            <a:spLocks noGrp="1"/>
          </p:cNvSpPr>
          <p:nvPr>
            <p:ph type="dt" sz="half" idx="10"/>
          </p:nvPr>
        </p:nvSpPr>
        <p:spPr/>
        <p:txBody>
          <a:bodyPr/>
          <a:lstStyle/>
          <a:p>
            <a:fld id="{18008FEA-75B1-472C-917A-F5B0CD41807C}" type="datetime1">
              <a:rPr lang="en-US" smtClean="0"/>
              <a:t>9/5/2022</a:t>
            </a:fld>
            <a:endParaRPr lang="en-US"/>
          </a:p>
        </p:txBody>
      </p:sp>
      <p:sp>
        <p:nvSpPr>
          <p:cNvPr id="6" name="Footer Placeholder 5">
            <a:extLst>
              <a:ext uri="{FF2B5EF4-FFF2-40B4-BE49-F238E27FC236}">
                <a16:creationId xmlns:a16="http://schemas.microsoft.com/office/drawing/2014/main" id="{40A578EC-04DB-C28F-5C2B-98CAFDAFAAE0}"/>
              </a:ext>
            </a:extLst>
          </p:cNvPr>
          <p:cNvSpPr>
            <a:spLocks noGrp="1"/>
          </p:cNvSpPr>
          <p:nvPr>
            <p:ph type="ftr" sz="quarter" idx="11"/>
          </p:nvPr>
        </p:nvSpPr>
        <p:spPr/>
        <p:txBody>
          <a:bodyPr/>
          <a:lstStyle/>
          <a:p>
            <a:r>
              <a:rPr lang="en-US"/>
              <a:t>C ,C++ and UML Basics</a:t>
            </a:r>
          </a:p>
        </p:txBody>
      </p:sp>
      <p:sp>
        <p:nvSpPr>
          <p:cNvPr id="7" name="Slide Number Placeholder 6">
            <a:extLst>
              <a:ext uri="{FF2B5EF4-FFF2-40B4-BE49-F238E27FC236}">
                <a16:creationId xmlns:a16="http://schemas.microsoft.com/office/drawing/2014/main" id="{5DEA8349-E89D-4906-CC97-0CB283B613DF}"/>
              </a:ext>
            </a:extLst>
          </p:cNvPr>
          <p:cNvSpPr>
            <a:spLocks noGrp="1"/>
          </p:cNvSpPr>
          <p:nvPr>
            <p:ph type="sldNum" sz="quarter" idx="12"/>
          </p:nvPr>
        </p:nvSpPr>
        <p:spPr/>
        <p:txBody>
          <a:bodyPr/>
          <a:lstStyle/>
          <a:p>
            <a:fld id="{A1A6BA4E-CDAE-4DEF-A7CA-99055C502B84}" type="slidenum">
              <a:rPr lang="en-US" smtClean="0"/>
              <a:pPr/>
              <a:t>35</a:t>
            </a:fld>
            <a:endParaRPr lang="en-US"/>
          </a:p>
        </p:txBody>
      </p:sp>
    </p:spTree>
    <p:extLst>
      <p:ext uri="{BB962C8B-B14F-4D97-AF65-F5344CB8AC3E}">
        <p14:creationId xmlns:p14="http://schemas.microsoft.com/office/powerpoint/2010/main" val="35469241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57251"/>
            <a:ext cx="9144000" cy="5143499"/>
          </a:xfrm>
          <a:prstGeom prst="rect">
            <a:avLst/>
          </a:prstGeom>
          <a:blipFill>
            <a:blip r:embed="rId3" cstate="print"/>
            <a:stretch>
              <a:fillRect/>
            </a:stretch>
          </a:blipFill>
        </p:spPr>
        <p:txBody>
          <a:bodyPr wrap="square" lIns="0" tIns="0" rIns="0" bIns="0" rtlCol="0"/>
          <a:lstStyle/>
          <a:p>
            <a:endParaRPr sz="1688"/>
          </a:p>
        </p:txBody>
      </p:sp>
      <p:sp>
        <p:nvSpPr>
          <p:cNvPr id="3" name="object 3"/>
          <p:cNvSpPr/>
          <p:nvPr/>
        </p:nvSpPr>
        <p:spPr>
          <a:xfrm>
            <a:off x="7406639" y="942976"/>
            <a:ext cx="1714500" cy="445889"/>
          </a:xfrm>
          <a:custGeom>
            <a:avLst/>
            <a:gdLst/>
            <a:ahLst/>
            <a:cxnLst/>
            <a:rect l="l" t="t" r="r" b="b"/>
            <a:pathLst>
              <a:path w="1828800" h="475615">
                <a:moveTo>
                  <a:pt x="0" y="475487"/>
                </a:moveTo>
                <a:lnTo>
                  <a:pt x="1828799" y="475487"/>
                </a:lnTo>
                <a:lnTo>
                  <a:pt x="1828799" y="0"/>
                </a:lnTo>
                <a:lnTo>
                  <a:pt x="0" y="0"/>
                </a:lnTo>
                <a:lnTo>
                  <a:pt x="0" y="475487"/>
                </a:lnTo>
                <a:close/>
              </a:path>
            </a:pathLst>
          </a:custGeom>
          <a:solidFill>
            <a:srgbClr val="FFFFFF"/>
          </a:solidFill>
        </p:spPr>
        <p:txBody>
          <a:bodyPr wrap="square" lIns="0" tIns="0" rIns="0" bIns="0" rtlCol="0"/>
          <a:lstStyle/>
          <a:p>
            <a:endParaRPr sz="1688"/>
          </a:p>
        </p:txBody>
      </p:sp>
      <p:sp>
        <p:nvSpPr>
          <p:cNvPr id="4" name="object 4"/>
          <p:cNvSpPr/>
          <p:nvPr/>
        </p:nvSpPr>
        <p:spPr>
          <a:xfrm>
            <a:off x="17145" y="5640706"/>
            <a:ext cx="9127331" cy="360164"/>
          </a:xfrm>
          <a:custGeom>
            <a:avLst/>
            <a:gdLst/>
            <a:ahLst/>
            <a:cxnLst/>
            <a:rect l="l" t="t" r="r" b="b"/>
            <a:pathLst>
              <a:path w="9735820" h="384175">
                <a:moveTo>
                  <a:pt x="0" y="384047"/>
                </a:moveTo>
                <a:lnTo>
                  <a:pt x="9735312" y="384047"/>
                </a:lnTo>
                <a:lnTo>
                  <a:pt x="9735312" y="0"/>
                </a:lnTo>
                <a:lnTo>
                  <a:pt x="0" y="0"/>
                </a:lnTo>
                <a:lnTo>
                  <a:pt x="0" y="384047"/>
                </a:lnTo>
              </a:path>
            </a:pathLst>
          </a:custGeom>
          <a:solidFill>
            <a:srgbClr val="FFFFFF"/>
          </a:solidFill>
        </p:spPr>
        <p:txBody>
          <a:bodyPr wrap="square" lIns="0" tIns="0" rIns="0" bIns="0" rtlCol="0"/>
          <a:lstStyle/>
          <a:p>
            <a:endParaRPr sz="1688"/>
          </a:p>
        </p:txBody>
      </p:sp>
      <p:sp>
        <p:nvSpPr>
          <p:cNvPr id="5" name="Date Placeholder 4">
            <a:extLst>
              <a:ext uri="{FF2B5EF4-FFF2-40B4-BE49-F238E27FC236}">
                <a16:creationId xmlns:a16="http://schemas.microsoft.com/office/drawing/2014/main" id="{E6EFA19D-F1B4-E244-EA0B-5020F5C74763}"/>
              </a:ext>
            </a:extLst>
          </p:cNvPr>
          <p:cNvSpPr>
            <a:spLocks noGrp="1"/>
          </p:cNvSpPr>
          <p:nvPr>
            <p:ph type="dt" sz="half" idx="10"/>
          </p:nvPr>
        </p:nvSpPr>
        <p:spPr/>
        <p:txBody>
          <a:bodyPr/>
          <a:lstStyle/>
          <a:p>
            <a:fld id="{859633D1-1AAC-4D42-91BE-2AFA106459FA}" type="datetime1">
              <a:rPr lang="en-US" smtClean="0"/>
              <a:t>9/5/2022</a:t>
            </a:fld>
            <a:endParaRPr lang="en-US"/>
          </a:p>
        </p:txBody>
      </p:sp>
      <p:sp>
        <p:nvSpPr>
          <p:cNvPr id="6" name="Footer Placeholder 5">
            <a:extLst>
              <a:ext uri="{FF2B5EF4-FFF2-40B4-BE49-F238E27FC236}">
                <a16:creationId xmlns:a16="http://schemas.microsoft.com/office/drawing/2014/main" id="{59D81C1F-9248-6FEE-E2C1-A54C8F24411F}"/>
              </a:ext>
            </a:extLst>
          </p:cNvPr>
          <p:cNvSpPr>
            <a:spLocks noGrp="1"/>
          </p:cNvSpPr>
          <p:nvPr>
            <p:ph type="ftr" sz="quarter" idx="11"/>
          </p:nvPr>
        </p:nvSpPr>
        <p:spPr/>
        <p:txBody>
          <a:bodyPr/>
          <a:lstStyle/>
          <a:p>
            <a:r>
              <a:rPr lang="en-US"/>
              <a:t>C ,C++ and UML Basics</a:t>
            </a:r>
          </a:p>
        </p:txBody>
      </p:sp>
      <p:sp>
        <p:nvSpPr>
          <p:cNvPr id="7" name="Slide Number Placeholder 6">
            <a:extLst>
              <a:ext uri="{FF2B5EF4-FFF2-40B4-BE49-F238E27FC236}">
                <a16:creationId xmlns:a16="http://schemas.microsoft.com/office/drawing/2014/main" id="{9EC0BCD8-5C82-5C05-4DB6-76D49B4EDE18}"/>
              </a:ext>
            </a:extLst>
          </p:cNvPr>
          <p:cNvSpPr>
            <a:spLocks noGrp="1"/>
          </p:cNvSpPr>
          <p:nvPr>
            <p:ph type="sldNum" sz="quarter" idx="12"/>
          </p:nvPr>
        </p:nvSpPr>
        <p:spPr/>
        <p:txBody>
          <a:bodyPr/>
          <a:lstStyle/>
          <a:p>
            <a:fld id="{A1A6BA4E-CDAE-4DEF-A7CA-99055C502B84}" type="slidenum">
              <a:rPr lang="en-US" smtClean="0"/>
              <a:pPr/>
              <a:t>36</a:t>
            </a:fld>
            <a:endParaRPr lang="en-US"/>
          </a:p>
        </p:txBody>
      </p:sp>
    </p:spTree>
    <p:extLst>
      <p:ext uri="{BB962C8B-B14F-4D97-AF65-F5344CB8AC3E}">
        <p14:creationId xmlns:p14="http://schemas.microsoft.com/office/powerpoint/2010/main" val="12748139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57251"/>
            <a:ext cx="9144000" cy="5143499"/>
          </a:xfrm>
          <a:prstGeom prst="rect">
            <a:avLst/>
          </a:prstGeom>
          <a:blipFill>
            <a:blip r:embed="rId3" cstate="print"/>
            <a:stretch>
              <a:fillRect/>
            </a:stretch>
          </a:blipFill>
        </p:spPr>
        <p:txBody>
          <a:bodyPr wrap="square" lIns="0" tIns="0" rIns="0" bIns="0" rtlCol="0"/>
          <a:lstStyle/>
          <a:p>
            <a:endParaRPr sz="1688"/>
          </a:p>
        </p:txBody>
      </p:sp>
      <p:sp>
        <p:nvSpPr>
          <p:cNvPr id="3" name="object 3"/>
          <p:cNvSpPr/>
          <p:nvPr/>
        </p:nvSpPr>
        <p:spPr>
          <a:xfrm>
            <a:off x="7423785" y="977266"/>
            <a:ext cx="1697831" cy="394692"/>
          </a:xfrm>
          <a:custGeom>
            <a:avLst/>
            <a:gdLst/>
            <a:ahLst/>
            <a:cxnLst/>
            <a:rect l="l" t="t" r="r" b="b"/>
            <a:pathLst>
              <a:path w="1811020" h="421005">
                <a:moveTo>
                  <a:pt x="0" y="420623"/>
                </a:moveTo>
                <a:lnTo>
                  <a:pt x="1810511" y="420623"/>
                </a:lnTo>
                <a:lnTo>
                  <a:pt x="1810511" y="0"/>
                </a:lnTo>
                <a:lnTo>
                  <a:pt x="0" y="0"/>
                </a:lnTo>
                <a:lnTo>
                  <a:pt x="0" y="420623"/>
                </a:lnTo>
                <a:close/>
              </a:path>
            </a:pathLst>
          </a:custGeom>
          <a:solidFill>
            <a:srgbClr val="FFFFFF"/>
          </a:solidFill>
        </p:spPr>
        <p:txBody>
          <a:bodyPr wrap="square" lIns="0" tIns="0" rIns="0" bIns="0" rtlCol="0"/>
          <a:lstStyle/>
          <a:p>
            <a:endParaRPr sz="1688"/>
          </a:p>
        </p:txBody>
      </p:sp>
      <p:sp>
        <p:nvSpPr>
          <p:cNvPr id="4" name="object 4"/>
          <p:cNvSpPr/>
          <p:nvPr/>
        </p:nvSpPr>
        <p:spPr>
          <a:xfrm>
            <a:off x="34290" y="5640706"/>
            <a:ext cx="9110067" cy="360164"/>
          </a:xfrm>
          <a:custGeom>
            <a:avLst/>
            <a:gdLst/>
            <a:ahLst/>
            <a:cxnLst/>
            <a:rect l="l" t="t" r="r" b="b"/>
            <a:pathLst>
              <a:path w="9717405" h="384175">
                <a:moveTo>
                  <a:pt x="0" y="384047"/>
                </a:moveTo>
                <a:lnTo>
                  <a:pt x="9717024" y="384047"/>
                </a:lnTo>
                <a:lnTo>
                  <a:pt x="9717024" y="0"/>
                </a:lnTo>
                <a:lnTo>
                  <a:pt x="0" y="0"/>
                </a:lnTo>
                <a:lnTo>
                  <a:pt x="0" y="384047"/>
                </a:lnTo>
              </a:path>
            </a:pathLst>
          </a:custGeom>
          <a:solidFill>
            <a:srgbClr val="FFFFFF"/>
          </a:solidFill>
        </p:spPr>
        <p:txBody>
          <a:bodyPr wrap="square" lIns="0" tIns="0" rIns="0" bIns="0" rtlCol="0"/>
          <a:lstStyle/>
          <a:p>
            <a:endParaRPr sz="1688"/>
          </a:p>
        </p:txBody>
      </p:sp>
      <p:sp>
        <p:nvSpPr>
          <p:cNvPr id="5" name="Date Placeholder 4">
            <a:extLst>
              <a:ext uri="{FF2B5EF4-FFF2-40B4-BE49-F238E27FC236}">
                <a16:creationId xmlns:a16="http://schemas.microsoft.com/office/drawing/2014/main" id="{C7828D49-1FE8-44A3-49CC-8266DAFE366A}"/>
              </a:ext>
            </a:extLst>
          </p:cNvPr>
          <p:cNvSpPr>
            <a:spLocks noGrp="1"/>
          </p:cNvSpPr>
          <p:nvPr>
            <p:ph type="dt" sz="half" idx="10"/>
          </p:nvPr>
        </p:nvSpPr>
        <p:spPr/>
        <p:txBody>
          <a:bodyPr/>
          <a:lstStyle/>
          <a:p>
            <a:fld id="{8EE561F3-357F-4385-A7E2-5FC4B290574E}" type="datetime1">
              <a:rPr lang="en-US" smtClean="0"/>
              <a:t>9/5/2022</a:t>
            </a:fld>
            <a:endParaRPr lang="en-US"/>
          </a:p>
        </p:txBody>
      </p:sp>
      <p:sp>
        <p:nvSpPr>
          <p:cNvPr id="6" name="Footer Placeholder 5">
            <a:extLst>
              <a:ext uri="{FF2B5EF4-FFF2-40B4-BE49-F238E27FC236}">
                <a16:creationId xmlns:a16="http://schemas.microsoft.com/office/drawing/2014/main" id="{B3475EF3-FF6D-CE8B-C511-26DFA66EDBCD}"/>
              </a:ext>
            </a:extLst>
          </p:cNvPr>
          <p:cNvSpPr>
            <a:spLocks noGrp="1"/>
          </p:cNvSpPr>
          <p:nvPr>
            <p:ph type="ftr" sz="quarter" idx="11"/>
          </p:nvPr>
        </p:nvSpPr>
        <p:spPr/>
        <p:txBody>
          <a:bodyPr/>
          <a:lstStyle/>
          <a:p>
            <a:r>
              <a:rPr lang="en-US"/>
              <a:t>C ,C++ and UML Basics</a:t>
            </a:r>
          </a:p>
        </p:txBody>
      </p:sp>
      <p:sp>
        <p:nvSpPr>
          <p:cNvPr id="7" name="Slide Number Placeholder 6">
            <a:extLst>
              <a:ext uri="{FF2B5EF4-FFF2-40B4-BE49-F238E27FC236}">
                <a16:creationId xmlns:a16="http://schemas.microsoft.com/office/drawing/2014/main" id="{8C71F687-F430-F997-C781-769DBA1BAC3D}"/>
              </a:ext>
            </a:extLst>
          </p:cNvPr>
          <p:cNvSpPr>
            <a:spLocks noGrp="1"/>
          </p:cNvSpPr>
          <p:nvPr>
            <p:ph type="sldNum" sz="quarter" idx="12"/>
          </p:nvPr>
        </p:nvSpPr>
        <p:spPr/>
        <p:txBody>
          <a:bodyPr/>
          <a:lstStyle/>
          <a:p>
            <a:fld id="{A1A6BA4E-CDAE-4DEF-A7CA-99055C502B84}" type="slidenum">
              <a:rPr lang="en-US" smtClean="0"/>
              <a:pPr/>
              <a:t>37</a:t>
            </a:fld>
            <a:endParaRPr lang="en-US"/>
          </a:p>
        </p:txBody>
      </p:sp>
    </p:spTree>
    <p:extLst>
      <p:ext uri="{BB962C8B-B14F-4D97-AF65-F5344CB8AC3E}">
        <p14:creationId xmlns:p14="http://schemas.microsoft.com/office/powerpoint/2010/main" val="964217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856804"/>
            <a:ext cx="9143999" cy="5126636"/>
          </a:xfrm>
          <a:prstGeom prst="rect">
            <a:avLst/>
          </a:prstGeom>
        </p:spPr>
      </p:pic>
      <p:sp>
        <p:nvSpPr>
          <p:cNvPr id="3" name="Up Ribbon 2"/>
          <p:cNvSpPr/>
          <p:nvPr/>
        </p:nvSpPr>
        <p:spPr>
          <a:xfrm>
            <a:off x="2864431" y="917091"/>
            <a:ext cx="3144202" cy="769826"/>
          </a:xfrm>
          <a:prstGeom prst="ribbon2">
            <a:avLst>
              <a:gd name="adj1" fmla="val 16667"/>
              <a:gd name="adj2" fmla="val 75000"/>
            </a:avLst>
          </a:prstGeom>
          <a:solidFill>
            <a:srgbClr val="6BC2ED">
              <a:lumMod val="75000"/>
            </a:srgbClr>
          </a:solidFill>
          <a:ln w="25400" cap="flat" cmpd="sng" algn="ctr">
            <a:noFill/>
            <a:prstDash val="solid"/>
          </a:ln>
          <a:effectLst/>
        </p:spPr>
        <p:txBody>
          <a:bodyPr rtlCol="0" anchor="ctr"/>
          <a:lstStyle/>
          <a:p>
            <a:pPr algn="ctr" defTabSz="514333">
              <a:defRPr/>
            </a:pPr>
            <a:endParaRPr lang="es-UY" sz="1349" kern="0">
              <a:solidFill>
                <a:prstClr val="white"/>
              </a:solidFill>
            </a:endParaRPr>
          </a:p>
        </p:txBody>
      </p:sp>
      <p:sp>
        <p:nvSpPr>
          <p:cNvPr id="4" name="TextBox 3"/>
          <p:cNvSpPr txBox="1"/>
          <p:nvPr/>
        </p:nvSpPr>
        <p:spPr>
          <a:xfrm>
            <a:off x="3417228" y="1042322"/>
            <a:ext cx="2038607" cy="646074"/>
          </a:xfrm>
          <a:prstGeom prst="rect">
            <a:avLst/>
          </a:prstGeom>
        </p:spPr>
        <p:txBody>
          <a:bodyPr wrap="square">
            <a:spAutoFit/>
          </a:bodyPr>
          <a:lstStyle>
            <a:defPPr>
              <a:defRPr lang="en-US"/>
            </a:defPPr>
            <a:lvl1pPr algn="ctr">
              <a:defRPr sz="2000">
                <a:latin typeface="Segoe UI" panose="020B0502040204020203" pitchFamily="34" charset="0"/>
                <a:ea typeface="Segoe UI" panose="020B0502040204020203" pitchFamily="34" charset="0"/>
                <a:cs typeface="Segoe UI" panose="020B0502040204020203" pitchFamily="34" charset="0"/>
              </a:defRPr>
            </a:lvl1pPr>
          </a:lstStyle>
          <a:p>
            <a:pPr defTabSz="514333">
              <a:defRPr/>
            </a:pPr>
            <a:r>
              <a:rPr lang="en-US" sz="1799" b="1" kern="0" dirty="0">
                <a:solidFill>
                  <a:prstClr val="white"/>
                </a:solidFill>
              </a:rPr>
              <a:t>Special Operators</a:t>
            </a:r>
            <a:endParaRPr lang="es-UY" sz="1349" b="1" kern="0" dirty="0">
              <a:solidFill>
                <a:prstClr val="white"/>
              </a:solidFill>
            </a:endParaRPr>
          </a:p>
        </p:txBody>
      </p:sp>
      <p:sp>
        <p:nvSpPr>
          <p:cNvPr id="5" name="Rectangle 4">
            <a:extLst>
              <a:ext uri="{FF2B5EF4-FFF2-40B4-BE49-F238E27FC236}">
                <a16:creationId xmlns:a16="http://schemas.microsoft.com/office/drawing/2014/main" id="{27CB4732-19F4-41D3-A198-2FB2954A36A4}"/>
              </a:ext>
            </a:extLst>
          </p:cNvPr>
          <p:cNvSpPr/>
          <p:nvPr/>
        </p:nvSpPr>
        <p:spPr>
          <a:xfrm>
            <a:off x="1099379" y="1852391"/>
            <a:ext cx="7586772" cy="91957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025"/>
          </a:p>
        </p:txBody>
      </p:sp>
      <p:sp>
        <p:nvSpPr>
          <p:cNvPr id="6" name="Rectangle 5">
            <a:extLst>
              <a:ext uri="{FF2B5EF4-FFF2-40B4-BE49-F238E27FC236}">
                <a16:creationId xmlns:a16="http://schemas.microsoft.com/office/drawing/2014/main" id="{A95F1874-7624-4C74-BBA4-96E2DD102648}"/>
              </a:ext>
            </a:extLst>
          </p:cNvPr>
          <p:cNvSpPr/>
          <p:nvPr/>
        </p:nvSpPr>
        <p:spPr>
          <a:xfrm>
            <a:off x="1099379" y="2790871"/>
            <a:ext cx="7586772" cy="85265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025"/>
          </a:p>
        </p:txBody>
      </p:sp>
      <p:sp>
        <p:nvSpPr>
          <p:cNvPr id="7" name="Rectangle 6">
            <a:extLst>
              <a:ext uri="{FF2B5EF4-FFF2-40B4-BE49-F238E27FC236}">
                <a16:creationId xmlns:a16="http://schemas.microsoft.com/office/drawing/2014/main" id="{8DAC5C6B-3EAC-4289-B5C0-8BF76EB1D856}"/>
              </a:ext>
            </a:extLst>
          </p:cNvPr>
          <p:cNvSpPr/>
          <p:nvPr/>
        </p:nvSpPr>
        <p:spPr>
          <a:xfrm>
            <a:off x="1099379" y="3673431"/>
            <a:ext cx="7586772" cy="82807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025"/>
          </a:p>
        </p:txBody>
      </p:sp>
      <p:sp>
        <p:nvSpPr>
          <p:cNvPr id="8" name="Rectangle 7">
            <a:extLst>
              <a:ext uri="{FF2B5EF4-FFF2-40B4-BE49-F238E27FC236}">
                <a16:creationId xmlns:a16="http://schemas.microsoft.com/office/drawing/2014/main" id="{E81E2CD8-5D6E-451B-B356-30080C6CFB22}"/>
              </a:ext>
            </a:extLst>
          </p:cNvPr>
          <p:cNvSpPr/>
          <p:nvPr/>
        </p:nvSpPr>
        <p:spPr>
          <a:xfrm>
            <a:off x="1099379" y="4533747"/>
            <a:ext cx="7586772" cy="91049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025"/>
          </a:p>
        </p:txBody>
      </p:sp>
      <p:sp>
        <p:nvSpPr>
          <p:cNvPr id="9" name="Oval 8">
            <a:extLst>
              <a:ext uri="{FF2B5EF4-FFF2-40B4-BE49-F238E27FC236}">
                <a16:creationId xmlns:a16="http://schemas.microsoft.com/office/drawing/2014/main" id="{CB450084-1643-433D-B6AB-585F3E0F97A9}"/>
              </a:ext>
            </a:extLst>
          </p:cNvPr>
          <p:cNvSpPr/>
          <p:nvPr/>
        </p:nvSpPr>
        <p:spPr>
          <a:xfrm>
            <a:off x="846568" y="2195506"/>
            <a:ext cx="412335" cy="412335"/>
          </a:xfrm>
          <a:prstGeom prst="ellipse">
            <a:avLst/>
          </a:prstGeom>
          <a:solidFill>
            <a:schemeClr val="accent4"/>
          </a:solidFill>
          <a:ln w="825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025"/>
          </a:p>
        </p:txBody>
      </p:sp>
      <p:sp>
        <p:nvSpPr>
          <p:cNvPr id="10" name="TextBox 7">
            <a:extLst>
              <a:ext uri="{FF2B5EF4-FFF2-40B4-BE49-F238E27FC236}">
                <a16:creationId xmlns:a16="http://schemas.microsoft.com/office/drawing/2014/main" id="{9F7C2B50-12FD-448B-BC57-CF0F47869093}"/>
              </a:ext>
            </a:extLst>
          </p:cNvPr>
          <p:cNvSpPr txBox="1"/>
          <p:nvPr/>
        </p:nvSpPr>
        <p:spPr>
          <a:xfrm>
            <a:off x="917914" y="2222182"/>
            <a:ext cx="337100" cy="403957"/>
          </a:xfrm>
          <a:prstGeom prst="rect">
            <a:avLst/>
          </a:prstGeom>
          <a:noFill/>
        </p:spPr>
        <p:txBody>
          <a:bodyPr wrap="square" rtlCol="0" anchor="ctr">
            <a:sp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algn="ctr"/>
            <a:r>
              <a:rPr lang="en-US" altLang="ko-KR" sz="2025" b="1" dirty="0">
                <a:solidFill>
                  <a:schemeClr val="bg1"/>
                </a:solidFill>
              </a:rPr>
              <a:t>1</a:t>
            </a:r>
            <a:endParaRPr lang="ko-KR" altLang="en-US" sz="2025" b="1" dirty="0">
              <a:solidFill>
                <a:schemeClr val="bg1"/>
              </a:solidFill>
            </a:endParaRPr>
          </a:p>
        </p:txBody>
      </p:sp>
      <p:sp>
        <p:nvSpPr>
          <p:cNvPr id="11" name="Oval 10">
            <a:extLst>
              <a:ext uri="{FF2B5EF4-FFF2-40B4-BE49-F238E27FC236}">
                <a16:creationId xmlns:a16="http://schemas.microsoft.com/office/drawing/2014/main" id="{6D4ECFC7-C1F9-44E1-857A-16ED0164D98E}"/>
              </a:ext>
            </a:extLst>
          </p:cNvPr>
          <p:cNvSpPr/>
          <p:nvPr/>
        </p:nvSpPr>
        <p:spPr>
          <a:xfrm>
            <a:off x="947750" y="3093316"/>
            <a:ext cx="412335" cy="412335"/>
          </a:xfrm>
          <a:prstGeom prst="ellipse">
            <a:avLst/>
          </a:prstGeom>
          <a:solidFill>
            <a:schemeClr val="accent3"/>
          </a:solidFill>
          <a:ln w="825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025"/>
          </a:p>
        </p:txBody>
      </p:sp>
      <p:sp>
        <p:nvSpPr>
          <p:cNvPr id="12" name="TextBox 9">
            <a:extLst>
              <a:ext uri="{FF2B5EF4-FFF2-40B4-BE49-F238E27FC236}">
                <a16:creationId xmlns:a16="http://schemas.microsoft.com/office/drawing/2014/main" id="{1C5EBBF6-EE4D-4AB6-957C-5CC7B0F222B3}"/>
              </a:ext>
            </a:extLst>
          </p:cNvPr>
          <p:cNvSpPr txBox="1"/>
          <p:nvPr/>
        </p:nvSpPr>
        <p:spPr>
          <a:xfrm>
            <a:off x="985369" y="3097507"/>
            <a:ext cx="337100" cy="403957"/>
          </a:xfrm>
          <a:prstGeom prst="rect">
            <a:avLst/>
          </a:prstGeom>
          <a:noFill/>
        </p:spPr>
        <p:txBody>
          <a:bodyPr wrap="square" rtlCol="0" anchor="ctr">
            <a:sp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algn="ctr"/>
            <a:r>
              <a:rPr lang="en-US" altLang="ko-KR" sz="2025" b="1" dirty="0">
                <a:solidFill>
                  <a:schemeClr val="bg1"/>
                </a:solidFill>
              </a:rPr>
              <a:t>2</a:t>
            </a:r>
            <a:endParaRPr lang="ko-KR" altLang="en-US" sz="2025" b="1" dirty="0">
              <a:solidFill>
                <a:schemeClr val="bg1"/>
              </a:solidFill>
            </a:endParaRPr>
          </a:p>
        </p:txBody>
      </p:sp>
      <p:sp>
        <p:nvSpPr>
          <p:cNvPr id="13" name="Oval 12">
            <a:extLst>
              <a:ext uri="{FF2B5EF4-FFF2-40B4-BE49-F238E27FC236}">
                <a16:creationId xmlns:a16="http://schemas.microsoft.com/office/drawing/2014/main" id="{6C522952-4F73-4A89-987C-B39B5170E8AF}"/>
              </a:ext>
            </a:extLst>
          </p:cNvPr>
          <p:cNvSpPr/>
          <p:nvPr/>
        </p:nvSpPr>
        <p:spPr>
          <a:xfrm>
            <a:off x="947750" y="3833731"/>
            <a:ext cx="412335" cy="412335"/>
          </a:xfrm>
          <a:prstGeom prst="ellipse">
            <a:avLst/>
          </a:prstGeom>
          <a:solidFill>
            <a:schemeClr val="accent6"/>
          </a:solidFill>
          <a:ln w="825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025"/>
          </a:p>
        </p:txBody>
      </p:sp>
      <p:sp>
        <p:nvSpPr>
          <p:cNvPr id="14" name="TextBox 11">
            <a:extLst>
              <a:ext uri="{FF2B5EF4-FFF2-40B4-BE49-F238E27FC236}">
                <a16:creationId xmlns:a16="http://schemas.microsoft.com/office/drawing/2014/main" id="{7E21AB34-7DCD-423A-9186-E405C5374A73}"/>
              </a:ext>
            </a:extLst>
          </p:cNvPr>
          <p:cNvSpPr txBox="1"/>
          <p:nvPr/>
        </p:nvSpPr>
        <p:spPr>
          <a:xfrm>
            <a:off x="985369" y="3837922"/>
            <a:ext cx="337100" cy="403957"/>
          </a:xfrm>
          <a:prstGeom prst="rect">
            <a:avLst/>
          </a:prstGeom>
          <a:noFill/>
        </p:spPr>
        <p:txBody>
          <a:bodyPr wrap="square" rtlCol="0" anchor="ctr">
            <a:sp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algn="ctr"/>
            <a:r>
              <a:rPr lang="en-US" altLang="ko-KR" sz="2025" b="1" dirty="0">
                <a:solidFill>
                  <a:schemeClr val="bg1"/>
                </a:solidFill>
              </a:rPr>
              <a:t>3</a:t>
            </a:r>
            <a:endParaRPr lang="ko-KR" altLang="en-US" sz="2025" b="1" dirty="0">
              <a:solidFill>
                <a:schemeClr val="bg1"/>
              </a:solidFill>
            </a:endParaRPr>
          </a:p>
        </p:txBody>
      </p:sp>
      <p:sp>
        <p:nvSpPr>
          <p:cNvPr id="15" name="Oval 14">
            <a:extLst>
              <a:ext uri="{FF2B5EF4-FFF2-40B4-BE49-F238E27FC236}">
                <a16:creationId xmlns:a16="http://schemas.microsoft.com/office/drawing/2014/main" id="{241EBBAC-FFD9-46E8-BD5D-ABC25FA07BF7}"/>
              </a:ext>
            </a:extLst>
          </p:cNvPr>
          <p:cNvSpPr/>
          <p:nvPr/>
        </p:nvSpPr>
        <p:spPr>
          <a:xfrm>
            <a:off x="947750" y="4652843"/>
            <a:ext cx="412335" cy="412335"/>
          </a:xfrm>
          <a:prstGeom prst="ellipse">
            <a:avLst/>
          </a:prstGeom>
          <a:solidFill>
            <a:schemeClr val="accent1"/>
          </a:solidFill>
          <a:ln w="825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025"/>
          </a:p>
        </p:txBody>
      </p:sp>
      <p:sp>
        <p:nvSpPr>
          <p:cNvPr id="16" name="TextBox 13">
            <a:extLst>
              <a:ext uri="{FF2B5EF4-FFF2-40B4-BE49-F238E27FC236}">
                <a16:creationId xmlns:a16="http://schemas.microsoft.com/office/drawing/2014/main" id="{17D70073-D3F7-4DAF-BFF4-195335C621D6}"/>
              </a:ext>
            </a:extLst>
          </p:cNvPr>
          <p:cNvSpPr txBox="1"/>
          <p:nvPr/>
        </p:nvSpPr>
        <p:spPr>
          <a:xfrm>
            <a:off x="985369" y="4657034"/>
            <a:ext cx="337100" cy="403957"/>
          </a:xfrm>
          <a:prstGeom prst="rect">
            <a:avLst/>
          </a:prstGeom>
          <a:noFill/>
        </p:spPr>
        <p:txBody>
          <a:bodyPr wrap="square" rtlCol="0" anchor="ctr">
            <a:sp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algn="ctr"/>
            <a:r>
              <a:rPr lang="en-US" altLang="ko-KR" sz="2025" b="1" dirty="0">
                <a:solidFill>
                  <a:schemeClr val="bg1"/>
                </a:solidFill>
              </a:rPr>
              <a:t>4</a:t>
            </a:r>
            <a:endParaRPr lang="ko-KR" altLang="en-US" sz="2025" b="1" dirty="0">
              <a:solidFill>
                <a:schemeClr val="bg1"/>
              </a:solidFill>
            </a:endParaRPr>
          </a:p>
        </p:txBody>
      </p:sp>
      <p:grpSp>
        <p:nvGrpSpPr>
          <p:cNvPr id="17" name="Group 16">
            <a:extLst>
              <a:ext uri="{FF2B5EF4-FFF2-40B4-BE49-F238E27FC236}">
                <a16:creationId xmlns:a16="http://schemas.microsoft.com/office/drawing/2014/main" id="{A456F21D-8ECF-4696-B333-9D2B54EC3EEA}"/>
              </a:ext>
            </a:extLst>
          </p:cNvPr>
          <p:cNvGrpSpPr/>
          <p:nvPr/>
        </p:nvGrpSpPr>
        <p:grpSpPr>
          <a:xfrm>
            <a:off x="596736" y="1913124"/>
            <a:ext cx="980143" cy="1002105"/>
            <a:chOff x="1779602" y="1104706"/>
            <a:chExt cx="1188052" cy="1214673"/>
          </a:xfrm>
          <a:solidFill>
            <a:schemeClr val="accent4"/>
          </a:solidFill>
        </p:grpSpPr>
        <p:sp>
          <p:nvSpPr>
            <p:cNvPr id="75" name="Block Arc 74">
              <a:extLst>
                <a:ext uri="{FF2B5EF4-FFF2-40B4-BE49-F238E27FC236}">
                  <a16:creationId xmlns:a16="http://schemas.microsoft.com/office/drawing/2014/main" id="{BE5B7B23-0A85-4003-922E-8CD60D92A849}"/>
                </a:ext>
              </a:extLst>
            </p:cNvPr>
            <p:cNvSpPr/>
            <p:nvPr/>
          </p:nvSpPr>
          <p:spPr>
            <a:xfrm rot="5400000">
              <a:off x="1779602" y="1131327"/>
              <a:ext cx="1188052" cy="1188052"/>
            </a:xfrm>
            <a:prstGeom prst="blockArc">
              <a:avLst>
                <a:gd name="adj1" fmla="val 10473157"/>
                <a:gd name="adj2" fmla="val 203130"/>
                <a:gd name="adj3" fmla="val 1863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025">
                <a:solidFill>
                  <a:schemeClr val="tx1"/>
                </a:solidFill>
              </a:endParaRPr>
            </a:p>
          </p:txBody>
        </p:sp>
        <p:sp>
          <p:nvSpPr>
            <p:cNvPr id="76" name="Right Triangle 75">
              <a:extLst>
                <a:ext uri="{FF2B5EF4-FFF2-40B4-BE49-F238E27FC236}">
                  <a16:creationId xmlns:a16="http://schemas.microsoft.com/office/drawing/2014/main" id="{D351394C-3D0E-4779-A87A-366FFB207E26}"/>
                </a:ext>
              </a:extLst>
            </p:cNvPr>
            <p:cNvSpPr/>
            <p:nvPr/>
          </p:nvSpPr>
          <p:spPr>
            <a:xfrm rot="2700000">
              <a:off x="2223425" y="1104706"/>
              <a:ext cx="261214" cy="26121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025"/>
            </a:p>
          </p:txBody>
        </p:sp>
      </p:grpSp>
      <p:grpSp>
        <p:nvGrpSpPr>
          <p:cNvPr id="18" name="Group 17">
            <a:extLst>
              <a:ext uri="{FF2B5EF4-FFF2-40B4-BE49-F238E27FC236}">
                <a16:creationId xmlns:a16="http://schemas.microsoft.com/office/drawing/2014/main" id="{10418963-4CFA-46FD-9E26-932685D2DA4F}"/>
              </a:ext>
            </a:extLst>
          </p:cNvPr>
          <p:cNvGrpSpPr/>
          <p:nvPr/>
        </p:nvGrpSpPr>
        <p:grpSpPr>
          <a:xfrm>
            <a:off x="664191" y="2784543"/>
            <a:ext cx="980143" cy="1002105"/>
            <a:chOff x="1779602" y="1104706"/>
            <a:chExt cx="1188052" cy="1214673"/>
          </a:xfrm>
          <a:solidFill>
            <a:schemeClr val="accent3"/>
          </a:solidFill>
        </p:grpSpPr>
        <p:sp>
          <p:nvSpPr>
            <p:cNvPr id="73" name="Block Arc 72">
              <a:extLst>
                <a:ext uri="{FF2B5EF4-FFF2-40B4-BE49-F238E27FC236}">
                  <a16:creationId xmlns:a16="http://schemas.microsoft.com/office/drawing/2014/main" id="{A98E1585-146F-4AB6-B654-51553CDB4E78}"/>
                </a:ext>
              </a:extLst>
            </p:cNvPr>
            <p:cNvSpPr/>
            <p:nvPr/>
          </p:nvSpPr>
          <p:spPr>
            <a:xfrm rot="5400000">
              <a:off x="1779602" y="1131327"/>
              <a:ext cx="1188052" cy="1188052"/>
            </a:xfrm>
            <a:prstGeom prst="blockArc">
              <a:avLst>
                <a:gd name="adj1" fmla="val 10473157"/>
                <a:gd name="adj2" fmla="val 203130"/>
                <a:gd name="adj3" fmla="val 1863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025">
                <a:solidFill>
                  <a:schemeClr val="tx1"/>
                </a:solidFill>
              </a:endParaRPr>
            </a:p>
          </p:txBody>
        </p:sp>
        <p:sp>
          <p:nvSpPr>
            <p:cNvPr id="74" name="Right Triangle 73">
              <a:extLst>
                <a:ext uri="{FF2B5EF4-FFF2-40B4-BE49-F238E27FC236}">
                  <a16:creationId xmlns:a16="http://schemas.microsoft.com/office/drawing/2014/main" id="{CA46B8B7-ABA4-46F8-8C15-89F84A73BAF6}"/>
                </a:ext>
              </a:extLst>
            </p:cNvPr>
            <p:cNvSpPr/>
            <p:nvPr/>
          </p:nvSpPr>
          <p:spPr>
            <a:xfrm rot="2700000">
              <a:off x="2223425" y="1104706"/>
              <a:ext cx="261214" cy="26121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025"/>
            </a:p>
          </p:txBody>
        </p:sp>
      </p:grpSp>
      <p:grpSp>
        <p:nvGrpSpPr>
          <p:cNvPr id="19" name="Group 18">
            <a:extLst>
              <a:ext uri="{FF2B5EF4-FFF2-40B4-BE49-F238E27FC236}">
                <a16:creationId xmlns:a16="http://schemas.microsoft.com/office/drawing/2014/main" id="{EA2789F9-211D-4AB8-ADC7-2836867CF977}"/>
              </a:ext>
            </a:extLst>
          </p:cNvPr>
          <p:cNvGrpSpPr/>
          <p:nvPr/>
        </p:nvGrpSpPr>
        <p:grpSpPr>
          <a:xfrm>
            <a:off x="664191" y="3521052"/>
            <a:ext cx="980143" cy="1002105"/>
            <a:chOff x="1779602" y="1104706"/>
            <a:chExt cx="1188052" cy="1214673"/>
          </a:xfrm>
          <a:solidFill>
            <a:schemeClr val="accent2"/>
          </a:solidFill>
        </p:grpSpPr>
        <p:sp>
          <p:nvSpPr>
            <p:cNvPr id="71" name="Block Arc 70">
              <a:extLst>
                <a:ext uri="{FF2B5EF4-FFF2-40B4-BE49-F238E27FC236}">
                  <a16:creationId xmlns:a16="http://schemas.microsoft.com/office/drawing/2014/main" id="{F75824BE-77DE-45DE-A4D0-0CAA0A8C2631}"/>
                </a:ext>
              </a:extLst>
            </p:cNvPr>
            <p:cNvSpPr/>
            <p:nvPr/>
          </p:nvSpPr>
          <p:spPr>
            <a:xfrm rot="5400000">
              <a:off x="1779602" y="1131327"/>
              <a:ext cx="1188052" cy="1188052"/>
            </a:xfrm>
            <a:prstGeom prst="blockArc">
              <a:avLst>
                <a:gd name="adj1" fmla="val 10473157"/>
                <a:gd name="adj2" fmla="val 203130"/>
                <a:gd name="adj3" fmla="val 1863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025">
                <a:solidFill>
                  <a:schemeClr val="tx1"/>
                </a:solidFill>
              </a:endParaRPr>
            </a:p>
          </p:txBody>
        </p:sp>
        <p:sp>
          <p:nvSpPr>
            <p:cNvPr id="72" name="Right Triangle 71">
              <a:extLst>
                <a:ext uri="{FF2B5EF4-FFF2-40B4-BE49-F238E27FC236}">
                  <a16:creationId xmlns:a16="http://schemas.microsoft.com/office/drawing/2014/main" id="{B9B8190E-0084-43E2-8671-D306DE315282}"/>
                </a:ext>
              </a:extLst>
            </p:cNvPr>
            <p:cNvSpPr/>
            <p:nvPr/>
          </p:nvSpPr>
          <p:spPr>
            <a:xfrm rot="2700000">
              <a:off x="2223425" y="1104706"/>
              <a:ext cx="261214" cy="26121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025"/>
            </a:p>
          </p:txBody>
        </p:sp>
      </p:grpSp>
      <p:grpSp>
        <p:nvGrpSpPr>
          <p:cNvPr id="20" name="Group 19">
            <a:extLst>
              <a:ext uri="{FF2B5EF4-FFF2-40B4-BE49-F238E27FC236}">
                <a16:creationId xmlns:a16="http://schemas.microsoft.com/office/drawing/2014/main" id="{B86D3C28-916F-4997-8D00-027CE85C8AB0}"/>
              </a:ext>
            </a:extLst>
          </p:cNvPr>
          <p:cNvGrpSpPr/>
          <p:nvPr/>
        </p:nvGrpSpPr>
        <p:grpSpPr>
          <a:xfrm>
            <a:off x="664191" y="4347501"/>
            <a:ext cx="980143" cy="1002105"/>
            <a:chOff x="1779602" y="1104706"/>
            <a:chExt cx="1188052" cy="1214673"/>
          </a:xfrm>
          <a:solidFill>
            <a:schemeClr val="accent1"/>
          </a:solidFill>
        </p:grpSpPr>
        <p:sp>
          <p:nvSpPr>
            <p:cNvPr id="69" name="Block Arc 68">
              <a:extLst>
                <a:ext uri="{FF2B5EF4-FFF2-40B4-BE49-F238E27FC236}">
                  <a16:creationId xmlns:a16="http://schemas.microsoft.com/office/drawing/2014/main" id="{55FBACAA-5BFB-4303-9668-0487CE8F4AB6}"/>
                </a:ext>
              </a:extLst>
            </p:cNvPr>
            <p:cNvSpPr/>
            <p:nvPr/>
          </p:nvSpPr>
          <p:spPr>
            <a:xfrm rot="5400000">
              <a:off x="1779602" y="1131327"/>
              <a:ext cx="1188052" cy="1188052"/>
            </a:xfrm>
            <a:prstGeom prst="blockArc">
              <a:avLst>
                <a:gd name="adj1" fmla="val 10473157"/>
                <a:gd name="adj2" fmla="val 5483321"/>
                <a:gd name="adj3" fmla="val 1697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025">
                <a:solidFill>
                  <a:schemeClr val="tx1"/>
                </a:solidFill>
              </a:endParaRPr>
            </a:p>
          </p:txBody>
        </p:sp>
        <p:sp>
          <p:nvSpPr>
            <p:cNvPr id="70" name="Right Triangle 69">
              <a:extLst>
                <a:ext uri="{FF2B5EF4-FFF2-40B4-BE49-F238E27FC236}">
                  <a16:creationId xmlns:a16="http://schemas.microsoft.com/office/drawing/2014/main" id="{FB3CE97E-871A-483B-A44F-4D43F1BEDE2C}"/>
                </a:ext>
              </a:extLst>
            </p:cNvPr>
            <p:cNvSpPr/>
            <p:nvPr/>
          </p:nvSpPr>
          <p:spPr>
            <a:xfrm rot="2700000">
              <a:off x="2223425" y="1104706"/>
              <a:ext cx="261214" cy="26121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025"/>
            </a:p>
          </p:txBody>
        </p:sp>
      </p:grpSp>
      <p:sp>
        <p:nvSpPr>
          <p:cNvPr id="67" name="TextBox 27">
            <a:extLst>
              <a:ext uri="{FF2B5EF4-FFF2-40B4-BE49-F238E27FC236}">
                <a16:creationId xmlns:a16="http://schemas.microsoft.com/office/drawing/2014/main" id="{D0E43618-660D-45A3-B041-489A656BB3D2}"/>
              </a:ext>
            </a:extLst>
          </p:cNvPr>
          <p:cNvSpPr txBox="1"/>
          <p:nvPr/>
        </p:nvSpPr>
        <p:spPr>
          <a:xfrm>
            <a:off x="1558615" y="2046618"/>
            <a:ext cx="6923060" cy="646331"/>
          </a:xfrm>
          <a:prstGeom prst="rect">
            <a:avLst/>
          </a:prstGeom>
          <a:noFill/>
        </p:spPr>
        <p:txBody>
          <a:bodyPr wrap="square" rtlCol="0">
            <a:sp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r>
              <a:rPr lang="en-US" baseline="-25000" dirty="0"/>
              <a:t>In C, the global version of a variable cannot be accessed from within the inner block. C++ resolves this problem by using scope resolution operator (::), because this operator allows access to the global version of a variable.</a:t>
            </a:r>
            <a:endParaRPr lang="en-US" altLang="ko-KR" baseline="-25000" dirty="0">
              <a:solidFill>
                <a:schemeClr val="tx1">
                  <a:lumMod val="75000"/>
                  <a:lumOff val="25000"/>
                </a:schemeClr>
              </a:solidFill>
              <a:cs typeface="Arial" pitchFamily="34" charset="0"/>
            </a:endParaRPr>
          </a:p>
        </p:txBody>
      </p:sp>
      <p:sp>
        <p:nvSpPr>
          <p:cNvPr id="65" name="TextBox 30">
            <a:extLst>
              <a:ext uri="{FF2B5EF4-FFF2-40B4-BE49-F238E27FC236}">
                <a16:creationId xmlns:a16="http://schemas.microsoft.com/office/drawing/2014/main" id="{AF181E77-CBCD-42AE-B334-3C09F4B6A91F}"/>
              </a:ext>
            </a:extLst>
          </p:cNvPr>
          <p:cNvSpPr txBox="1"/>
          <p:nvPr/>
        </p:nvSpPr>
        <p:spPr>
          <a:xfrm>
            <a:off x="1596233" y="2976401"/>
            <a:ext cx="7076075" cy="646331"/>
          </a:xfrm>
          <a:prstGeom prst="rect">
            <a:avLst/>
          </a:prstGeom>
          <a:noFill/>
        </p:spPr>
        <p:txBody>
          <a:bodyPr wrap="square" rtlCol="0">
            <a:sp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r>
              <a:rPr lang="en-US" baseline="-25000" dirty="0"/>
              <a:t>The new operator denotes a request for memory allocation on the Heap. If sufficient memory is available, new operator initializes the memory and returns the address of the newly allocated and initialized memory to the pointer variable.</a:t>
            </a:r>
            <a:endParaRPr lang="en-US" altLang="ko-KR" baseline="-25000" dirty="0"/>
          </a:p>
        </p:txBody>
      </p:sp>
      <p:sp>
        <p:nvSpPr>
          <p:cNvPr id="63" name="TextBox 33">
            <a:extLst>
              <a:ext uri="{FF2B5EF4-FFF2-40B4-BE49-F238E27FC236}">
                <a16:creationId xmlns:a16="http://schemas.microsoft.com/office/drawing/2014/main" id="{F14CB549-68B7-44B8-B083-F1BD277E5C0C}"/>
              </a:ext>
            </a:extLst>
          </p:cNvPr>
          <p:cNvSpPr txBox="1"/>
          <p:nvPr/>
        </p:nvSpPr>
        <p:spPr>
          <a:xfrm>
            <a:off x="1643645" y="3870932"/>
            <a:ext cx="7076075" cy="461665"/>
          </a:xfrm>
          <a:prstGeom prst="rect">
            <a:avLst/>
          </a:prstGeom>
          <a:noFill/>
        </p:spPr>
        <p:txBody>
          <a:bodyPr wrap="square" rtlCol="0">
            <a:sp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r>
              <a:rPr lang="en-US" baseline="-25000" dirty="0"/>
              <a:t>Since it is programmer’s responsibility to deallocate dynamically allocated memory, programmers are provided delete operator by C++ language</a:t>
            </a:r>
            <a:r>
              <a:rPr lang="en-US" sz="900" dirty="0"/>
              <a:t>.</a:t>
            </a:r>
            <a:endParaRPr lang="en-US" altLang="ko-KR" sz="900" dirty="0">
              <a:solidFill>
                <a:schemeClr val="tx1">
                  <a:lumMod val="75000"/>
                  <a:lumOff val="25000"/>
                </a:schemeClr>
              </a:solidFill>
              <a:cs typeface="Arial" pitchFamily="34" charset="0"/>
            </a:endParaRPr>
          </a:p>
        </p:txBody>
      </p:sp>
      <p:sp>
        <p:nvSpPr>
          <p:cNvPr id="61" name="TextBox 36">
            <a:extLst>
              <a:ext uri="{FF2B5EF4-FFF2-40B4-BE49-F238E27FC236}">
                <a16:creationId xmlns:a16="http://schemas.microsoft.com/office/drawing/2014/main" id="{987A773F-B0B5-434E-9A66-CCE658247B83}"/>
              </a:ext>
            </a:extLst>
          </p:cNvPr>
          <p:cNvSpPr txBox="1"/>
          <p:nvPr/>
        </p:nvSpPr>
        <p:spPr>
          <a:xfrm>
            <a:off x="1710157" y="4732122"/>
            <a:ext cx="6962151" cy="461665"/>
          </a:xfrm>
          <a:prstGeom prst="rect">
            <a:avLst/>
          </a:prstGeom>
          <a:noFill/>
        </p:spPr>
        <p:txBody>
          <a:bodyPr wrap="square" rtlCol="0">
            <a:sp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r>
              <a:rPr lang="en-US" baseline="-25000" dirty="0"/>
              <a:t>C++ permits us to define a class containing various types of data &amp; functions as members. To access a member using a pointer in the object &amp; a pointer to the member.</a:t>
            </a:r>
            <a:endParaRPr lang="en-US" altLang="ko-KR" baseline="-25000" dirty="0"/>
          </a:p>
        </p:txBody>
      </p:sp>
      <p:grpSp>
        <p:nvGrpSpPr>
          <p:cNvPr id="25" name="Group 24">
            <a:extLst>
              <a:ext uri="{FF2B5EF4-FFF2-40B4-BE49-F238E27FC236}">
                <a16:creationId xmlns:a16="http://schemas.microsoft.com/office/drawing/2014/main" id="{746A9CB8-855A-438E-815C-9CC4D6395D43}"/>
              </a:ext>
            </a:extLst>
          </p:cNvPr>
          <p:cNvGrpSpPr/>
          <p:nvPr/>
        </p:nvGrpSpPr>
        <p:grpSpPr>
          <a:xfrm>
            <a:off x="5533765" y="1751408"/>
            <a:ext cx="3303029" cy="392585"/>
            <a:chOff x="1487532" y="2017033"/>
            <a:chExt cx="2952328" cy="376914"/>
          </a:xfrm>
        </p:grpSpPr>
        <p:sp>
          <p:nvSpPr>
            <p:cNvPr id="59" name="Rectangle 9">
              <a:extLst>
                <a:ext uri="{FF2B5EF4-FFF2-40B4-BE49-F238E27FC236}">
                  <a16:creationId xmlns:a16="http://schemas.microsoft.com/office/drawing/2014/main" id="{E9F9E0C1-D5A6-4617-8070-D67CBA2B3EFA}"/>
                </a:ext>
              </a:extLst>
            </p:cNvPr>
            <p:cNvSpPr/>
            <p:nvPr/>
          </p:nvSpPr>
          <p:spPr>
            <a:xfrm>
              <a:off x="4319543" y="2027138"/>
              <a:ext cx="115353" cy="366809"/>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025"/>
            </a:p>
          </p:txBody>
        </p:sp>
        <p:sp>
          <p:nvSpPr>
            <p:cNvPr id="60" name="Rectangle 6">
              <a:extLst>
                <a:ext uri="{FF2B5EF4-FFF2-40B4-BE49-F238E27FC236}">
                  <a16:creationId xmlns:a16="http://schemas.microsoft.com/office/drawing/2014/main" id="{C7E5B4DA-8BF8-4E04-AC15-15FBC1E6020B}"/>
                </a:ext>
              </a:extLst>
            </p:cNvPr>
            <p:cNvSpPr/>
            <p:nvPr/>
          </p:nvSpPr>
          <p:spPr>
            <a:xfrm flipH="1">
              <a:off x="1487532" y="2017033"/>
              <a:ext cx="2952328" cy="288033"/>
            </a:xfrm>
            <a:custGeom>
              <a:avLst/>
              <a:gdLst>
                <a:gd name="connsiteX0" fmla="*/ 0 w 5285462"/>
                <a:gd name="connsiteY0" fmla="*/ 0 h 576064"/>
                <a:gd name="connsiteX1" fmla="*/ 4724629 w 5285462"/>
                <a:gd name="connsiteY1" fmla="*/ 0 h 576064"/>
                <a:gd name="connsiteX2" fmla="*/ 5285462 w 5285462"/>
                <a:gd name="connsiteY2" fmla="*/ 576064 h 576064"/>
                <a:gd name="connsiteX3" fmla="*/ 0 w 5285462"/>
                <a:gd name="connsiteY3" fmla="*/ 576064 h 576064"/>
                <a:gd name="connsiteX4" fmla="*/ 0 w 5285462"/>
                <a:gd name="connsiteY4" fmla="*/ 0 h 576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462" h="576064">
                  <a:moveTo>
                    <a:pt x="0" y="0"/>
                  </a:moveTo>
                  <a:lnTo>
                    <a:pt x="4724629" y="0"/>
                  </a:lnTo>
                  <a:lnTo>
                    <a:pt x="5285462" y="576064"/>
                  </a:lnTo>
                  <a:lnTo>
                    <a:pt x="0" y="576064"/>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025"/>
            </a:p>
          </p:txBody>
        </p:sp>
      </p:grpSp>
      <p:grpSp>
        <p:nvGrpSpPr>
          <p:cNvPr id="26" name="Group 25">
            <a:extLst>
              <a:ext uri="{FF2B5EF4-FFF2-40B4-BE49-F238E27FC236}">
                <a16:creationId xmlns:a16="http://schemas.microsoft.com/office/drawing/2014/main" id="{4CC6F952-4FCE-48E8-B904-03839C11B1F2}"/>
              </a:ext>
            </a:extLst>
          </p:cNvPr>
          <p:cNvGrpSpPr/>
          <p:nvPr/>
        </p:nvGrpSpPr>
        <p:grpSpPr>
          <a:xfrm>
            <a:off x="5526373" y="2657350"/>
            <a:ext cx="3303029" cy="392585"/>
            <a:chOff x="1487532" y="2017033"/>
            <a:chExt cx="2952328" cy="376914"/>
          </a:xfrm>
        </p:grpSpPr>
        <p:sp>
          <p:nvSpPr>
            <p:cNvPr id="57" name="Rectangle 9">
              <a:extLst>
                <a:ext uri="{FF2B5EF4-FFF2-40B4-BE49-F238E27FC236}">
                  <a16:creationId xmlns:a16="http://schemas.microsoft.com/office/drawing/2014/main" id="{68A61AB8-3AE0-473A-8C3B-C89B04A8F17B}"/>
                </a:ext>
              </a:extLst>
            </p:cNvPr>
            <p:cNvSpPr/>
            <p:nvPr/>
          </p:nvSpPr>
          <p:spPr>
            <a:xfrm>
              <a:off x="4319543" y="2027138"/>
              <a:ext cx="115353" cy="366809"/>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025"/>
            </a:p>
          </p:txBody>
        </p:sp>
        <p:sp>
          <p:nvSpPr>
            <p:cNvPr id="58" name="Rectangle 6">
              <a:extLst>
                <a:ext uri="{FF2B5EF4-FFF2-40B4-BE49-F238E27FC236}">
                  <a16:creationId xmlns:a16="http://schemas.microsoft.com/office/drawing/2014/main" id="{1F531FAC-41FA-43E7-8507-0642DBDACB5C}"/>
                </a:ext>
              </a:extLst>
            </p:cNvPr>
            <p:cNvSpPr/>
            <p:nvPr/>
          </p:nvSpPr>
          <p:spPr>
            <a:xfrm flipH="1">
              <a:off x="1487532" y="2017033"/>
              <a:ext cx="2952328" cy="288033"/>
            </a:xfrm>
            <a:custGeom>
              <a:avLst/>
              <a:gdLst>
                <a:gd name="connsiteX0" fmla="*/ 0 w 5285462"/>
                <a:gd name="connsiteY0" fmla="*/ 0 h 576064"/>
                <a:gd name="connsiteX1" fmla="*/ 4724629 w 5285462"/>
                <a:gd name="connsiteY1" fmla="*/ 0 h 576064"/>
                <a:gd name="connsiteX2" fmla="*/ 5285462 w 5285462"/>
                <a:gd name="connsiteY2" fmla="*/ 576064 h 576064"/>
                <a:gd name="connsiteX3" fmla="*/ 0 w 5285462"/>
                <a:gd name="connsiteY3" fmla="*/ 576064 h 576064"/>
                <a:gd name="connsiteX4" fmla="*/ 0 w 5285462"/>
                <a:gd name="connsiteY4" fmla="*/ 0 h 576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462" h="576064">
                  <a:moveTo>
                    <a:pt x="0" y="0"/>
                  </a:moveTo>
                  <a:lnTo>
                    <a:pt x="4724629" y="0"/>
                  </a:lnTo>
                  <a:lnTo>
                    <a:pt x="5285462" y="576064"/>
                  </a:lnTo>
                  <a:lnTo>
                    <a:pt x="0" y="576064"/>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025"/>
            </a:p>
          </p:txBody>
        </p:sp>
      </p:grpSp>
      <p:grpSp>
        <p:nvGrpSpPr>
          <p:cNvPr id="27" name="Group 26">
            <a:extLst>
              <a:ext uri="{FF2B5EF4-FFF2-40B4-BE49-F238E27FC236}">
                <a16:creationId xmlns:a16="http://schemas.microsoft.com/office/drawing/2014/main" id="{8476D29A-0FC5-42F2-9B1F-25B0B6517E4F}"/>
              </a:ext>
            </a:extLst>
          </p:cNvPr>
          <p:cNvGrpSpPr/>
          <p:nvPr/>
        </p:nvGrpSpPr>
        <p:grpSpPr>
          <a:xfrm>
            <a:off x="5529698" y="3528109"/>
            <a:ext cx="3303029" cy="392585"/>
            <a:chOff x="1487532" y="2017033"/>
            <a:chExt cx="2952328" cy="376914"/>
          </a:xfrm>
        </p:grpSpPr>
        <p:sp>
          <p:nvSpPr>
            <p:cNvPr id="55" name="Rectangle 9">
              <a:extLst>
                <a:ext uri="{FF2B5EF4-FFF2-40B4-BE49-F238E27FC236}">
                  <a16:creationId xmlns:a16="http://schemas.microsoft.com/office/drawing/2014/main" id="{28721C94-BEF6-4002-9ED4-B25B436D0D59}"/>
                </a:ext>
              </a:extLst>
            </p:cNvPr>
            <p:cNvSpPr/>
            <p:nvPr/>
          </p:nvSpPr>
          <p:spPr>
            <a:xfrm>
              <a:off x="4319543" y="2027138"/>
              <a:ext cx="115353" cy="366809"/>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025"/>
            </a:p>
          </p:txBody>
        </p:sp>
        <p:sp>
          <p:nvSpPr>
            <p:cNvPr id="56" name="Rectangle 6">
              <a:extLst>
                <a:ext uri="{FF2B5EF4-FFF2-40B4-BE49-F238E27FC236}">
                  <a16:creationId xmlns:a16="http://schemas.microsoft.com/office/drawing/2014/main" id="{04458C3C-6339-47BC-B83B-815C57A36581}"/>
                </a:ext>
              </a:extLst>
            </p:cNvPr>
            <p:cNvSpPr/>
            <p:nvPr/>
          </p:nvSpPr>
          <p:spPr>
            <a:xfrm flipH="1">
              <a:off x="1487532" y="2017033"/>
              <a:ext cx="2952328" cy="288033"/>
            </a:xfrm>
            <a:custGeom>
              <a:avLst/>
              <a:gdLst>
                <a:gd name="connsiteX0" fmla="*/ 0 w 5285462"/>
                <a:gd name="connsiteY0" fmla="*/ 0 h 576064"/>
                <a:gd name="connsiteX1" fmla="*/ 4724629 w 5285462"/>
                <a:gd name="connsiteY1" fmla="*/ 0 h 576064"/>
                <a:gd name="connsiteX2" fmla="*/ 5285462 w 5285462"/>
                <a:gd name="connsiteY2" fmla="*/ 576064 h 576064"/>
                <a:gd name="connsiteX3" fmla="*/ 0 w 5285462"/>
                <a:gd name="connsiteY3" fmla="*/ 576064 h 576064"/>
                <a:gd name="connsiteX4" fmla="*/ 0 w 5285462"/>
                <a:gd name="connsiteY4" fmla="*/ 0 h 576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462" h="576064">
                  <a:moveTo>
                    <a:pt x="0" y="0"/>
                  </a:moveTo>
                  <a:lnTo>
                    <a:pt x="4724629" y="0"/>
                  </a:lnTo>
                  <a:lnTo>
                    <a:pt x="5285462" y="576064"/>
                  </a:lnTo>
                  <a:lnTo>
                    <a:pt x="0" y="57606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025"/>
            </a:p>
          </p:txBody>
        </p:sp>
      </p:grpSp>
      <p:grpSp>
        <p:nvGrpSpPr>
          <p:cNvPr id="28" name="Group 27">
            <a:extLst>
              <a:ext uri="{FF2B5EF4-FFF2-40B4-BE49-F238E27FC236}">
                <a16:creationId xmlns:a16="http://schemas.microsoft.com/office/drawing/2014/main" id="{8164ED04-E5AA-41A5-B30A-3A220607DCB4}"/>
              </a:ext>
            </a:extLst>
          </p:cNvPr>
          <p:cNvGrpSpPr/>
          <p:nvPr/>
        </p:nvGrpSpPr>
        <p:grpSpPr>
          <a:xfrm>
            <a:off x="5529698" y="4343303"/>
            <a:ext cx="3303029" cy="392585"/>
            <a:chOff x="1487532" y="2017033"/>
            <a:chExt cx="2952328" cy="376914"/>
          </a:xfrm>
        </p:grpSpPr>
        <p:sp>
          <p:nvSpPr>
            <p:cNvPr id="53" name="Rectangle 9">
              <a:extLst>
                <a:ext uri="{FF2B5EF4-FFF2-40B4-BE49-F238E27FC236}">
                  <a16:creationId xmlns:a16="http://schemas.microsoft.com/office/drawing/2014/main" id="{A0EA57AA-0746-44C1-BE1F-45EFAD8C916C}"/>
                </a:ext>
              </a:extLst>
            </p:cNvPr>
            <p:cNvSpPr/>
            <p:nvPr/>
          </p:nvSpPr>
          <p:spPr>
            <a:xfrm>
              <a:off x="4319543" y="2027138"/>
              <a:ext cx="115353" cy="366809"/>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025"/>
            </a:p>
          </p:txBody>
        </p:sp>
        <p:sp>
          <p:nvSpPr>
            <p:cNvPr id="54" name="Rectangle 6">
              <a:extLst>
                <a:ext uri="{FF2B5EF4-FFF2-40B4-BE49-F238E27FC236}">
                  <a16:creationId xmlns:a16="http://schemas.microsoft.com/office/drawing/2014/main" id="{95EEB0DD-31EE-4C65-9B94-7C7EF746E546}"/>
                </a:ext>
              </a:extLst>
            </p:cNvPr>
            <p:cNvSpPr/>
            <p:nvPr/>
          </p:nvSpPr>
          <p:spPr>
            <a:xfrm flipH="1">
              <a:off x="1487532" y="2017033"/>
              <a:ext cx="2952328" cy="288033"/>
            </a:xfrm>
            <a:custGeom>
              <a:avLst/>
              <a:gdLst>
                <a:gd name="connsiteX0" fmla="*/ 0 w 5285462"/>
                <a:gd name="connsiteY0" fmla="*/ 0 h 576064"/>
                <a:gd name="connsiteX1" fmla="*/ 4724629 w 5285462"/>
                <a:gd name="connsiteY1" fmla="*/ 0 h 576064"/>
                <a:gd name="connsiteX2" fmla="*/ 5285462 w 5285462"/>
                <a:gd name="connsiteY2" fmla="*/ 576064 h 576064"/>
                <a:gd name="connsiteX3" fmla="*/ 0 w 5285462"/>
                <a:gd name="connsiteY3" fmla="*/ 576064 h 576064"/>
                <a:gd name="connsiteX4" fmla="*/ 0 w 5285462"/>
                <a:gd name="connsiteY4" fmla="*/ 0 h 576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462" h="576064">
                  <a:moveTo>
                    <a:pt x="0" y="0"/>
                  </a:moveTo>
                  <a:lnTo>
                    <a:pt x="4724629" y="0"/>
                  </a:lnTo>
                  <a:lnTo>
                    <a:pt x="5285462" y="576064"/>
                  </a:lnTo>
                  <a:lnTo>
                    <a:pt x="0" y="57606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025"/>
            </a:p>
          </p:txBody>
        </p:sp>
      </p:grpSp>
      <p:sp>
        <p:nvSpPr>
          <p:cNvPr id="33" name="TextBox 70">
            <a:extLst>
              <a:ext uri="{FF2B5EF4-FFF2-40B4-BE49-F238E27FC236}">
                <a16:creationId xmlns:a16="http://schemas.microsoft.com/office/drawing/2014/main" id="{C16055BF-2DEA-4B0B-A871-9576B735EF6D}"/>
              </a:ext>
            </a:extLst>
          </p:cNvPr>
          <p:cNvSpPr txBox="1"/>
          <p:nvPr/>
        </p:nvSpPr>
        <p:spPr>
          <a:xfrm>
            <a:off x="6073956" y="1777878"/>
            <a:ext cx="2395246" cy="300082"/>
          </a:xfrm>
          <a:prstGeom prst="rect">
            <a:avLst/>
          </a:prstGeom>
          <a:noFill/>
        </p:spPr>
        <p:txBody>
          <a:bodyPr wrap="square" rtlCol="0" anchor="ctr">
            <a:sp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algn="ctr"/>
            <a:r>
              <a:rPr lang="en-IN" sz="1350" b="1" dirty="0"/>
              <a:t>Scope resolution operator</a:t>
            </a:r>
            <a:endParaRPr lang="ko-KR" altLang="en-US" sz="1350" b="1" dirty="0">
              <a:solidFill>
                <a:schemeClr val="bg1"/>
              </a:solidFill>
            </a:endParaRPr>
          </a:p>
        </p:txBody>
      </p:sp>
      <p:sp>
        <p:nvSpPr>
          <p:cNvPr id="34" name="TextBox 71">
            <a:extLst>
              <a:ext uri="{FF2B5EF4-FFF2-40B4-BE49-F238E27FC236}">
                <a16:creationId xmlns:a16="http://schemas.microsoft.com/office/drawing/2014/main" id="{0F5C19A3-6BFE-4B02-8552-955CB182C737}"/>
              </a:ext>
            </a:extLst>
          </p:cNvPr>
          <p:cNvSpPr txBox="1"/>
          <p:nvPr/>
        </p:nvSpPr>
        <p:spPr>
          <a:xfrm>
            <a:off x="6184593" y="2727364"/>
            <a:ext cx="2513525" cy="300082"/>
          </a:xfrm>
          <a:prstGeom prst="rect">
            <a:avLst/>
          </a:prstGeom>
          <a:noFill/>
        </p:spPr>
        <p:txBody>
          <a:bodyPr wrap="square" rtlCol="0" anchor="ctr">
            <a:sp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algn="ctr"/>
            <a:r>
              <a:rPr lang="en-US" altLang="ko-KR" sz="1350" b="1" dirty="0"/>
              <a:t>New Operator</a:t>
            </a:r>
            <a:endParaRPr lang="ko-KR" altLang="en-US" sz="1350" b="1" dirty="0"/>
          </a:p>
        </p:txBody>
      </p:sp>
      <p:sp>
        <p:nvSpPr>
          <p:cNvPr id="35" name="TextBox 72">
            <a:extLst>
              <a:ext uri="{FF2B5EF4-FFF2-40B4-BE49-F238E27FC236}">
                <a16:creationId xmlns:a16="http://schemas.microsoft.com/office/drawing/2014/main" id="{37A2FA8C-BE32-4EF2-A355-6AE08B53CCEC}"/>
              </a:ext>
            </a:extLst>
          </p:cNvPr>
          <p:cNvSpPr txBox="1"/>
          <p:nvPr/>
        </p:nvSpPr>
        <p:spPr>
          <a:xfrm>
            <a:off x="6165765" y="3556150"/>
            <a:ext cx="2395246" cy="300082"/>
          </a:xfrm>
          <a:prstGeom prst="rect">
            <a:avLst/>
          </a:prstGeom>
          <a:noFill/>
        </p:spPr>
        <p:txBody>
          <a:bodyPr wrap="square" rtlCol="0" anchor="ctr">
            <a:sp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algn="ctr"/>
            <a:r>
              <a:rPr lang="en-US" altLang="ko-KR" sz="1350" b="1" dirty="0"/>
              <a:t>Delete Operator</a:t>
            </a:r>
            <a:endParaRPr lang="ko-KR" altLang="en-US" sz="1350" b="1" dirty="0"/>
          </a:p>
        </p:txBody>
      </p:sp>
      <p:sp>
        <p:nvSpPr>
          <p:cNvPr id="36" name="TextBox 73">
            <a:extLst>
              <a:ext uri="{FF2B5EF4-FFF2-40B4-BE49-F238E27FC236}">
                <a16:creationId xmlns:a16="http://schemas.microsoft.com/office/drawing/2014/main" id="{57A73C63-1C70-4232-AFF1-D43E29861D48}"/>
              </a:ext>
            </a:extLst>
          </p:cNvPr>
          <p:cNvSpPr txBox="1"/>
          <p:nvPr/>
        </p:nvSpPr>
        <p:spPr>
          <a:xfrm>
            <a:off x="6151008" y="4347478"/>
            <a:ext cx="2395246" cy="300082"/>
          </a:xfrm>
          <a:prstGeom prst="rect">
            <a:avLst/>
          </a:prstGeom>
          <a:noFill/>
        </p:spPr>
        <p:txBody>
          <a:bodyPr wrap="square" rtlCol="0" anchor="ctr">
            <a:sp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algn="ctr"/>
            <a:r>
              <a:rPr lang="en-US" altLang="ko-KR" sz="1350" b="1" dirty="0"/>
              <a:t>Member Operator</a:t>
            </a:r>
            <a:endParaRPr lang="ko-KR" altLang="en-US" sz="1350" b="1" dirty="0"/>
          </a:p>
        </p:txBody>
      </p:sp>
      <p:sp>
        <p:nvSpPr>
          <p:cNvPr id="21" name="Date Placeholder 20">
            <a:extLst>
              <a:ext uri="{FF2B5EF4-FFF2-40B4-BE49-F238E27FC236}">
                <a16:creationId xmlns:a16="http://schemas.microsoft.com/office/drawing/2014/main" id="{3C95B450-97CB-E354-8C69-DB93D46BC108}"/>
              </a:ext>
            </a:extLst>
          </p:cNvPr>
          <p:cNvSpPr>
            <a:spLocks noGrp="1"/>
          </p:cNvSpPr>
          <p:nvPr>
            <p:ph type="dt" sz="half" idx="10"/>
          </p:nvPr>
        </p:nvSpPr>
        <p:spPr/>
        <p:txBody>
          <a:bodyPr/>
          <a:lstStyle/>
          <a:p>
            <a:fld id="{35BF5830-2479-47BA-AA01-BFDD00AD5DED}" type="datetime1">
              <a:rPr lang="en-US" smtClean="0"/>
              <a:t>9/5/2022</a:t>
            </a:fld>
            <a:endParaRPr lang="en-US"/>
          </a:p>
        </p:txBody>
      </p:sp>
      <p:sp>
        <p:nvSpPr>
          <p:cNvPr id="22" name="Footer Placeholder 21">
            <a:extLst>
              <a:ext uri="{FF2B5EF4-FFF2-40B4-BE49-F238E27FC236}">
                <a16:creationId xmlns:a16="http://schemas.microsoft.com/office/drawing/2014/main" id="{0CFDEB67-370B-E526-09B3-1BB3B340CF7E}"/>
              </a:ext>
            </a:extLst>
          </p:cNvPr>
          <p:cNvSpPr>
            <a:spLocks noGrp="1"/>
          </p:cNvSpPr>
          <p:nvPr>
            <p:ph type="ftr" sz="quarter" idx="11"/>
          </p:nvPr>
        </p:nvSpPr>
        <p:spPr/>
        <p:txBody>
          <a:bodyPr/>
          <a:lstStyle/>
          <a:p>
            <a:r>
              <a:rPr lang="en-US"/>
              <a:t>C ,C++ and UML Basics</a:t>
            </a:r>
          </a:p>
        </p:txBody>
      </p:sp>
      <p:sp>
        <p:nvSpPr>
          <p:cNvPr id="23" name="Slide Number Placeholder 22">
            <a:extLst>
              <a:ext uri="{FF2B5EF4-FFF2-40B4-BE49-F238E27FC236}">
                <a16:creationId xmlns:a16="http://schemas.microsoft.com/office/drawing/2014/main" id="{FA76DC39-F871-FF39-1552-67869AD3A0BD}"/>
              </a:ext>
            </a:extLst>
          </p:cNvPr>
          <p:cNvSpPr>
            <a:spLocks noGrp="1"/>
          </p:cNvSpPr>
          <p:nvPr>
            <p:ph type="sldNum" sz="quarter" idx="12"/>
          </p:nvPr>
        </p:nvSpPr>
        <p:spPr/>
        <p:txBody>
          <a:bodyPr/>
          <a:lstStyle/>
          <a:p>
            <a:fld id="{A1A6BA4E-CDAE-4DEF-A7CA-99055C502B84}" type="slidenum">
              <a:rPr lang="en-US" smtClean="0"/>
              <a:pPr/>
              <a:t>38</a:t>
            </a:fld>
            <a:endParaRPr lang="en-US"/>
          </a:p>
        </p:txBody>
      </p:sp>
    </p:spTree>
    <p:extLst>
      <p:ext uri="{BB962C8B-B14F-4D97-AF65-F5344CB8AC3E}">
        <p14:creationId xmlns:p14="http://schemas.microsoft.com/office/powerpoint/2010/main" val="24094372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84164" y="1056909"/>
            <a:ext cx="2959087" cy="295787"/>
          </a:xfrm>
          <a:prstGeom prst="rect">
            <a:avLst/>
          </a:prstGeom>
        </p:spPr>
        <p:txBody>
          <a:bodyPr vert="horz" wrap="square" lIns="0" tIns="0" rIns="0" bIns="0" rtlCol="0">
            <a:spAutoFit/>
          </a:bodyPr>
          <a:lstStyle/>
          <a:p>
            <a:pPr marL="11906"/>
            <a:r>
              <a:rPr lang="en-US" sz="1922" b="1" spc="-56" dirty="0">
                <a:latin typeface="Arial"/>
                <a:cs typeface="Arial"/>
              </a:rPr>
              <a:t>Operator Precedence</a:t>
            </a:r>
            <a:endParaRPr sz="1922">
              <a:latin typeface="Arial"/>
              <a:cs typeface="Arial"/>
            </a:endParaRPr>
          </a:p>
        </p:txBody>
      </p:sp>
      <p:sp>
        <p:nvSpPr>
          <p:cNvPr id="20" name="object 20"/>
          <p:cNvSpPr/>
          <p:nvPr/>
        </p:nvSpPr>
        <p:spPr>
          <a:xfrm flipV="1">
            <a:off x="0" y="5715001"/>
            <a:ext cx="9144000" cy="42862"/>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1688"/>
          </a:p>
        </p:txBody>
      </p:sp>
      <p:sp>
        <p:nvSpPr>
          <p:cNvPr id="21" name="object 20"/>
          <p:cNvSpPr/>
          <p:nvPr/>
        </p:nvSpPr>
        <p:spPr>
          <a:xfrm flipV="1">
            <a:off x="0" y="1428751"/>
            <a:ext cx="9144000" cy="42862"/>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1688"/>
          </a:p>
        </p:txBody>
      </p:sp>
      <p:graphicFrame>
        <p:nvGraphicFramePr>
          <p:cNvPr id="32" name="Table 31"/>
          <p:cNvGraphicFramePr>
            <a:graphicFrameLocks noGrp="1"/>
          </p:cNvGraphicFramePr>
          <p:nvPr/>
        </p:nvGraphicFramePr>
        <p:xfrm>
          <a:off x="357189" y="1535353"/>
          <a:ext cx="8501062" cy="4230019"/>
        </p:xfrm>
        <a:graphic>
          <a:graphicData uri="http://schemas.openxmlformats.org/drawingml/2006/table">
            <a:tbl>
              <a:tblPr firstRow="1" bandRow="1">
                <a:tableStyleId>{3C2FFA5D-87B4-456A-9821-1D502468CF0F}</a:tableStyleId>
              </a:tblPr>
              <a:tblGrid>
                <a:gridCol w="659565">
                  <a:extLst>
                    <a:ext uri="{9D8B030D-6E8A-4147-A177-3AD203B41FA5}">
                      <a16:colId xmlns:a16="http://schemas.microsoft.com/office/drawing/2014/main" val="20000"/>
                    </a:ext>
                  </a:extLst>
                </a:gridCol>
                <a:gridCol w="6522367">
                  <a:extLst>
                    <a:ext uri="{9D8B030D-6E8A-4147-A177-3AD203B41FA5}">
                      <a16:colId xmlns:a16="http://schemas.microsoft.com/office/drawing/2014/main" val="20001"/>
                    </a:ext>
                  </a:extLst>
                </a:gridCol>
                <a:gridCol w="1319130">
                  <a:extLst>
                    <a:ext uri="{9D8B030D-6E8A-4147-A177-3AD203B41FA5}">
                      <a16:colId xmlns:a16="http://schemas.microsoft.com/office/drawing/2014/main" val="20002"/>
                    </a:ext>
                  </a:extLst>
                </a:gridCol>
              </a:tblGrid>
              <a:tr h="291465">
                <a:tc>
                  <a:txBody>
                    <a:bodyPr/>
                    <a:lstStyle/>
                    <a:p>
                      <a:r>
                        <a:rPr lang="en-US" sz="1400" b="1" dirty="0">
                          <a:solidFill>
                            <a:schemeClr val="tx1"/>
                          </a:solidFill>
                        </a:rPr>
                        <a:t>Rank</a:t>
                      </a:r>
                    </a:p>
                  </a:txBody>
                  <a:tcPr marL="85725" marR="85725" marT="42863" marB="42863"/>
                </a:tc>
                <a:tc>
                  <a:txBody>
                    <a:bodyPr/>
                    <a:lstStyle/>
                    <a:p>
                      <a:r>
                        <a:rPr lang="en-US" sz="1400" b="1" dirty="0">
                          <a:solidFill>
                            <a:schemeClr val="tx1"/>
                          </a:solidFill>
                        </a:rPr>
                        <a:t>Operators</a:t>
                      </a:r>
                    </a:p>
                  </a:txBody>
                  <a:tcPr marL="85725" marR="85725" marT="42863" marB="42863"/>
                </a:tc>
                <a:tc>
                  <a:txBody>
                    <a:bodyPr/>
                    <a:lstStyle/>
                    <a:p>
                      <a:r>
                        <a:rPr lang="en-US" sz="1400" b="1" dirty="0">
                          <a:solidFill>
                            <a:schemeClr val="tx1"/>
                          </a:solidFill>
                        </a:rPr>
                        <a:t>Associativity</a:t>
                      </a:r>
                    </a:p>
                  </a:txBody>
                  <a:tcPr marL="85725" marR="85725" marT="42863" marB="42863"/>
                </a:tc>
                <a:extLst>
                  <a:ext uri="{0D108BD9-81ED-4DB2-BD59-A6C34878D82A}">
                    <a16:rowId xmlns:a16="http://schemas.microsoft.com/office/drawing/2014/main" val="10000"/>
                  </a:ext>
                </a:extLst>
              </a:tr>
              <a:tr h="341901">
                <a:tc>
                  <a:txBody>
                    <a:bodyPr/>
                    <a:lstStyle/>
                    <a:p>
                      <a:r>
                        <a:rPr lang="en-US" sz="1400" b="1" dirty="0">
                          <a:solidFill>
                            <a:schemeClr val="tx1"/>
                          </a:solidFill>
                        </a:rPr>
                        <a:t>1</a:t>
                      </a:r>
                    </a:p>
                  </a:txBody>
                  <a:tcPr marL="85725" marR="85725" marT="42863" marB="42863"/>
                </a:tc>
                <a:tc>
                  <a:txBody>
                    <a:bodyPr/>
                    <a:lstStyle/>
                    <a:p>
                      <a:r>
                        <a:rPr lang="en-US" sz="1400" b="1" dirty="0">
                          <a:solidFill>
                            <a:schemeClr val="tx1"/>
                          </a:solidFill>
                        </a:rPr>
                        <a:t>++, --, +, -, !(logical complement) ,~(bitwis</a:t>
                      </a:r>
                      <a:r>
                        <a:rPr lang="en-US" sz="1400" b="1" baseline="0" dirty="0">
                          <a:solidFill>
                            <a:schemeClr val="tx1"/>
                          </a:solidFill>
                        </a:rPr>
                        <a:t>e complement) </a:t>
                      </a:r>
                      <a:r>
                        <a:rPr lang="en-US" sz="1400" b="1" dirty="0">
                          <a:solidFill>
                            <a:schemeClr val="tx1"/>
                          </a:solidFill>
                        </a:rPr>
                        <a:t>,(cast) </a:t>
                      </a:r>
                    </a:p>
                  </a:txBody>
                  <a:tcPr marL="85725" marR="85725" marT="42863" marB="42863"/>
                </a:tc>
                <a:tc>
                  <a:txBody>
                    <a:bodyPr/>
                    <a:lstStyle/>
                    <a:p>
                      <a:r>
                        <a:rPr lang="en-US" sz="1400" b="1" dirty="0">
                          <a:solidFill>
                            <a:schemeClr val="tx1"/>
                          </a:solidFill>
                        </a:rPr>
                        <a:t>Right</a:t>
                      </a:r>
                    </a:p>
                  </a:txBody>
                  <a:tcPr marL="85725" marR="85725" marT="42863" marB="42863"/>
                </a:tc>
                <a:extLst>
                  <a:ext uri="{0D108BD9-81ED-4DB2-BD59-A6C34878D82A}">
                    <a16:rowId xmlns:a16="http://schemas.microsoft.com/office/drawing/2014/main" val="10001"/>
                  </a:ext>
                </a:extLst>
              </a:tr>
              <a:tr h="291465">
                <a:tc>
                  <a:txBody>
                    <a:bodyPr/>
                    <a:lstStyle/>
                    <a:p>
                      <a:r>
                        <a:rPr lang="en-US" sz="1400" b="1" dirty="0">
                          <a:solidFill>
                            <a:schemeClr val="tx1"/>
                          </a:solidFill>
                        </a:rPr>
                        <a:t>2</a:t>
                      </a:r>
                    </a:p>
                  </a:txBody>
                  <a:tcPr marL="85725" marR="85725" marT="42863" marB="42863"/>
                </a:tc>
                <a:tc>
                  <a:txBody>
                    <a:bodyPr/>
                    <a:lstStyle/>
                    <a:p>
                      <a:r>
                        <a:rPr lang="en-US" sz="1400" b="1" dirty="0">
                          <a:solidFill>
                            <a:schemeClr val="tx1"/>
                          </a:solidFill>
                        </a:rPr>
                        <a:t>*(</a:t>
                      </a:r>
                      <a:r>
                        <a:rPr lang="en-US" sz="1400" b="1" dirty="0" err="1">
                          <a:solidFill>
                            <a:schemeClr val="tx1"/>
                          </a:solidFill>
                        </a:rPr>
                        <a:t>mul</a:t>
                      </a:r>
                      <a:r>
                        <a:rPr lang="en-US" sz="1400" b="1" dirty="0">
                          <a:solidFill>
                            <a:schemeClr val="tx1"/>
                          </a:solidFill>
                        </a:rPr>
                        <a:t>) , /(div), %(mod)</a:t>
                      </a:r>
                    </a:p>
                  </a:txBody>
                  <a:tcPr marL="85725" marR="85725" marT="42863" marB="42863"/>
                </a:tc>
                <a:tc>
                  <a:txBody>
                    <a:bodyPr/>
                    <a:lstStyle/>
                    <a:p>
                      <a:r>
                        <a:rPr lang="en-US" sz="1400" b="1" dirty="0">
                          <a:solidFill>
                            <a:schemeClr val="tx1"/>
                          </a:solidFill>
                        </a:rPr>
                        <a:t>Left</a:t>
                      </a:r>
                    </a:p>
                  </a:txBody>
                  <a:tcPr marL="85725" marR="85725" marT="42863" marB="42863"/>
                </a:tc>
                <a:extLst>
                  <a:ext uri="{0D108BD9-81ED-4DB2-BD59-A6C34878D82A}">
                    <a16:rowId xmlns:a16="http://schemas.microsoft.com/office/drawing/2014/main" val="10002"/>
                  </a:ext>
                </a:extLst>
              </a:tr>
              <a:tr h="291465">
                <a:tc>
                  <a:txBody>
                    <a:bodyPr/>
                    <a:lstStyle/>
                    <a:p>
                      <a:r>
                        <a:rPr lang="en-US" sz="1400" b="1" dirty="0">
                          <a:solidFill>
                            <a:schemeClr val="tx1"/>
                          </a:solidFill>
                          <a:latin typeface="+mn-lt"/>
                          <a:ea typeface="+mn-ea"/>
                          <a:cs typeface="+mn-cs"/>
                        </a:rPr>
                        <a:t>3</a:t>
                      </a:r>
                    </a:p>
                  </a:txBody>
                  <a:tcPr marL="85725" marR="85725" marT="42863" marB="42863"/>
                </a:tc>
                <a:tc>
                  <a:txBody>
                    <a:bodyPr/>
                    <a:lstStyle/>
                    <a:p>
                      <a:r>
                        <a:rPr lang="en-US" sz="1400" b="1" dirty="0">
                          <a:solidFill>
                            <a:schemeClr val="tx1"/>
                          </a:solidFill>
                          <a:latin typeface="+mn-lt"/>
                          <a:ea typeface="+mn-ea"/>
                          <a:cs typeface="+mn-cs"/>
                        </a:rPr>
                        <a:t>+ , - (Binary)</a:t>
                      </a:r>
                    </a:p>
                  </a:txBody>
                  <a:tcPr marL="85725" marR="85725" marT="42863" marB="42863"/>
                </a:tc>
                <a:tc>
                  <a:txBody>
                    <a:bodyPr/>
                    <a:lstStyle/>
                    <a:p>
                      <a:r>
                        <a:rPr lang="en-US" sz="1400" b="1" dirty="0">
                          <a:solidFill>
                            <a:schemeClr val="tx1"/>
                          </a:solidFill>
                        </a:rPr>
                        <a:t>Left</a:t>
                      </a:r>
                    </a:p>
                  </a:txBody>
                  <a:tcPr marL="85725" marR="85725" marT="42863" marB="42863"/>
                </a:tc>
                <a:extLst>
                  <a:ext uri="{0D108BD9-81ED-4DB2-BD59-A6C34878D82A}">
                    <a16:rowId xmlns:a16="http://schemas.microsoft.com/office/drawing/2014/main" val="10003"/>
                  </a:ext>
                </a:extLst>
              </a:tr>
              <a:tr h="291465">
                <a:tc>
                  <a:txBody>
                    <a:bodyPr/>
                    <a:lstStyle/>
                    <a:p>
                      <a:r>
                        <a:rPr lang="en-US" sz="1400" b="1" dirty="0">
                          <a:solidFill>
                            <a:schemeClr val="tx1"/>
                          </a:solidFill>
                          <a:latin typeface="+mn-lt"/>
                          <a:ea typeface="+mn-ea"/>
                          <a:cs typeface="+mn-cs"/>
                        </a:rPr>
                        <a:t>4</a:t>
                      </a:r>
                    </a:p>
                  </a:txBody>
                  <a:tcPr marL="85725" marR="85725" marT="42863" marB="42863"/>
                </a:tc>
                <a:tc>
                  <a:txBody>
                    <a:bodyPr/>
                    <a:lstStyle/>
                    <a:p>
                      <a:r>
                        <a:rPr lang="en-US" sz="1400" b="1" dirty="0">
                          <a:solidFill>
                            <a:schemeClr val="tx1"/>
                          </a:solidFill>
                          <a:latin typeface="+mn-lt"/>
                          <a:ea typeface="+mn-ea"/>
                          <a:cs typeface="+mn-cs"/>
                        </a:rPr>
                        <a:t>&gt;&gt; , &lt;&lt;, &gt;&gt;&gt; (Shift operator)</a:t>
                      </a:r>
                    </a:p>
                  </a:txBody>
                  <a:tcPr marL="85725" marR="85725" marT="42863" marB="42863"/>
                </a:tc>
                <a:tc>
                  <a:txBody>
                    <a:bodyPr/>
                    <a:lstStyle/>
                    <a:p>
                      <a:r>
                        <a:rPr lang="en-US" sz="1400" b="1" dirty="0">
                          <a:solidFill>
                            <a:schemeClr val="tx1"/>
                          </a:solidFill>
                        </a:rPr>
                        <a:t>Left</a:t>
                      </a:r>
                    </a:p>
                  </a:txBody>
                  <a:tcPr marL="85725" marR="85725" marT="42863" marB="42863"/>
                </a:tc>
                <a:extLst>
                  <a:ext uri="{0D108BD9-81ED-4DB2-BD59-A6C34878D82A}">
                    <a16:rowId xmlns:a16="http://schemas.microsoft.com/office/drawing/2014/main" val="10004"/>
                  </a:ext>
                </a:extLst>
              </a:tr>
              <a:tr h="291465">
                <a:tc>
                  <a:txBody>
                    <a:bodyPr/>
                    <a:lstStyle/>
                    <a:p>
                      <a:r>
                        <a:rPr lang="en-US" sz="1400" b="1" dirty="0">
                          <a:solidFill>
                            <a:schemeClr val="tx1"/>
                          </a:solidFill>
                          <a:latin typeface="+mn-lt"/>
                          <a:ea typeface="+mn-ea"/>
                          <a:cs typeface="+mn-cs"/>
                        </a:rPr>
                        <a:t>5</a:t>
                      </a:r>
                    </a:p>
                  </a:txBody>
                  <a:tcPr marL="85725" marR="85725" marT="42863" marB="42863"/>
                </a:tc>
                <a:tc>
                  <a:txBody>
                    <a:bodyPr/>
                    <a:lstStyle/>
                    <a:p>
                      <a:r>
                        <a:rPr lang="en-US" sz="1400" b="1" dirty="0">
                          <a:solidFill>
                            <a:schemeClr val="tx1"/>
                          </a:solidFill>
                          <a:latin typeface="+mn-lt"/>
                          <a:ea typeface="+mn-ea"/>
                          <a:cs typeface="+mn-cs"/>
                        </a:rPr>
                        <a:t>&gt;, &lt;, &gt;=,&lt;=</a:t>
                      </a:r>
                    </a:p>
                  </a:txBody>
                  <a:tcPr marL="85725" marR="85725" marT="42863" marB="42863"/>
                </a:tc>
                <a:tc>
                  <a:txBody>
                    <a:bodyPr/>
                    <a:lstStyle/>
                    <a:p>
                      <a:r>
                        <a:rPr lang="en-US" sz="1400" b="1" dirty="0">
                          <a:solidFill>
                            <a:schemeClr val="tx1"/>
                          </a:solidFill>
                        </a:rPr>
                        <a:t>L</a:t>
                      </a:r>
                      <a:r>
                        <a:rPr lang="en-US" sz="1400" b="1">
                          <a:solidFill>
                            <a:schemeClr val="tx1"/>
                          </a:solidFill>
                        </a:rPr>
                        <a:t>eft</a:t>
                      </a:r>
                      <a:endParaRPr lang="en-US" sz="1400" b="1" dirty="0">
                        <a:solidFill>
                          <a:schemeClr val="tx1"/>
                        </a:solidFill>
                      </a:endParaRPr>
                    </a:p>
                  </a:txBody>
                  <a:tcPr marL="85725" marR="85725" marT="42863" marB="42863"/>
                </a:tc>
                <a:extLst>
                  <a:ext uri="{0D108BD9-81ED-4DB2-BD59-A6C34878D82A}">
                    <a16:rowId xmlns:a16="http://schemas.microsoft.com/office/drawing/2014/main" val="10005"/>
                  </a:ext>
                </a:extLst>
              </a:tr>
              <a:tr h="291465">
                <a:tc>
                  <a:txBody>
                    <a:bodyPr/>
                    <a:lstStyle/>
                    <a:p>
                      <a:r>
                        <a:rPr lang="en-US" sz="1400" b="1" dirty="0">
                          <a:solidFill>
                            <a:schemeClr val="tx1"/>
                          </a:solidFill>
                        </a:rPr>
                        <a:t>6</a:t>
                      </a:r>
                    </a:p>
                  </a:txBody>
                  <a:tcPr marL="85725" marR="85725" marT="42863" marB="42863"/>
                </a:tc>
                <a:tc>
                  <a:txBody>
                    <a:bodyPr/>
                    <a:lstStyle/>
                    <a:p>
                      <a:r>
                        <a:rPr lang="en-US" sz="1400" b="1" dirty="0">
                          <a:solidFill>
                            <a:schemeClr val="tx1"/>
                          </a:solidFill>
                        </a:rPr>
                        <a:t>==, !=</a:t>
                      </a:r>
                    </a:p>
                  </a:txBody>
                  <a:tcPr marL="85725" marR="85725" marT="42863" marB="42863"/>
                </a:tc>
                <a:tc>
                  <a:txBody>
                    <a:bodyPr/>
                    <a:lstStyle/>
                    <a:p>
                      <a:r>
                        <a:rPr lang="en-US" sz="1400" b="1" dirty="0">
                          <a:solidFill>
                            <a:schemeClr val="tx1"/>
                          </a:solidFill>
                        </a:rPr>
                        <a:t>Left</a:t>
                      </a:r>
                    </a:p>
                  </a:txBody>
                  <a:tcPr marL="85725" marR="85725" marT="42863" marB="42863"/>
                </a:tc>
                <a:extLst>
                  <a:ext uri="{0D108BD9-81ED-4DB2-BD59-A6C34878D82A}">
                    <a16:rowId xmlns:a16="http://schemas.microsoft.com/office/drawing/2014/main" val="10006"/>
                  </a:ext>
                </a:extLst>
              </a:tr>
              <a:tr h="291465">
                <a:tc>
                  <a:txBody>
                    <a:bodyPr/>
                    <a:lstStyle/>
                    <a:p>
                      <a:r>
                        <a:rPr lang="en-US" sz="1400" b="1" dirty="0">
                          <a:solidFill>
                            <a:schemeClr val="tx1"/>
                          </a:solidFill>
                        </a:rPr>
                        <a:t>7</a:t>
                      </a:r>
                    </a:p>
                  </a:txBody>
                  <a:tcPr marL="85725" marR="85725" marT="42863" marB="42863"/>
                </a:tc>
                <a:tc>
                  <a:txBody>
                    <a:bodyPr/>
                    <a:lstStyle/>
                    <a:p>
                      <a:r>
                        <a:rPr lang="en-US" sz="1400" b="1" dirty="0">
                          <a:solidFill>
                            <a:schemeClr val="tx1"/>
                          </a:solidFill>
                        </a:rPr>
                        <a:t>&amp; (Bitwise and)</a:t>
                      </a:r>
                    </a:p>
                  </a:txBody>
                  <a:tcPr marL="85725" marR="85725" marT="42863" marB="42863"/>
                </a:tc>
                <a:tc>
                  <a:txBody>
                    <a:bodyPr/>
                    <a:lstStyle/>
                    <a:p>
                      <a:r>
                        <a:rPr lang="en-US" sz="1400" b="1" dirty="0">
                          <a:solidFill>
                            <a:schemeClr val="tx1"/>
                          </a:solidFill>
                        </a:rPr>
                        <a:t>Left</a:t>
                      </a:r>
                    </a:p>
                  </a:txBody>
                  <a:tcPr marL="85725" marR="85725" marT="42863" marB="42863"/>
                </a:tc>
                <a:extLst>
                  <a:ext uri="{0D108BD9-81ED-4DB2-BD59-A6C34878D82A}">
                    <a16:rowId xmlns:a16="http://schemas.microsoft.com/office/drawing/2014/main" val="10007"/>
                  </a:ext>
                </a:extLst>
              </a:tr>
              <a:tr h="291465">
                <a:tc>
                  <a:txBody>
                    <a:bodyPr/>
                    <a:lstStyle/>
                    <a:p>
                      <a:r>
                        <a:rPr lang="en-US" sz="1400" b="1" dirty="0">
                          <a:solidFill>
                            <a:schemeClr val="tx1"/>
                          </a:solidFill>
                        </a:rPr>
                        <a:t>8</a:t>
                      </a:r>
                    </a:p>
                  </a:txBody>
                  <a:tcPr marL="85725" marR="85725" marT="42863" marB="42863"/>
                </a:tc>
                <a:tc>
                  <a:txBody>
                    <a:bodyPr/>
                    <a:lstStyle/>
                    <a:p>
                      <a:r>
                        <a:rPr lang="en-US" sz="1400" b="1" dirty="0">
                          <a:solidFill>
                            <a:schemeClr val="tx1"/>
                          </a:solidFill>
                        </a:rPr>
                        <a:t>^ ( XOR)</a:t>
                      </a:r>
                    </a:p>
                  </a:txBody>
                  <a:tcPr marL="85725" marR="85725" marT="42863" marB="42863"/>
                </a:tc>
                <a:tc>
                  <a:txBody>
                    <a:bodyPr/>
                    <a:lstStyle/>
                    <a:p>
                      <a:r>
                        <a:rPr lang="en-US" sz="1400" b="1" dirty="0">
                          <a:solidFill>
                            <a:schemeClr val="tx1"/>
                          </a:solidFill>
                        </a:rPr>
                        <a:t>Left</a:t>
                      </a:r>
                    </a:p>
                  </a:txBody>
                  <a:tcPr marL="85725" marR="85725" marT="42863" marB="42863"/>
                </a:tc>
                <a:extLst>
                  <a:ext uri="{0D108BD9-81ED-4DB2-BD59-A6C34878D82A}">
                    <a16:rowId xmlns:a16="http://schemas.microsoft.com/office/drawing/2014/main" val="10008"/>
                  </a:ext>
                </a:extLst>
              </a:tr>
              <a:tr h="291465">
                <a:tc>
                  <a:txBody>
                    <a:bodyPr/>
                    <a:lstStyle/>
                    <a:p>
                      <a:r>
                        <a:rPr lang="en-US" sz="1400" b="1" dirty="0">
                          <a:solidFill>
                            <a:schemeClr val="tx1"/>
                          </a:solidFill>
                        </a:rPr>
                        <a:t>9</a:t>
                      </a:r>
                    </a:p>
                  </a:txBody>
                  <a:tcPr marL="85725" marR="85725" marT="42863" marB="42863"/>
                </a:tc>
                <a:tc>
                  <a:txBody>
                    <a:bodyPr/>
                    <a:lstStyle/>
                    <a:p>
                      <a:r>
                        <a:rPr lang="en-US" sz="1400" b="1" dirty="0">
                          <a:solidFill>
                            <a:schemeClr val="tx1"/>
                          </a:solidFill>
                        </a:rPr>
                        <a:t>| (Bitwise OR)</a:t>
                      </a:r>
                    </a:p>
                  </a:txBody>
                  <a:tcPr marL="85725" marR="85725" marT="42863" marB="42863"/>
                </a:tc>
                <a:tc>
                  <a:txBody>
                    <a:bodyPr/>
                    <a:lstStyle/>
                    <a:p>
                      <a:r>
                        <a:rPr lang="en-US" sz="1400" b="1" dirty="0">
                          <a:solidFill>
                            <a:schemeClr val="tx1"/>
                          </a:solidFill>
                        </a:rPr>
                        <a:t>Left</a:t>
                      </a:r>
                    </a:p>
                  </a:txBody>
                  <a:tcPr marL="85725" marR="85725" marT="42863" marB="42863"/>
                </a:tc>
                <a:extLst>
                  <a:ext uri="{0D108BD9-81ED-4DB2-BD59-A6C34878D82A}">
                    <a16:rowId xmlns:a16="http://schemas.microsoft.com/office/drawing/2014/main" val="10009"/>
                  </a:ext>
                </a:extLst>
              </a:tr>
              <a:tr h="291465">
                <a:tc>
                  <a:txBody>
                    <a:bodyPr/>
                    <a:lstStyle/>
                    <a:p>
                      <a:r>
                        <a:rPr lang="en-US" sz="1400" b="1" dirty="0">
                          <a:solidFill>
                            <a:schemeClr val="tx1"/>
                          </a:solidFill>
                        </a:rPr>
                        <a:t>10</a:t>
                      </a:r>
                    </a:p>
                  </a:txBody>
                  <a:tcPr marL="85725" marR="85725" marT="42863" marB="42863"/>
                </a:tc>
                <a:tc>
                  <a:txBody>
                    <a:bodyPr/>
                    <a:lstStyle/>
                    <a:p>
                      <a:r>
                        <a:rPr lang="en-US" sz="1400" b="1" dirty="0">
                          <a:solidFill>
                            <a:schemeClr val="tx1"/>
                          </a:solidFill>
                        </a:rPr>
                        <a:t>&amp;&amp; (Logical</a:t>
                      </a:r>
                      <a:r>
                        <a:rPr lang="en-US" sz="1400" b="1" baseline="0" dirty="0">
                          <a:solidFill>
                            <a:schemeClr val="tx1"/>
                          </a:solidFill>
                        </a:rPr>
                        <a:t> and)</a:t>
                      </a:r>
                      <a:endParaRPr lang="en-US" sz="1400" b="1" dirty="0">
                        <a:solidFill>
                          <a:schemeClr val="tx1"/>
                        </a:solidFill>
                      </a:endParaRPr>
                    </a:p>
                  </a:txBody>
                  <a:tcPr marL="85725" marR="85725" marT="42863" marB="42863"/>
                </a:tc>
                <a:tc>
                  <a:txBody>
                    <a:bodyPr/>
                    <a:lstStyle/>
                    <a:p>
                      <a:r>
                        <a:rPr lang="en-US" sz="1400" b="1" dirty="0">
                          <a:solidFill>
                            <a:schemeClr val="tx1"/>
                          </a:solidFill>
                        </a:rPr>
                        <a:t>Left</a:t>
                      </a:r>
                    </a:p>
                  </a:txBody>
                  <a:tcPr marL="85725" marR="85725" marT="42863" marB="42863"/>
                </a:tc>
                <a:extLst>
                  <a:ext uri="{0D108BD9-81ED-4DB2-BD59-A6C34878D82A}">
                    <a16:rowId xmlns:a16="http://schemas.microsoft.com/office/drawing/2014/main" val="10010"/>
                  </a:ext>
                </a:extLst>
              </a:tr>
              <a:tr h="291465">
                <a:tc>
                  <a:txBody>
                    <a:bodyPr/>
                    <a:lstStyle/>
                    <a:p>
                      <a:r>
                        <a:rPr lang="en-US" sz="1400" b="1" dirty="0">
                          <a:solidFill>
                            <a:schemeClr val="tx1"/>
                          </a:solidFill>
                        </a:rPr>
                        <a:t>11</a:t>
                      </a:r>
                    </a:p>
                  </a:txBody>
                  <a:tcPr marL="85725" marR="85725" marT="42863" marB="42863"/>
                </a:tc>
                <a:tc>
                  <a:txBody>
                    <a:bodyPr/>
                    <a:lstStyle/>
                    <a:p>
                      <a:r>
                        <a:rPr lang="en-US" sz="1400" b="1" dirty="0">
                          <a:solidFill>
                            <a:schemeClr val="tx1"/>
                          </a:solidFill>
                        </a:rPr>
                        <a:t> || (Logical OR)</a:t>
                      </a:r>
                    </a:p>
                  </a:txBody>
                  <a:tcPr marL="85725" marR="85725" marT="42863" marB="42863"/>
                </a:tc>
                <a:tc>
                  <a:txBody>
                    <a:bodyPr/>
                    <a:lstStyle/>
                    <a:p>
                      <a:r>
                        <a:rPr lang="en-US" sz="1400" b="1" dirty="0">
                          <a:solidFill>
                            <a:schemeClr val="tx1"/>
                          </a:solidFill>
                        </a:rPr>
                        <a:t>Left</a:t>
                      </a:r>
                    </a:p>
                  </a:txBody>
                  <a:tcPr marL="85725" marR="85725" marT="42863" marB="42863"/>
                </a:tc>
                <a:extLst>
                  <a:ext uri="{0D108BD9-81ED-4DB2-BD59-A6C34878D82A}">
                    <a16:rowId xmlns:a16="http://schemas.microsoft.com/office/drawing/2014/main" val="10011"/>
                  </a:ext>
                </a:extLst>
              </a:tr>
              <a:tr h="291465">
                <a:tc>
                  <a:txBody>
                    <a:bodyPr/>
                    <a:lstStyle/>
                    <a:p>
                      <a:r>
                        <a:rPr lang="en-US" sz="1400" b="1" dirty="0">
                          <a:solidFill>
                            <a:schemeClr val="tx1"/>
                          </a:solidFill>
                        </a:rPr>
                        <a:t>12</a:t>
                      </a:r>
                    </a:p>
                  </a:txBody>
                  <a:tcPr marL="85725" marR="85725" marT="42863" marB="42863"/>
                </a:tc>
                <a:tc>
                  <a:txBody>
                    <a:bodyPr/>
                    <a:lstStyle/>
                    <a:p>
                      <a:r>
                        <a:rPr lang="en-US" sz="1400" b="1" dirty="0">
                          <a:solidFill>
                            <a:schemeClr val="tx1"/>
                          </a:solidFill>
                        </a:rPr>
                        <a:t>Conditional</a:t>
                      </a:r>
                    </a:p>
                  </a:txBody>
                  <a:tcPr marL="85725" marR="85725" marT="42863" marB="42863"/>
                </a:tc>
                <a:tc>
                  <a:txBody>
                    <a:bodyPr/>
                    <a:lstStyle/>
                    <a:p>
                      <a:r>
                        <a:rPr lang="en-US" sz="1400" b="1" dirty="0">
                          <a:solidFill>
                            <a:schemeClr val="tx1"/>
                          </a:solidFill>
                        </a:rPr>
                        <a:t>Right</a:t>
                      </a:r>
                    </a:p>
                  </a:txBody>
                  <a:tcPr marL="85725" marR="85725" marT="42863" marB="42863"/>
                </a:tc>
                <a:extLst>
                  <a:ext uri="{0D108BD9-81ED-4DB2-BD59-A6C34878D82A}">
                    <a16:rowId xmlns:a16="http://schemas.microsoft.com/office/drawing/2014/main" val="10012"/>
                  </a:ext>
                </a:extLst>
              </a:tr>
              <a:tr h="291465">
                <a:tc>
                  <a:txBody>
                    <a:bodyPr/>
                    <a:lstStyle/>
                    <a:p>
                      <a:r>
                        <a:rPr lang="en-US" sz="1400" b="1" dirty="0">
                          <a:solidFill>
                            <a:schemeClr val="tx1"/>
                          </a:solidFill>
                        </a:rPr>
                        <a:t>13</a:t>
                      </a:r>
                    </a:p>
                  </a:txBody>
                  <a:tcPr marL="85725" marR="85725" marT="42863" marB="42863"/>
                </a:tc>
                <a:tc>
                  <a:txBody>
                    <a:bodyPr/>
                    <a:lstStyle/>
                    <a:p>
                      <a:r>
                        <a:rPr lang="en-US" sz="1400" b="1" dirty="0">
                          <a:solidFill>
                            <a:schemeClr val="tx1"/>
                          </a:solidFill>
                        </a:rPr>
                        <a:t>Shorthand Assignment</a:t>
                      </a:r>
                    </a:p>
                  </a:txBody>
                  <a:tcPr marL="85725" marR="85725" marT="42863" marB="42863"/>
                </a:tc>
                <a:tc>
                  <a:txBody>
                    <a:bodyPr/>
                    <a:lstStyle/>
                    <a:p>
                      <a:r>
                        <a:rPr lang="en-US" sz="1400" b="1" dirty="0">
                          <a:solidFill>
                            <a:schemeClr val="tx1"/>
                          </a:solidFill>
                        </a:rPr>
                        <a:t>Right</a:t>
                      </a:r>
                    </a:p>
                  </a:txBody>
                  <a:tcPr marL="85725" marR="85725" marT="42863" marB="42863"/>
                </a:tc>
                <a:extLst>
                  <a:ext uri="{0D108BD9-81ED-4DB2-BD59-A6C34878D82A}">
                    <a16:rowId xmlns:a16="http://schemas.microsoft.com/office/drawing/2014/main" val="10013"/>
                  </a:ext>
                </a:extLst>
              </a:tr>
            </a:tbl>
          </a:graphicData>
        </a:graphic>
      </p:graphicFrame>
      <p:sp>
        <p:nvSpPr>
          <p:cNvPr id="2" name="Rectangle 1">
            <a:extLst>
              <a:ext uri="{FF2B5EF4-FFF2-40B4-BE49-F238E27FC236}">
                <a16:creationId xmlns:a16="http://schemas.microsoft.com/office/drawing/2014/main" id="{FBFE119C-95F5-CA81-CF88-200859A85FE6}"/>
              </a:ext>
            </a:extLst>
          </p:cNvPr>
          <p:cNvSpPr/>
          <p:nvPr/>
        </p:nvSpPr>
        <p:spPr>
          <a:xfrm>
            <a:off x="0" y="579481"/>
            <a:ext cx="9144000" cy="41564"/>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426AEDF-5160-F27B-71E7-FFD8BBD61B94}"/>
              </a:ext>
            </a:extLst>
          </p:cNvPr>
          <p:cNvSpPr/>
          <p:nvPr/>
        </p:nvSpPr>
        <p:spPr>
          <a:xfrm>
            <a:off x="0" y="699323"/>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 name="Picture 4" descr="pngfind.com-kingpin-png-4152286 (1).png">
            <a:extLst>
              <a:ext uri="{FF2B5EF4-FFF2-40B4-BE49-F238E27FC236}">
                <a16:creationId xmlns:a16="http://schemas.microsoft.com/office/drawing/2014/main" id="{4E95D894-C1B2-6A3B-3D56-32C18B47299A}"/>
              </a:ext>
            </a:extLst>
          </p:cNvPr>
          <p:cNvPicPr>
            <a:picLocks noChangeAspect="1"/>
          </p:cNvPicPr>
          <p:nvPr/>
        </p:nvPicPr>
        <p:blipFill>
          <a:blip r:embed="rId3" cstate="print"/>
          <a:stretch>
            <a:fillRect/>
          </a:stretch>
        </p:blipFill>
        <p:spPr>
          <a:xfrm>
            <a:off x="4953000" y="425003"/>
            <a:ext cx="1219200" cy="533400"/>
          </a:xfrm>
          <a:prstGeom prst="rect">
            <a:avLst/>
          </a:prstGeom>
        </p:spPr>
      </p:pic>
      <p:sp>
        <p:nvSpPr>
          <p:cNvPr id="6" name="Date Placeholder 5">
            <a:extLst>
              <a:ext uri="{FF2B5EF4-FFF2-40B4-BE49-F238E27FC236}">
                <a16:creationId xmlns:a16="http://schemas.microsoft.com/office/drawing/2014/main" id="{D5C69AC5-A1B3-2905-E32A-C23B627F3604}"/>
              </a:ext>
            </a:extLst>
          </p:cNvPr>
          <p:cNvSpPr>
            <a:spLocks noGrp="1"/>
          </p:cNvSpPr>
          <p:nvPr>
            <p:ph type="dt" sz="half" idx="10"/>
          </p:nvPr>
        </p:nvSpPr>
        <p:spPr/>
        <p:txBody>
          <a:bodyPr/>
          <a:lstStyle/>
          <a:p>
            <a:fld id="{5BB00FDC-0AEC-4EB8-ACFA-ADDDD9FD7C4C}" type="datetime1">
              <a:rPr lang="en-US" smtClean="0"/>
              <a:t>9/5/2022</a:t>
            </a:fld>
            <a:endParaRPr lang="en-US"/>
          </a:p>
        </p:txBody>
      </p:sp>
      <p:sp>
        <p:nvSpPr>
          <p:cNvPr id="7" name="Footer Placeholder 6">
            <a:extLst>
              <a:ext uri="{FF2B5EF4-FFF2-40B4-BE49-F238E27FC236}">
                <a16:creationId xmlns:a16="http://schemas.microsoft.com/office/drawing/2014/main" id="{3D3DE06F-8653-EA1F-137A-F7B5AFB42E8F}"/>
              </a:ext>
            </a:extLst>
          </p:cNvPr>
          <p:cNvSpPr>
            <a:spLocks noGrp="1"/>
          </p:cNvSpPr>
          <p:nvPr>
            <p:ph type="ftr" sz="quarter" idx="11"/>
          </p:nvPr>
        </p:nvSpPr>
        <p:spPr/>
        <p:txBody>
          <a:bodyPr/>
          <a:lstStyle/>
          <a:p>
            <a:r>
              <a:rPr lang="en-US"/>
              <a:t>C ,C++ and UML Basics</a:t>
            </a:r>
          </a:p>
        </p:txBody>
      </p:sp>
      <p:sp>
        <p:nvSpPr>
          <p:cNvPr id="8" name="Slide Number Placeholder 7">
            <a:extLst>
              <a:ext uri="{FF2B5EF4-FFF2-40B4-BE49-F238E27FC236}">
                <a16:creationId xmlns:a16="http://schemas.microsoft.com/office/drawing/2014/main" id="{B1515855-0BE2-6CDF-8A6C-F42925FB4E8F}"/>
              </a:ext>
            </a:extLst>
          </p:cNvPr>
          <p:cNvSpPr>
            <a:spLocks noGrp="1"/>
          </p:cNvSpPr>
          <p:nvPr>
            <p:ph type="sldNum" sz="quarter" idx="12"/>
          </p:nvPr>
        </p:nvSpPr>
        <p:spPr/>
        <p:txBody>
          <a:bodyPr/>
          <a:lstStyle/>
          <a:p>
            <a:fld id="{A1A6BA4E-CDAE-4DEF-A7CA-99055C502B84}" type="slidenum">
              <a:rPr lang="en-US" smtClean="0"/>
              <a:pPr/>
              <a:t>39</a:t>
            </a:fld>
            <a:endParaRPr lang="en-US"/>
          </a:p>
        </p:txBody>
      </p:sp>
    </p:spTree>
    <p:extLst>
      <p:ext uri="{BB962C8B-B14F-4D97-AF65-F5344CB8AC3E}">
        <p14:creationId xmlns:p14="http://schemas.microsoft.com/office/powerpoint/2010/main" val="2965107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304800" y="1066800"/>
            <a:ext cx="8686800" cy="7620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buFont typeface="Arial" pitchFamily="34" charset="0"/>
              <a:buNone/>
            </a:pPr>
            <a:r>
              <a:rPr lang="en-US" b="1" dirty="0">
                <a:latin typeface="Times New Roman" pitchFamily="18" charset="0"/>
                <a:cs typeface="Times New Roman" pitchFamily="18" charset="0"/>
              </a:rPr>
              <a:t>Procedure Oriented Programming Language</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075" y="1905000"/>
            <a:ext cx="7943850" cy="4476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Date Placeholder 3">
            <a:extLst>
              <a:ext uri="{FF2B5EF4-FFF2-40B4-BE49-F238E27FC236}">
                <a16:creationId xmlns:a16="http://schemas.microsoft.com/office/drawing/2014/main" id="{357CCC8F-04A1-CB6A-51ED-D1D2F99CC4AE}"/>
              </a:ext>
            </a:extLst>
          </p:cNvPr>
          <p:cNvSpPr>
            <a:spLocks noGrp="1"/>
          </p:cNvSpPr>
          <p:nvPr>
            <p:ph type="dt" sz="half" idx="10"/>
          </p:nvPr>
        </p:nvSpPr>
        <p:spPr/>
        <p:txBody>
          <a:bodyPr/>
          <a:lstStyle/>
          <a:p>
            <a:fld id="{4E374623-082C-4757-8233-24F8850251BF}" type="datetime1">
              <a:rPr lang="en-US" smtClean="0"/>
              <a:t>9/5/2022</a:t>
            </a:fld>
            <a:endParaRPr lang="en-US"/>
          </a:p>
        </p:txBody>
      </p:sp>
      <p:sp>
        <p:nvSpPr>
          <p:cNvPr id="5" name="Footer Placeholder 4">
            <a:extLst>
              <a:ext uri="{FF2B5EF4-FFF2-40B4-BE49-F238E27FC236}">
                <a16:creationId xmlns:a16="http://schemas.microsoft.com/office/drawing/2014/main" id="{6BDC99DE-EC11-63ED-57DA-8CB318DB417D}"/>
              </a:ext>
            </a:extLst>
          </p:cNvPr>
          <p:cNvSpPr>
            <a:spLocks noGrp="1"/>
          </p:cNvSpPr>
          <p:nvPr>
            <p:ph type="ftr" sz="quarter" idx="11"/>
          </p:nvPr>
        </p:nvSpPr>
        <p:spPr/>
        <p:txBody>
          <a:bodyPr/>
          <a:lstStyle/>
          <a:p>
            <a:r>
              <a:rPr lang="en-US"/>
              <a:t>C ,C++ and UML Basics</a:t>
            </a:r>
          </a:p>
        </p:txBody>
      </p:sp>
      <p:sp>
        <p:nvSpPr>
          <p:cNvPr id="6" name="Slide Number Placeholder 5">
            <a:extLst>
              <a:ext uri="{FF2B5EF4-FFF2-40B4-BE49-F238E27FC236}">
                <a16:creationId xmlns:a16="http://schemas.microsoft.com/office/drawing/2014/main" id="{D6311E60-F6EF-999E-9573-2D81D679A7DC}"/>
              </a:ext>
            </a:extLst>
          </p:cNvPr>
          <p:cNvSpPr>
            <a:spLocks noGrp="1"/>
          </p:cNvSpPr>
          <p:nvPr>
            <p:ph type="sldNum" sz="quarter" idx="12"/>
          </p:nvPr>
        </p:nvSpPr>
        <p:spPr/>
        <p:txBody>
          <a:bodyPr/>
          <a:lstStyle/>
          <a:p>
            <a:fld id="{A1A6BA4E-CDAE-4DEF-A7CA-99055C502B84}" type="slidenum">
              <a:rPr lang="en-US" smtClean="0"/>
              <a:pPr/>
              <a:t>4</a:t>
            </a:fld>
            <a:endParaRPr lang="en-US"/>
          </a:p>
        </p:txBody>
      </p:sp>
    </p:spTree>
    <p:extLst>
      <p:ext uri="{BB962C8B-B14F-4D97-AF65-F5344CB8AC3E}">
        <p14:creationId xmlns:p14="http://schemas.microsoft.com/office/powerpoint/2010/main" val="23302087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CE58A74-6932-B005-7086-44FCB6061344}"/>
              </a:ext>
            </a:extLst>
          </p:cNvPr>
          <p:cNvSpPr>
            <a:spLocks noGrp="1"/>
          </p:cNvSpPr>
          <p:nvPr>
            <p:ph idx="1"/>
          </p:nvPr>
        </p:nvSpPr>
        <p:spPr>
          <a:xfrm>
            <a:off x="457200" y="685800"/>
            <a:ext cx="8229600" cy="4525963"/>
          </a:xfrm>
        </p:spPr>
        <p:txBody>
          <a:bodyPr>
            <a:normAutofit/>
          </a:bodyPr>
          <a:lstStyle/>
          <a:p>
            <a:pPr marL="0" indent="0" algn="ctr">
              <a:buNone/>
            </a:pPr>
            <a:endParaRPr lang="en-US" sz="4800" dirty="0"/>
          </a:p>
          <a:p>
            <a:pPr marL="0" indent="0" algn="ctr">
              <a:buNone/>
            </a:pPr>
            <a:endParaRPr lang="en-US" sz="4800" dirty="0"/>
          </a:p>
          <a:p>
            <a:pPr marL="0" indent="0" algn="ctr">
              <a:buNone/>
            </a:pPr>
            <a:r>
              <a:rPr lang="en-US" sz="4800" dirty="0">
                <a:solidFill>
                  <a:srgbClr val="FF0000"/>
                </a:solidFill>
                <a:latin typeface="Algerian" panose="04020705040A02060702" pitchFamily="82" charset="0"/>
              </a:rPr>
              <a:t>Pointers</a:t>
            </a:r>
            <a:endParaRPr lang="en-IN" sz="4800" dirty="0">
              <a:solidFill>
                <a:srgbClr val="FF0000"/>
              </a:solidFill>
              <a:latin typeface="Algerian" panose="04020705040A02060702" pitchFamily="82" charset="0"/>
            </a:endParaRPr>
          </a:p>
        </p:txBody>
      </p:sp>
      <p:sp>
        <p:nvSpPr>
          <p:cNvPr id="4" name="Date Placeholder 3">
            <a:extLst>
              <a:ext uri="{FF2B5EF4-FFF2-40B4-BE49-F238E27FC236}">
                <a16:creationId xmlns:a16="http://schemas.microsoft.com/office/drawing/2014/main" id="{743F6443-B930-E516-8F77-581A16520C82}"/>
              </a:ext>
            </a:extLst>
          </p:cNvPr>
          <p:cNvSpPr>
            <a:spLocks noGrp="1"/>
          </p:cNvSpPr>
          <p:nvPr>
            <p:ph type="dt" sz="half" idx="10"/>
          </p:nvPr>
        </p:nvSpPr>
        <p:spPr/>
        <p:txBody>
          <a:bodyPr/>
          <a:lstStyle/>
          <a:p>
            <a:fld id="{12987319-9AC5-4327-ACF3-7AF9C2A3B662}" type="datetime1">
              <a:rPr lang="en-US" smtClean="0"/>
              <a:pPr/>
              <a:t>9/5/2022</a:t>
            </a:fld>
            <a:endParaRPr lang="en-US"/>
          </a:p>
        </p:txBody>
      </p:sp>
      <p:sp>
        <p:nvSpPr>
          <p:cNvPr id="5" name="Footer Placeholder 4">
            <a:extLst>
              <a:ext uri="{FF2B5EF4-FFF2-40B4-BE49-F238E27FC236}">
                <a16:creationId xmlns:a16="http://schemas.microsoft.com/office/drawing/2014/main" id="{479144EC-4FE8-D037-1559-6950F1E36B4F}"/>
              </a:ext>
            </a:extLst>
          </p:cNvPr>
          <p:cNvSpPr>
            <a:spLocks noGrp="1"/>
          </p:cNvSpPr>
          <p:nvPr>
            <p:ph type="ftr" sz="quarter" idx="11"/>
          </p:nvPr>
        </p:nvSpPr>
        <p:spPr/>
        <p:txBody>
          <a:bodyPr/>
          <a:lstStyle/>
          <a:p>
            <a:r>
              <a:rPr lang="en-US"/>
              <a:t>Looping Statements</a:t>
            </a:r>
          </a:p>
        </p:txBody>
      </p:sp>
      <p:sp>
        <p:nvSpPr>
          <p:cNvPr id="6" name="Slide Number Placeholder 5">
            <a:extLst>
              <a:ext uri="{FF2B5EF4-FFF2-40B4-BE49-F238E27FC236}">
                <a16:creationId xmlns:a16="http://schemas.microsoft.com/office/drawing/2014/main" id="{9587D754-3F45-45AD-A72B-8F2B88CFB176}"/>
              </a:ext>
            </a:extLst>
          </p:cNvPr>
          <p:cNvSpPr>
            <a:spLocks noGrp="1"/>
          </p:cNvSpPr>
          <p:nvPr>
            <p:ph type="sldNum" sz="quarter" idx="12"/>
          </p:nvPr>
        </p:nvSpPr>
        <p:spPr/>
        <p:txBody>
          <a:bodyPr/>
          <a:lstStyle/>
          <a:p>
            <a:fld id="{DC07453D-07AD-44CD-8503-70C5AB4EF812}" type="slidenum">
              <a:rPr lang="en-US" smtClean="0"/>
              <a:pPr/>
              <a:t>40</a:t>
            </a:fld>
            <a:endParaRPr lang="en-US"/>
          </a:p>
        </p:txBody>
      </p:sp>
    </p:spTree>
    <p:extLst>
      <p:ext uri="{BB962C8B-B14F-4D97-AF65-F5344CB8AC3E}">
        <p14:creationId xmlns:p14="http://schemas.microsoft.com/office/powerpoint/2010/main" val="6743368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731520"/>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5029200" y="457200"/>
            <a:ext cx="1066800" cy="6096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ngfind.com-kingpin-png-4152286 (1).png"/>
          <p:cNvPicPr>
            <a:picLocks noChangeAspect="1"/>
          </p:cNvPicPr>
          <p:nvPr/>
        </p:nvPicPr>
        <p:blipFill>
          <a:blip r:embed="rId3" cstate="print"/>
          <a:stretch>
            <a:fillRect/>
          </a:stretch>
        </p:blipFill>
        <p:spPr>
          <a:xfrm>
            <a:off x="4953000" y="457200"/>
            <a:ext cx="1219200" cy="533400"/>
          </a:xfrm>
          <a:prstGeom prst="rect">
            <a:avLst/>
          </a:prstGeom>
        </p:spPr>
      </p:pic>
      <p:sp>
        <p:nvSpPr>
          <p:cNvPr id="4" name="Title 3">
            <a:extLst>
              <a:ext uri="{FF2B5EF4-FFF2-40B4-BE49-F238E27FC236}">
                <a16:creationId xmlns:a16="http://schemas.microsoft.com/office/drawing/2014/main" id="{BDCC81E7-3C2E-E4EE-D240-CEEC7F5184DA}"/>
              </a:ext>
            </a:extLst>
          </p:cNvPr>
          <p:cNvSpPr>
            <a:spLocks noGrp="1"/>
          </p:cNvSpPr>
          <p:nvPr>
            <p:ph type="title"/>
          </p:nvPr>
        </p:nvSpPr>
        <p:spPr>
          <a:xfrm>
            <a:off x="457200" y="45720"/>
            <a:ext cx="8229600" cy="518160"/>
          </a:xfrm>
        </p:spPr>
        <p:txBody>
          <a:bodyPr>
            <a:normAutofit fontScale="90000"/>
          </a:bodyPr>
          <a:lstStyle/>
          <a:p>
            <a:r>
              <a:rPr lang="en-US" dirty="0">
                <a:solidFill>
                  <a:srgbClr val="FF0000"/>
                </a:solidFill>
              </a:rPr>
              <a:t>Introduction</a:t>
            </a:r>
            <a:endParaRPr lang="en-IN" dirty="0">
              <a:solidFill>
                <a:srgbClr val="FF0000"/>
              </a:solidFill>
            </a:endParaRPr>
          </a:p>
        </p:txBody>
      </p:sp>
      <p:sp>
        <p:nvSpPr>
          <p:cNvPr id="8" name="Content Placeholder 7">
            <a:extLst>
              <a:ext uri="{FF2B5EF4-FFF2-40B4-BE49-F238E27FC236}">
                <a16:creationId xmlns:a16="http://schemas.microsoft.com/office/drawing/2014/main" id="{A1CB46A8-D03F-569A-2779-5F502FAF13B2}"/>
              </a:ext>
            </a:extLst>
          </p:cNvPr>
          <p:cNvSpPr>
            <a:spLocks noGrp="1"/>
          </p:cNvSpPr>
          <p:nvPr>
            <p:ph idx="1"/>
          </p:nvPr>
        </p:nvSpPr>
        <p:spPr>
          <a:xfrm>
            <a:off x="457200" y="1600200"/>
            <a:ext cx="8229600" cy="4800600"/>
          </a:xfrm>
        </p:spPr>
        <p:txBody>
          <a:bodyPr>
            <a:normAutofit fontScale="47500" lnSpcReduction="20000"/>
          </a:bodyPr>
          <a:lstStyle/>
          <a:p>
            <a:r>
              <a:rPr lang="en-US" b="0" i="0" dirty="0">
                <a:solidFill>
                  <a:srgbClr val="273239"/>
                </a:solidFill>
                <a:effectLst/>
                <a:latin typeface="urw-din"/>
              </a:rPr>
              <a:t>Pointers are symbolic representation of addresses. </a:t>
            </a:r>
          </a:p>
          <a:p>
            <a:r>
              <a:rPr lang="en-US" b="0" i="0" dirty="0">
                <a:solidFill>
                  <a:srgbClr val="273239"/>
                </a:solidFill>
                <a:effectLst/>
                <a:latin typeface="urw-din"/>
              </a:rPr>
              <a:t>They enable programs to simulate call-by-reference as well as to create and manipulate dynamic data structures. </a:t>
            </a:r>
          </a:p>
          <a:p>
            <a:r>
              <a:rPr lang="en-IN" dirty="0"/>
              <a:t>Syntax </a:t>
            </a:r>
            <a:r>
              <a:rPr lang="en-IN" dirty="0" err="1">
                <a:solidFill>
                  <a:srgbClr val="FF0000"/>
                </a:solidFill>
              </a:rPr>
              <a:t>data_type</a:t>
            </a:r>
            <a:r>
              <a:rPr lang="en-IN" dirty="0">
                <a:solidFill>
                  <a:srgbClr val="FF0000"/>
                </a:solidFill>
              </a:rPr>
              <a:t> *</a:t>
            </a:r>
            <a:r>
              <a:rPr lang="en-IN" dirty="0" err="1">
                <a:solidFill>
                  <a:srgbClr val="FF0000"/>
                </a:solidFill>
              </a:rPr>
              <a:t>pointer_variable</a:t>
            </a:r>
            <a:r>
              <a:rPr lang="en-IN" dirty="0">
                <a:solidFill>
                  <a:srgbClr val="FF0000"/>
                </a:solidFill>
              </a:rPr>
              <a:t>;</a:t>
            </a:r>
          </a:p>
          <a:p>
            <a:r>
              <a:rPr lang="en-IN" dirty="0"/>
              <a:t>Example </a:t>
            </a:r>
          </a:p>
          <a:p>
            <a:pPr marL="0" indent="0">
              <a:buNone/>
            </a:pPr>
            <a:r>
              <a:rPr lang="en-IN" dirty="0"/>
              <a:t>                   int *</a:t>
            </a:r>
            <a:r>
              <a:rPr lang="en-IN" dirty="0" err="1"/>
              <a:t>p,sum</a:t>
            </a:r>
            <a:r>
              <a:rPr lang="en-IN" dirty="0"/>
              <a:t>;</a:t>
            </a:r>
          </a:p>
          <a:p>
            <a:pPr marL="0" indent="0">
              <a:buNone/>
            </a:pPr>
            <a:r>
              <a:rPr lang="en-IN" b="1" dirty="0"/>
              <a:t>Assignment </a:t>
            </a:r>
          </a:p>
          <a:p>
            <a:r>
              <a:rPr lang="en-IN" dirty="0"/>
              <a:t>integer type pointer can hold the address of another int variable</a:t>
            </a:r>
          </a:p>
          <a:p>
            <a:r>
              <a:rPr lang="en-IN" dirty="0"/>
              <a:t>To assign the address of variable to pointer-</a:t>
            </a:r>
            <a:r>
              <a:rPr lang="en-IN" b="1" dirty="0"/>
              <a:t>ampersand symbol</a:t>
            </a:r>
            <a:r>
              <a:rPr lang="en-IN" dirty="0"/>
              <a:t> (&amp;)</a:t>
            </a:r>
          </a:p>
          <a:p>
            <a:r>
              <a:rPr lang="en-IN" dirty="0"/>
              <a:t>p=&amp;sum;</a:t>
            </a:r>
          </a:p>
          <a:p>
            <a:pPr marL="0" indent="0">
              <a:buNone/>
            </a:pPr>
            <a:r>
              <a:rPr lang="en-IN" b="1" dirty="0"/>
              <a:t>this pointer</a:t>
            </a:r>
            <a:r>
              <a:rPr lang="en-IN" dirty="0"/>
              <a:t> </a:t>
            </a:r>
          </a:p>
          <a:p>
            <a:pPr marL="0" indent="0">
              <a:buNone/>
            </a:pPr>
            <a:r>
              <a:rPr lang="en-IN" dirty="0"/>
              <a:t>      hold the </a:t>
            </a:r>
            <a:r>
              <a:rPr lang="en-IN" dirty="0" err="1"/>
              <a:t>adderss</a:t>
            </a:r>
            <a:r>
              <a:rPr lang="en-IN" dirty="0"/>
              <a:t> of current object </a:t>
            </a:r>
          </a:p>
          <a:p>
            <a:r>
              <a:rPr lang="en-IN" dirty="0"/>
              <a:t>int </a:t>
            </a:r>
            <a:r>
              <a:rPr lang="en-IN" dirty="0" err="1"/>
              <a:t>num</a:t>
            </a:r>
            <a:r>
              <a:rPr lang="en-IN" dirty="0"/>
              <a:t>;</a:t>
            </a:r>
          </a:p>
          <a:p>
            <a:r>
              <a:rPr lang="en-IN" dirty="0"/>
              <a:t>This-&gt;</a:t>
            </a:r>
            <a:r>
              <a:rPr lang="en-IN" dirty="0" err="1"/>
              <a:t>num</a:t>
            </a:r>
            <a:r>
              <a:rPr lang="en-IN" dirty="0"/>
              <a:t>=</a:t>
            </a:r>
            <a:r>
              <a:rPr lang="en-IN" dirty="0" err="1"/>
              <a:t>num</a:t>
            </a:r>
            <a:r>
              <a:rPr lang="en-IN" dirty="0"/>
              <a:t>;</a:t>
            </a:r>
          </a:p>
          <a:p>
            <a:pPr marL="0" indent="0">
              <a:buNone/>
            </a:pPr>
            <a:endParaRPr lang="en-IN" dirty="0"/>
          </a:p>
          <a:p>
            <a:pPr marL="0" indent="0">
              <a:buNone/>
            </a:pPr>
            <a:r>
              <a:rPr lang="en-IN" dirty="0"/>
              <a:t>Void?</a:t>
            </a:r>
          </a:p>
          <a:p>
            <a:r>
              <a:rPr lang="en-US" b="1" i="0" dirty="0">
                <a:solidFill>
                  <a:srgbClr val="202124"/>
                </a:solidFill>
                <a:effectLst/>
                <a:latin typeface="arial" panose="020B0604020202020204" pitchFamily="34" charset="0"/>
              </a:rPr>
              <a:t>When used in the declaration of a pointer, void specifies that the pointer is "universal."</a:t>
            </a:r>
            <a:r>
              <a:rPr lang="en-US" b="0" i="0" dirty="0">
                <a:solidFill>
                  <a:srgbClr val="202124"/>
                </a:solidFill>
                <a:effectLst/>
                <a:latin typeface="arial" panose="020B0604020202020204" pitchFamily="34" charset="0"/>
              </a:rPr>
              <a:t> If a pointer's type is void* , the pointer can point to any variable that's not declared with the const or volatile keyword.</a:t>
            </a:r>
            <a:endParaRPr lang="en-IN" dirty="0"/>
          </a:p>
          <a:p>
            <a:endParaRPr lang="en-IN" dirty="0"/>
          </a:p>
          <a:p>
            <a:pPr marL="0" indent="0">
              <a:buNone/>
            </a:pPr>
            <a:endParaRPr lang="en-IN" dirty="0"/>
          </a:p>
          <a:p>
            <a:endParaRPr lang="en-US" b="0" i="0" dirty="0">
              <a:solidFill>
                <a:srgbClr val="273239"/>
              </a:solidFill>
              <a:effectLst/>
              <a:latin typeface="urw-din"/>
            </a:endParaRPr>
          </a:p>
          <a:p>
            <a:endParaRPr lang="en-US" b="0" i="0" dirty="0">
              <a:solidFill>
                <a:srgbClr val="273239"/>
              </a:solidFill>
              <a:effectLst/>
              <a:latin typeface="urw-din"/>
            </a:endParaRPr>
          </a:p>
          <a:p>
            <a:endParaRPr lang="en-IN" dirty="0"/>
          </a:p>
        </p:txBody>
      </p:sp>
      <p:sp>
        <p:nvSpPr>
          <p:cNvPr id="7" name="Date Placeholder 6"/>
          <p:cNvSpPr>
            <a:spLocks noGrp="1"/>
          </p:cNvSpPr>
          <p:nvPr>
            <p:ph type="dt" sz="half" idx="10"/>
          </p:nvPr>
        </p:nvSpPr>
        <p:spPr/>
        <p:txBody>
          <a:bodyPr/>
          <a:lstStyle/>
          <a:p>
            <a:fld id="{075B0B5B-A903-4FB6-BEAA-418F43AFE905}" type="datetime1">
              <a:rPr lang="en-US" smtClean="0"/>
              <a:pPr/>
              <a:t>9/5/2022</a:t>
            </a:fld>
            <a:endParaRPr lang="en-US"/>
          </a:p>
        </p:txBody>
      </p:sp>
      <p:sp>
        <p:nvSpPr>
          <p:cNvPr id="9" name="Slide Number Placeholder 8"/>
          <p:cNvSpPr>
            <a:spLocks noGrp="1"/>
          </p:cNvSpPr>
          <p:nvPr>
            <p:ph type="sldNum" sz="quarter" idx="12"/>
          </p:nvPr>
        </p:nvSpPr>
        <p:spPr/>
        <p:txBody>
          <a:bodyPr/>
          <a:lstStyle/>
          <a:p>
            <a:fld id="{DC07453D-07AD-44CD-8503-70C5AB4EF812}" type="slidenum">
              <a:rPr lang="en-US" smtClean="0"/>
              <a:pPr/>
              <a:t>41</a:t>
            </a:fld>
            <a:endParaRPr lang="en-US"/>
          </a:p>
        </p:txBody>
      </p:sp>
    </p:spTree>
    <p:extLst>
      <p:ext uri="{BB962C8B-B14F-4D97-AF65-F5344CB8AC3E}">
        <p14:creationId xmlns:p14="http://schemas.microsoft.com/office/powerpoint/2010/main" val="16061791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145AF-CD9A-C475-4146-1652C8A61ED8}"/>
              </a:ext>
            </a:extLst>
          </p:cNvPr>
          <p:cNvSpPr>
            <a:spLocks noGrp="1"/>
          </p:cNvSpPr>
          <p:nvPr>
            <p:ph type="title"/>
          </p:nvPr>
        </p:nvSpPr>
        <p:spPr/>
        <p:txBody>
          <a:bodyPr/>
          <a:lstStyle/>
          <a:p>
            <a:r>
              <a:rPr lang="en-US" dirty="0"/>
              <a:t>Real Time Example</a:t>
            </a:r>
            <a:endParaRPr lang="en-IN" dirty="0"/>
          </a:p>
        </p:txBody>
      </p:sp>
      <p:sp>
        <p:nvSpPr>
          <p:cNvPr id="3" name="Content Placeholder 2">
            <a:extLst>
              <a:ext uri="{FF2B5EF4-FFF2-40B4-BE49-F238E27FC236}">
                <a16:creationId xmlns:a16="http://schemas.microsoft.com/office/drawing/2014/main" id="{B7845760-E65F-F0AD-121B-72A3F97C7477}"/>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50B5D60E-7C00-9A79-C5EB-F1F49791B6B6}"/>
              </a:ext>
            </a:extLst>
          </p:cNvPr>
          <p:cNvSpPr>
            <a:spLocks noGrp="1"/>
          </p:cNvSpPr>
          <p:nvPr>
            <p:ph type="dt" sz="half" idx="10"/>
          </p:nvPr>
        </p:nvSpPr>
        <p:spPr/>
        <p:txBody>
          <a:bodyPr/>
          <a:lstStyle/>
          <a:p>
            <a:fld id="{12987319-9AC5-4327-ACF3-7AF9C2A3B662}" type="datetime1">
              <a:rPr lang="en-US" smtClean="0"/>
              <a:pPr/>
              <a:t>9/5/2022</a:t>
            </a:fld>
            <a:endParaRPr lang="en-US"/>
          </a:p>
        </p:txBody>
      </p:sp>
      <p:sp>
        <p:nvSpPr>
          <p:cNvPr id="5" name="Footer Placeholder 4">
            <a:extLst>
              <a:ext uri="{FF2B5EF4-FFF2-40B4-BE49-F238E27FC236}">
                <a16:creationId xmlns:a16="http://schemas.microsoft.com/office/drawing/2014/main" id="{36D69AF1-5AEE-644F-1A25-3F70FC10AF6C}"/>
              </a:ext>
            </a:extLst>
          </p:cNvPr>
          <p:cNvSpPr>
            <a:spLocks noGrp="1"/>
          </p:cNvSpPr>
          <p:nvPr>
            <p:ph type="ftr" sz="quarter" idx="11"/>
          </p:nvPr>
        </p:nvSpPr>
        <p:spPr/>
        <p:txBody>
          <a:bodyPr/>
          <a:lstStyle/>
          <a:p>
            <a:r>
              <a:rPr lang="en-US"/>
              <a:t>Looping Statements</a:t>
            </a:r>
          </a:p>
        </p:txBody>
      </p:sp>
      <p:sp>
        <p:nvSpPr>
          <p:cNvPr id="6" name="Slide Number Placeholder 5">
            <a:extLst>
              <a:ext uri="{FF2B5EF4-FFF2-40B4-BE49-F238E27FC236}">
                <a16:creationId xmlns:a16="http://schemas.microsoft.com/office/drawing/2014/main" id="{A9282E06-8B3A-EF51-3C15-CB503474BC93}"/>
              </a:ext>
            </a:extLst>
          </p:cNvPr>
          <p:cNvSpPr>
            <a:spLocks noGrp="1"/>
          </p:cNvSpPr>
          <p:nvPr>
            <p:ph type="sldNum" sz="quarter" idx="12"/>
          </p:nvPr>
        </p:nvSpPr>
        <p:spPr/>
        <p:txBody>
          <a:bodyPr/>
          <a:lstStyle/>
          <a:p>
            <a:fld id="{DC07453D-07AD-44CD-8503-70C5AB4EF812}" type="slidenum">
              <a:rPr lang="en-US" smtClean="0"/>
              <a:pPr/>
              <a:t>42</a:t>
            </a:fld>
            <a:endParaRPr lang="en-US"/>
          </a:p>
        </p:txBody>
      </p:sp>
      <p:pic>
        <p:nvPicPr>
          <p:cNvPr id="1026" name="Picture 2" descr="What is Pointer in C? ] - Learn How Pointer Works! - YouTube">
            <a:extLst>
              <a:ext uri="{FF2B5EF4-FFF2-40B4-BE49-F238E27FC236}">
                <a16:creationId xmlns:a16="http://schemas.microsoft.com/office/drawing/2014/main" id="{75D078C2-EEA2-F342-E814-DE763DF2D1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24" y="1600200"/>
            <a:ext cx="8229600" cy="4756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5687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2654" y="1143000"/>
            <a:ext cx="7886700" cy="3992880"/>
          </a:xfrm>
        </p:spPr>
        <p:txBody>
          <a:bodyPr>
            <a:noAutofit/>
          </a:bodyPr>
          <a:lstStyle/>
          <a:p>
            <a:r>
              <a:rPr lang="en-IN" sz="2000" dirty="0"/>
              <a:t>P=&amp;sum;//assign address of another variable</a:t>
            </a:r>
          </a:p>
          <a:p>
            <a:r>
              <a:rPr lang="en-IN" sz="2000" dirty="0" err="1"/>
              <a:t>cout</a:t>
            </a:r>
            <a:r>
              <a:rPr lang="en-IN" sz="2000" dirty="0"/>
              <a:t>&lt;&lt;&amp;sum; //to print the address of variable</a:t>
            </a:r>
          </a:p>
          <a:p>
            <a:r>
              <a:rPr lang="en-IN" sz="2000" dirty="0" err="1"/>
              <a:t>cout</a:t>
            </a:r>
            <a:r>
              <a:rPr lang="en-IN" sz="2000" dirty="0"/>
              <a:t>&lt;&lt;p;//print the value of variable</a:t>
            </a:r>
          </a:p>
          <a:p>
            <a:r>
              <a:rPr lang="en-IN" sz="2000" dirty="0"/>
              <a:t>Example of pointer</a:t>
            </a:r>
          </a:p>
          <a:p>
            <a:pPr marL="0" indent="0">
              <a:buNone/>
            </a:pPr>
            <a:r>
              <a:rPr lang="en-IN" sz="2000" dirty="0"/>
              <a:t>#include&lt;</a:t>
            </a:r>
            <a:r>
              <a:rPr lang="en-IN" sz="2000" dirty="0" err="1"/>
              <a:t>iostream.h</a:t>
            </a:r>
            <a:r>
              <a:rPr lang="en-IN" sz="2000" dirty="0"/>
              <a:t>&gt;</a:t>
            </a:r>
          </a:p>
          <a:p>
            <a:pPr marL="0" indent="0">
              <a:buNone/>
            </a:pPr>
            <a:r>
              <a:rPr lang="en-IN" sz="2000" dirty="0"/>
              <a:t>using namespace </a:t>
            </a:r>
            <a:r>
              <a:rPr lang="en-IN" sz="2000" dirty="0" err="1"/>
              <a:t>std</a:t>
            </a:r>
            <a:r>
              <a:rPr lang="en-IN" sz="2000" dirty="0"/>
              <a:t>;</a:t>
            </a:r>
          </a:p>
          <a:p>
            <a:pPr marL="0" indent="0">
              <a:buNone/>
            </a:pPr>
            <a:r>
              <a:rPr lang="en-IN" sz="2000" dirty="0" err="1"/>
              <a:t>int</a:t>
            </a:r>
            <a:r>
              <a:rPr lang="en-IN" sz="2000" dirty="0"/>
              <a:t> main()</a:t>
            </a:r>
          </a:p>
          <a:p>
            <a:pPr marL="0" indent="0">
              <a:buNone/>
            </a:pPr>
            <a:r>
              <a:rPr lang="en-IN" sz="2000" dirty="0"/>
              <a:t>{ </a:t>
            </a:r>
            <a:r>
              <a:rPr lang="en-IN" sz="2000" dirty="0" err="1"/>
              <a:t>int</a:t>
            </a:r>
            <a:r>
              <a:rPr lang="en-IN" sz="2000" dirty="0"/>
              <a:t> *</a:t>
            </a:r>
            <a:r>
              <a:rPr lang="en-IN" sz="2000" dirty="0" err="1"/>
              <a:t>p,sum</a:t>
            </a:r>
            <a:r>
              <a:rPr lang="en-IN" sz="2000" dirty="0"/>
              <a:t>=10;</a:t>
            </a:r>
          </a:p>
          <a:p>
            <a:pPr marL="0" indent="0">
              <a:buNone/>
            </a:pPr>
            <a:r>
              <a:rPr lang="en-IN" sz="2000" dirty="0"/>
              <a:t>p=&amp;sum;</a:t>
            </a:r>
          </a:p>
          <a:p>
            <a:pPr marL="0" indent="0">
              <a:buNone/>
            </a:pPr>
            <a:r>
              <a:rPr lang="en-IN" sz="2000" dirty="0" err="1"/>
              <a:t>cout</a:t>
            </a:r>
            <a:r>
              <a:rPr lang="en-IN" sz="2000" dirty="0"/>
              <a:t>&lt;&lt;“Address of sum:”&lt;&lt;&amp;sum&lt;&lt;</a:t>
            </a:r>
            <a:r>
              <a:rPr lang="en-IN" sz="2000" dirty="0" err="1"/>
              <a:t>endl</a:t>
            </a:r>
            <a:r>
              <a:rPr lang="en-IN" sz="2000" dirty="0"/>
              <a:t>;</a:t>
            </a:r>
          </a:p>
          <a:p>
            <a:pPr marL="0" indent="0">
              <a:buNone/>
            </a:pPr>
            <a:r>
              <a:rPr lang="en-IN" sz="2000" dirty="0" err="1"/>
              <a:t>cout</a:t>
            </a:r>
            <a:r>
              <a:rPr lang="en-IN" sz="2000" dirty="0"/>
              <a:t>&lt;&lt;“Address of sum:”&lt;&lt;p&lt;&lt;</a:t>
            </a:r>
            <a:r>
              <a:rPr lang="en-IN" sz="2000" dirty="0" err="1"/>
              <a:t>endl</a:t>
            </a:r>
            <a:r>
              <a:rPr lang="en-IN" sz="2000" dirty="0"/>
              <a:t>;</a:t>
            </a:r>
          </a:p>
          <a:p>
            <a:pPr marL="0" indent="0">
              <a:buNone/>
            </a:pPr>
            <a:r>
              <a:rPr lang="en-IN" sz="2000" dirty="0" err="1"/>
              <a:t>cou</a:t>
            </a:r>
            <a:r>
              <a:rPr lang="en-IN" sz="2000" dirty="0"/>
              <a:t>&lt;&lt;“Address of p:”&lt;&lt;&amp;p&lt;&lt;endl;</a:t>
            </a:r>
          </a:p>
          <a:p>
            <a:pPr marL="0" indent="0">
              <a:buNone/>
            </a:pPr>
            <a:r>
              <a:rPr lang="en-IN" sz="2000" dirty="0" err="1"/>
              <a:t>cout</a:t>
            </a:r>
            <a:r>
              <a:rPr lang="en-IN" sz="2000" dirty="0"/>
              <a:t>&lt;&lt;“Value of sum”&lt;&lt;*p;</a:t>
            </a:r>
          </a:p>
          <a:p>
            <a:pPr marL="0" indent="0">
              <a:buNone/>
            </a:pPr>
            <a:r>
              <a:rPr lang="en-IN" sz="2000" dirty="0"/>
              <a:t>}</a:t>
            </a:r>
          </a:p>
        </p:txBody>
      </p:sp>
      <p:sp>
        <p:nvSpPr>
          <p:cNvPr id="4" name="Rectangle 3"/>
          <p:cNvSpPr/>
          <p:nvPr/>
        </p:nvSpPr>
        <p:spPr>
          <a:xfrm>
            <a:off x="442654" y="0"/>
            <a:ext cx="8087245" cy="501203"/>
          </a:xfrm>
          <a:prstGeom prst="rect">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300" dirty="0"/>
              <a:t>How to use it</a:t>
            </a:r>
          </a:p>
        </p:txBody>
      </p:sp>
      <p:sp>
        <p:nvSpPr>
          <p:cNvPr id="5" name="Rectangle 4"/>
          <p:cNvSpPr/>
          <p:nvPr/>
        </p:nvSpPr>
        <p:spPr>
          <a:xfrm>
            <a:off x="5375219" y="4636308"/>
            <a:ext cx="3154680" cy="1458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Output:</a:t>
            </a:r>
          </a:p>
          <a:p>
            <a:r>
              <a:rPr lang="en-IN" dirty="0"/>
              <a:t>Address of sum : 0X77712</a:t>
            </a:r>
          </a:p>
          <a:p>
            <a:r>
              <a:rPr lang="en-IN" dirty="0"/>
              <a:t>Address of sum: 0x77712</a:t>
            </a:r>
          </a:p>
          <a:p>
            <a:r>
              <a:rPr lang="en-IN" dirty="0"/>
              <a:t>Address of p: 0x77717</a:t>
            </a:r>
          </a:p>
          <a:p>
            <a:r>
              <a:rPr lang="en-IN" dirty="0"/>
              <a:t>Value of sum: 10</a:t>
            </a:r>
          </a:p>
        </p:txBody>
      </p:sp>
      <p:sp>
        <p:nvSpPr>
          <p:cNvPr id="2" name="Rectangle 1">
            <a:extLst>
              <a:ext uri="{FF2B5EF4-FFF2-40B4-BE49-F238E27FC236}">
                <a16:creationId xmlns:a16="http://schemas.microsoft.com/office/drawing/2014/main" id="{7EE38BCE-7894-14F1-F303-8151A000FCED}"/>
              </a:ext>
            </a:extLst>
          </p:cNvPr>
          <p:cNvSpPr/>
          <p:nvPr/>
        </p:nvSpPr>
        <p:spPr>
          <a:xfrm>
            <a:off x="0" y="579481"/>
            <a:ext cx="9144000" cy="41564"/>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2ADB050-ADD8-362D-7DF6-C94C32C55836}"/>
              </a:ext>
            </a:extLst>
          </p:cNvPr>
          <p:cNvSpPr/>
          <p:nvPr/>
        </p:nvSpPr>
        <p:spPr>
          <a:xfrm>
            <a:off x="0" y="699323"/>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7" name="Picture 6" descr="pngfind.com-kingpin-png-4152286 (1).png">
            <a:extLst>
              <a:ext uri="{FF2B5EF4-FFF2-40B4-BE49-F238E27FC236}">
                <a16:creationId xmlns:a16="http://schemas.microsoft.com/office/drawing/2014/main" id="{E51402BC-280F-F078-AC7C-22141C93ACAF}"/>
              </a:ext>
            </a:extLst>
          </p:cNvPr>
          <p:cNvPicPr>
            <a:picLocks noChangeAspect="1"/>
          </p:cNvPicPr>
          <p:nvPr/>
        </p:nvPicPr>
        <p:blipFill>
          <a:blip r:embed="rId2" cstate="print"/>
          <a:stretch>
            <a:fillRect/>
          </a:stretch>
        </p:blipFill>
        <p:spPr>
          <a:xfrm>
            <a:off x="4953000" y="425003"/>
            <a:ext cx="1219200" cy="533400"/>
          </a:xfrm>
          <a:prstGeom prst="rect">
            <a:avLst/>
          </a:prstGeom>
        </p:spPr>
      </p:pic>
      <p:sp>
        <p:nvSpPr>
          <p:cNvPr id="8" name="Date Placeholder 7">
            <a:extLst>
              <a:ext uri="{FF2B5EF4-FFF2-40B4-BE49-F238E27FC236}">
                <a16:creationId xmlns:a16="http://schemas.microsoft.com/office/drawing/2014/main" id="{F1F81314-1666-1796-3669-6C6984A3E6E2}"/>
              </a:ext>
            </a:extLst>
          </p:cNvPr>
          <p:cNvSpPr>
            <a:spLocks noGrp="1"/>
          </p:cNvSpPr>
          <p:nvPr>
            <p:ph type="dt" sz="half" idx="10"/>
          </p:nvPr>
        </p:nvSpPr>
        <p:spPr/>
        <p:txBody>
          <a:bodyPr/>
          <a:lstStyle/>
          <a:p>
            <a:fld id="{C24385E0-8A46-4BC3-A2AE-FA288D0297DB}" type="datetime1">
              <a:rPr lang="en-US" smtClean="0"/>
              <a:t>9/5/2022</a:t>
            </a:fld>
            <a:endParaRPr lang="en-US"/>
          </a:p>
        </p:txBody>
      </p:sp>
      <p:sp>
        <p:nvSpPr>
          <p:cNvPr id="9" name="Footer Placeholder 8">
            <a:extLst>
              <a:ext uri="{FF2B5EF4-FFF2-40B4-BE49-F238E27FC236}">
                <a16:creationId xmlns:a16="http://schemas.microsoft.com/office/drawing/2014/main" id="{F97B6409-E23D-0A9A-9686-35485EC6C050}"/>
              </a:ext>
            </a:extLst>
          </p:cNvPr>
          <p:cNvSpPr>
            <a:spLocks noGrp="1"/>
          </p:cNvSpPr>
          <p:nvPr>
            <p:ph type="ftr" sz="quarter" idx="11"/>
          </p:nvPr>
        </p:nvSpPr>
        <p:spPr/>
        <p:txBody>
          <a:bodyPr/>
          <a:lstStyle/>
          <a:p>
            <a:r>
              <a:rPr lang="en-US"/>
              <a:t>C ,C++ and UML Basics</a:t>
            </a:r>
          </a:p>
        </p:txBody>
      </p:sp>
      <p:sp>
        <p:nvSpPr>
          <p:cNvPr id="10" name="Slide Number Placeholder 9">
            <a:extLst>
              <a:ext uri="{FF2B5EF4-FFF2-40B4-BE49-F238E27FC236}">
                <a16:creationId xmlns:a16="http://schemas.microsoft.com/office/drawing/2014/main" id="{420CD5AC-CEF4-8DAC-3E1A-0CC9DDA25B7C}"/>
              </a:ext>
            </a:extLst>
          </p:cNvPr>
          <p:cNvSpPr>
            <a:spLocks noGrp="1"/>
          </p:cNvSpPr>
          <p:nvPr>
            <p:ph type="sldNum" sz="quarter" idx="12"/>
          </p:nvPr>
        </p:nvSpPr>
        <p:spPr/>
        <p:txBody>
          <a:bodyPr/>
          <a:lstStyle/>
          <a:p>
            <a:fld id="{A1A6BA4E-CDAE-4DEF-A7CA-99055C502B84}" type="slidenum">
              <a:rPr lang="en-US" smtClean="0"/>
              <a:pPr/>
              <a:t>43</a:t>
            </a:fld>
            <a:endParaRPr lang="en-US"/>
          </a:p>
        </p:txBody>
      </p:sp>
      <p:pic>
        <p:nvPicPr>
          <p:cNvPr id="11" name="Picture 2" descr="pointers in c">
            <a:extLst>
              <a:ext uri="{FF2B5EF4-FFF2-40B4-BE49-F238E27FC236}">
                <a16:creationId xmlns:a16="http://schemas.microsoft.com/office/drawing/2014/main" id="{AA8B985D-8593-1B6E-EC15-6278080AB1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9048" y="1989106"/>
            <a:ext cx="3729206" cy="1852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23667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8106" y="1219200"/>
            <a:ext cx="8087245" cy="4270773"/>
          </a:xfrm>
        </p:spPr>
        <p:txBody>
          <a:bodyPr/>
          <a:lstStyle/>
          <a:p>
            <a:r>
              <a:rPr lang="en-IN" dirty="0">
                <a:latin typeface="Times New Roman" panose="02020603050405020304" pitchFamily="18" charset="0"/>
                <a:cs typeface="Times New Roman" panose="02020603050405020304" pitchFamily="18" charset="0"/>
              </a:rPr>
              <a:t>assigning the address of array to pointer don’t use ampersand sign(&amp;)</a:t>
            </a:r>
          </a:p>
          <a:p>
            <a:pPr marL="0" indent="0">
              <a:buNone/>
            </a:pPr>
            <a:endParaRPr lang="en-IN" dirty="0"/>
          </a:p>
        </p:txBody>
      </p:sp>
      <p:sp>
        <p:nvSpPr>
          <p:cNvPr id="4" name="Rectangle 3"/>
          <p:cNvSpPr/>
          <p:nvPr/>
        </p:nvSpPr>
        <p:spPr>
          <a:xfrm>
            <a:off x="528377" y="-97681"/>
            <a:ext cx="8087245" cy="677162"/>
          </a:xfrm>
          <a:prstGeom prst="rect">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300" dirty="0"/>
              <a:t>Pointers and Arrays</a:t>
            </a:r>
          </a:p>
        </p:txBody>
      </p:sp>
      <p:sp>
        <p:nvSpPr>
          <p:cNvPr id="6" name="Rectangle 5"/>
          <p:cNvSpPr/>
          <p:nvPr/>
        </p:nvSpPr>
        <p:spPr>
          <a:xfrm>
            <a:off x="640081" y="2096736"/>
            <a:ext cx="4572000" cy="4524315"/>
          </a:xfrm>
          <a:prstGeom prst="rect">
            <a:avLst/>
          </a:prstGeom>
        </p:spPr>
        <p:txBody>
          <a:bodyPr>
            <a:spAutoFit/>
          </a:bodyPr>
          <a:lstStyle/>
          <a:p>
            <a:r>
              <a:rPr lang="en-IN" dirty="0"/>
              <a:t>#include &lt;</a:t>
            </a:r>
            <a:r>
              <a:rPr lang="en-IN" dirty="0" err="1"/>
              <a:t>iostream</a:t>
            </a:r>
            <a:r>
              <a:rPr lang="en-IN" dirty="0"/>
              <a:t>&gt;</a:t>
            </a:r>
          </a:p>
          <a:p>
            <a:r>
              <a:rPr lang="en-IN" dirty="0"/>
              <a:t>using namespace </a:t>
            </a:r>
            <a:r>
              <a:rPr lang="en-IN" dirty="0" err="1"/>
              <a:t>std</a:t>
            </a:r>
            <a:r>
              <a:rPr lang="en-IN" dirty="0"/>
              <a:t>;</a:t>
            </a:r>
          </a:p>
          <a:p>
            <a:r>
              <a:rPr lang="en-IN" dirty="0" err="1"/>
              <a:t>int</a:t>
            </a:r>
            <a:r>
              <a:rPr lang="en-IN" dirty="0"/>
              <a:t> main(){</a:t>
            </a:r>
          </a:p>
          <a:p>
            <a:r>
              <a:rPr lang="en-IN" dirty="0"/>
              <a:t>   //Pointer declaration</a:t>
            </a:r>
          </a:p>
          <a:p>
            <a:r>
              <a:rPr lang="en-IN" dirty="0"/>
              <a:t>   </a:t>
            </a:r>
            <a:r>
              <a:rPr lang="en-IN" dirty="0" err="1"/>
              <a:t>int</a:t>
            </a:r>
            <a:r>
              <a:rPr lang="en-IN" dirty="0"/>
              <a:t> *p;</a:t>
            </a:r>
          </a:p>
          <a:p>
            <a:r>
              <a:rPr lang="en-IN" dirty="0"/>
              <a:t>   //Array declaration</a:t>
            </a:r>
          </a:p>
          <a:p>
            <a:r>
              <a:rPr lang="en-IN" dirty="0"/>
              <a:t>   </a:t>
            </a:r>
            <a:r>
              <a:rPr lang="en-IN" dirty="0" err="1"/>
              <a:t>int</a:t>
            </a:r>
            <a:r>
              <a:rPr lang="en-IN" dirty="0"/>
              <a:t> </a:t>
            </a:r>
            <a:r>
              <a:rPr lang="en-IN" dirty="0" err="1"/>
              <a:t>arr</a:t>
            </a:r>
            <a:r>
              <a:rPr lang="en-IN" dirty="0"/>
              <a:t>[]={1, 2, 3, 4, 5, 6};</a:t>
            </a:r>
          </a:p>
          <a:p>
            <a:r>
              <a:rPr lang="en-IN" dirty="0"/>
              <a:t>   //Assignment</a:t>
            </a:r>
          </a:p>
          <a:p>
            <a:r>
              <a:rPr lang="en-IN" dirty="0"/>
              <a:t>   p = </a:t>
            </a:r>
            <a:r>
              <a:rPr lang="en-IN" dirty="0" err="1"/>
              <a:t>arr</a:t>
            </a:r>
            <a:r>
              <a:rPr lang="en-IN" dirty="0"/>
              <a:t>;</a:t>
            </a:r>
          </a:p>
          <a:p>
            <a:r>
              <a:rPr lang="en-IN" dirty="0"/>
              <a:t>   for(</a:t>
            </a:r>
            <a:r>
              <a:rPr lang="en-IN" dirty="0" err="1"/>
              <a:t>int</a:t>
            </a:r>
            <a:r>
              <a:rPr lang="en-IN" dirty="0"/>
              <a:t> </a:t>
            </a:r>
            <a:r>
              <a:rPr lang="en-IN" dirty="0" err="1"/>
              <a:t>i</a:t>
            </a:r>
            <a:r>
              <a:rPr lang="en-IN" dirty="0"/>
              <a:t>=0; </a:t>
            </a:r>
            <a:r>
              <a:rPr lang="en-IN" dirty="0" err="1"/>
              <a:t>i</a:t>
            </a:r>
            <a:r>
              <a:rPr lang="en-IN" dirty="0"/>
              <a:t>&lt;6;i++){</a:t>
            </a:r>
          </a:p>
          <a:p>
            <a:r>
              <a:rPr lang="en-IN" dirty="0"/>
              <a:t>     </a:t>
            </a:r>
            <a:r>
              <a:rPr lang="en-IN" dirty="0" err="1"/>
              <a:t>cout</a:t>
            </a:r>
            <a:r>
              <a:rPr lang="en-IN" dirty="0"/>
              <a:t>&lt;&lt;*p&lt;&lt;</a:t>
            </a:r>
            <a:r>
              <a:rPr lang="en-IN" dirty="0" err="1"/>
              <a:t>endl</a:t>
            </a:r>
            <a:r>
              <a:rPr lang="en-IN" dirty="0"/>
              <a:t>;</a:t>
            </a:r>
          </a:p>
          <a:p>
            <a:r>
              <a:rPr lang="en-IN" dirty="0"/>
              <a:t>     //++ moves the pointer to next </a:t>
            </a:r>
            <a:r>
              <a:rPr lang="en-IN" dirty="0" err="1"/>
              <a:t>int</a:t>
            </a:r>
            <a:r>
              <a:rPr lang="en-IN" dirty="0"/>
              <a:t> position</a:t>
            </a:r>
          </a:p>
          <a:p>
            <a:r>
              <a:rPr lang="en-IN" dirty="0"/>
              <a:t>     p++;</a:t>
            </a:r>
          </a:p>
          <a:p>
            <a:r>
              <a:rPr lang="en-IN" dirty="0"/>
              <a:t>   }</a:t>
            </a:r>
          </a:p>
          <a:p>
            <a:r>
              <a:rPr lang="en-IN" dirty="0"/>
              <a:t>   return 0;</a:t>
            </a:r>
          </a:p>
          <a:p>
            <a:r>
              <a:rPr lang="en-IN" dirty="0"/>
              <a:t>}</a:t>
            </a:r>
          </a:p>
        </p:txBody>
      </p:sp>
      <p:sp>
        <p:nvSpPr>
          <p:cNvPr id="7" name="Rectangle 6"/>
          <p:cNvSpPr/>
          <p:nvPr/>
        </p:nvSpPr>
        <p:spPr>
          <a:xfrm>
            <a:off x="6409114" y="3338599"/>
            <a:ext cx="1720733" cy="1795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350" dirty="0"/>
              <a:t>OUTPUT:</a:t>
            </a:r>
          </a:p>
          <a:p>
            <a:r>
              <a:rPr lang="en-IN" sz="1350" dirty="0"/>
              <a:t>0</a:t>
            </a:r>
          </a:p>
          <a:p>
            <a:r>
              <a:rPr lang="en-IN" sz="1350" dirty="0"/>
              <a:t>1</a:t>
            </a:r>
          </a:p>
          <a:p>
            <a:r>
              <a:rPr lang="en-IN" sz="1350" dirty="0"/>
              <a:t>2</a:t>
            </a:r>
          </a:p>
          <a:p>
            <a:r>
              <a:rPr lang="en-IN" sz="1350" dirty="0"/>
              <a:t>3</a:t>
            </a:r>
          </a:p>
          <a:p>
            <a:r>
              <a:rPr lang="en-IN" sz="1350" dirty="0"/>
              <a:t>4</a:t>
            </a:r>
          </a:p>
          <a:p>
            <a:r>
              <a:rPr lang="en-IN" sz="1350" dirty="0"/>
              <a:t>5</a:t>
            </a:r>
          </a:p>
          <a:p>
            <a:r>
              <a:rPr lang="en-IN" sz="1350" dirty="0"/>
              <a:t>6</a:t>
            </a:r>
          </a:p>
          <a:p>
            <a:pPr algn="ctr"/>
            <a:endParaRPr lang="en-IN" sz="1350" dirty="0"/>
          </a:p>
        </p:txBody>
      </p:sp>
      <p:sp>
        <p:nvSpPr>
          <p:cNvPr id="2" name="Rectangle 1">
            <a:extLst>
              <a:ext uri="{FF2B5EF4-FFF2-40B4-BE49-F238E27FC236}">
                <a16:creationId xmlns:a16="http://schemas.microsoft.com/office/drawing/2014/main" id="{39C998E0-9FAA-F840-72A4-DBE27211D403}"/>
              </a:ext>
            </a:extLst>
          </p:cNvPr>
          <p:cNvSpPr/>
          <p:nvPr/>
        </p:nvSpPr>
        <p:spPr>
          <a:xfrm>
            <a:off x="0" y="579481"/>
            <a:ext cx="9144000" cy="41564"/>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24B3264-9795-8D0F-64B0-57784B75FE44}"/>
              </a:ext>
            </a:extLst>
          </p:cNvPr>
          <p:cNvSpPr/>
          <p:nvPr/>
        </p:nvSpPr>
        <p:spPr>
          <a:xfrm>
            <a:off x="0" y="699323"/>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8" name="Picture 7" descr="pngfind.com-kingpin-png-4152286 (1).png">
            <a:extLst>
              <a:ext uri="{FF2B5EF4-FFF2-40B4-BE49-F238E27FC236}">
                <a16:creationId xmlns:a16="http://schemas.microsoft.com/office/drawing/2014/main" id="{4564B02D-0FE4-5217-F269-FEC9DF3F2E41}"/>
              </a:ext>
            </a:extLst>
          </p:cNvPr>
          <p:cNvPicPr>
            <a:picLocks noChangeAspect="1"/>
          </p:cNvPicPr>
          <p:nvPr/>
        </p:nvPicPr>
        <p:blipFill>
          <a:blip r:embed="rId2" cstate="print"/>
          <a:stretch>
            <a:fillRect/>
          </a:stretch>
        </p:blipFill>
        <p:spPr>
          <a:xfrm>
            <a:off x="4953000" y="425003"/>
            <a:ext cx="1219200" cy="533400"/>
          </a:xfrm>
          <a:prstGeom prst="rect">
            <a:avLst/>
          </a:prstGeom>
        </p:spPr>
      </p:pic>
      <p:sp>
        <p:nvSpPr>
          <p:cNvPr id="9" name="Date Placeholder 8">
            <a:extLst>
              <a:ext uri="{FF2B5EF4-FFF2-40B4-BE49-F238E27FC236}">
                <a16:creationId xmlns:a16="http://schemas.microsoft.com/office/drawing/2014/main" id="{7E2AE96F-263E-05DC-0185-C0B9772BF34F}"/>
              </a:ext>
            </a:extLst>
          </p:cNvPr>
          <p:cNvSpPr>
            <a:spLocks noGrp="1"/>
          </p:cNvSpPr>
          <p:nvPr>
            <p:ph type="dt" sz="half" idx="10"/>
          </p:nvPr>
        </p:nvSpPr>
        <p:spPr/>
        <p:txBody>
          <a:bodyPr/>
          <a:lstStyle/>
          <a:p>
            <a:fld id="{663C1770-7105-4AD7-88A3-BDFB2A8CA149}" type="datetime1">
              <a:rPr lang="en-US" smtClean="0"/>
              <a:t>9/5/2022</a:t>
            </a:fld>
            <a:endParaRPr lang="en-US"/>
          </a:p>
        </p:txBody>
      </p:sp>
      <p:sp>
        <p:nvSpPr>
          <p:cNvPr id="10" name="Footer Placeholder 9">
            <a:extLst>
              <a:ext uri="{FF2B5EF4-FFF2-40B4-BE49-F238E27FC236}">
                <a16:creationId xmlns:a16="http://schemas.microsoft.com/office/drawing/2014/main" id="{90DC16E0-98AB-C4A3-FA40-0571BFFEC9DB}"/>
              </a:ext>
            </a:extLst>
          </p:cNvPr>
          <p:cNvSpPr>
            <a:spLocks noGrp="1"/>
          </p:cNvSpPr>
          <p:nvPr>
            <p:ph type="ftr" sz="quarter" idx="11"/>
          </p:nvPr>
        </p:nvSpPr>
        <p:spPr/>
        <p:txBody>
          <a:bodyPr/>
          <a:lstStyle/>
          <a:p>
            <a:r>
              <a:rPr lang="en-US"/>
              <a:t>C ,C++ and UML Basics</a:t>
            </a:r>
          </a:p>
        </p:txBody>
      </p:sp>
      <p:sp>
        <p:nvSpPr>
          <p:cNvPr id="11" name="Slide Number Placeholder 10">
            <a:extLst>
              <a:ext uri="{FF2B5EF4-FFF2-40B4-BE49-F238E27FC236}">
                <a16:creationId xmlns:a16="http://schemas.microsoft.com/office/drawing/2014/main" id="{CA56AC5C-F2F8-7718-826F-DC9BC738B9E7}"/>
              </a:ext>
            </a:extLst>
          </p:cNvPr>
          <p:cNvSpPr>
            <a:spLocks noGrp="1"/>
          </p:cNvSpPr>
          <p:nvPr>
            <p:ph type="sldNum" sz="quarter" idx="12"/>
          </p:nvPr>
        </p:nvSpPr>
        <p:spPr/>
        <p:txBody>
          <a:bodyPr/>
          <a:lstStyle/>
          <a:p>
            <a:fld id="{A1A6BA4E-CDAE-4DEF-A7CA-99055C502B84}" type="slidenum">
              <a:rPr lang="en-US" smtClean="0"/>
              <a:pPr/>
              <a:t>44</a:t>
            </a:fld>
            <a:endParaRPr lang="en-US"/>
          </a:p>
        </p:txBody>
      </p:sp>
    </p:spTree>
    <p:extLst>
      <p:ext uri="{BB962C8B-B14F-4D97-AF65-F5344CB8AC3E}">
        <p14:creationId xmlns:p14="http://schemas.microsoft.com/office/powerpoint/2010/main" val="24071180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8105" y="1792432"/>
            <a:ext cx="8087245" cy="3765665"/>
          </a:xfrm>
        </p:spPr>
        <p:txBody>
          <a:bodyPr/>
          <a:lstStyle/>
          <a:p>
            <a:r>
              <a:rPr lang="en-IN" dirty="0"/>
              <a:t>this pointer hold the address of current object</a:t>
            </a:r>
          </a:p>
          <a:p>
            <a:r>
              <a:rPr lang="en-IN" dirty="0" err="1"/>
              <a:t>int</a:t>
            </a:r>
            <a:r>
              <a:rPr lang="en-IN" dirty="0"/>
              <a:t> </a:t>
            </a:r>
            <a:r>
              <a:rPr lang="en-IN" dirty="0" err="1"/>
              <a:t>num</a:t>
            </a:r>
            <a:r>
              <a:rPr lang="en-IN" dirty="0"/>
              <a:t>;</a:t>
            </a:r>
          </a:p>
          <a:p>
            <a:r>
              <a:rPr lang="en-IN" dirty="0"/>
              <a:t>This-&gt;</a:t>
            </a:r>
            <a:r>
              <a:rPr lang="en-IN" dirty="0" err="1"/>
              <a:t>num</a:t>
            </a:r>
            <a:r>
              <a:rPr lang="en-IN" dirty="0"/>
              <a:t>=</a:t>
            </a:r>
            <a:r>
              <a:rPr lang="en-IN" dirty="0" err="1"/>
              <a:t>num</a:t>
            </a:r>
            <a:r>
              <a:rPr lang="en-IN" dirty="0"/>
              <a:t>;</a:t>
            </a:r>
          </a:p>
        </p:txBody>
      </p:sp>
      <p:sp>
        <p:nvSpPr>
          <p:cNvPr id="4" name="Rectangle 3"/>
          <p:cNvSpPr/>
          <p:nvPr/>
        </p:nvSpPr>
        <p:spPr>
          <a:xfrm>
            <a:off x="428106" y="1115271"/>
            <a:ext cx="8087245" cy="677162"/>
          </a:xfrm>
          <a:prstGeom prst="rect">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300" dirty="0"/>
              <a:t>This Pointers</a:t>
            </a:r>
          </a:p>
        </p:txBody>
      </p:sp>
      <p:sp>
        <p:nvSpPr>
          <p:cNvPr id="2" name="Rectangle 1">
            <a:extLst>
              <a:ext uri="{FF2B5EF4-FFF2-40B4-BE49-F238E27FC236}">
                <a16:creationId xmlns:a16="http://schemas.microsoft.com/office/drawing/2014/main" id="{0B692E76-FE07-5712-9A51-3AFD05C7467A}"/>
              </a:ext>
            </a:extLst>
          </p:cNvPr>
          <p:cNvSpPr/>
          <p:nvPr/>
        </p:nvSpPr>
        <p:spPr>
          <a:xfrm>
            <a:off x="0" y="579481"/>
            <a:ext cx="9144000" cy="41564"/>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DAE325A-1081-8870-A4D4-A2B9C5A455B7}"/>
              </a:ext>
            </a:extLst>
          </p:cNvPr>
          <p:cNvSpPr/>
          <p:nvPr/>
        </p:nvSpPr>
        <p:spPr>
          <a:xfrm>
            <a:off x="0" y="699323"/>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6" name="Picture 5" descr="pngfind.com-kingpin-png-4152286 (1).png">
            <a:extLst>
              <a:ext uri="{FF2B5EF4-FFF2-40B4-BE49-F238E27FC236}">
                <a16:creationId xmlns:a16="http://schemas.microsoft.com/office/drawing/2014/main" id="{BAC29E6D-52F1-4DA6-A20F-27F21A8A4592}"/>
              </a:ext>
            </a:extLst>
          </p:cNvPr>
          <p:cNvPicPr>
            <a:picLocks noChangeAspect="1"/>
          </p:cNvPicPr>
          <p:nvPr/>
        </p:nvPicPr>
        <p:blipFill>
          <a:blip r:embed="rId2" cstate="print"/>
          <a:stretch>
            <a:fillRect/>
          </a:stretch>
        </p:blipFill>
        <p:spPr>
          <a:xfrm>
            <a:off x="4953000" y="425003"/>
            <a:ext cx="1219200" cy="533400"/>
          </a:xfrm>
          <a:prstGeom prst="rect">
            <a:avLst/>
          </a:prstGeom>
        </p:spPr>
      </p:pic>
      <p:sp>
        <p:nvSpPr>
          <p:cNvPr id="7" name="Date Placeholder 6">
            <a:extLst>
              <a:ext uri="{FF2B5EF4-FFF2-40B4-BE49-F238E27FC236}">
                <a16:creationId xmlns:a16="http://schemas.microsoft.com/office/drawing/2014/main" id="{3921B846-082E-4F6D-8DAA-2E68DC285BB9}"/>
              </a:ext>
            </a:extLst>
          </p:cNvPr>
          <p:cNvSpPr>
            <a:spLocks noGrp="1"/>
          </p:cNvSpPr>
          <p:nvPr>
            <p:ph type="dt" sz="half" idx="10"/>
          </p:nvPr>
        </p:nvSpPr>
        <p:spPr/>
        <p:txBody>
          <a:bodyPr/>
          <a:lstStyle/>
          <a:p>
            <a:fld id="{B8B565FE-126B-4B84-BF08-0FEFEBECB390}" type="datetime1">
              <a:rPr lang="en-US" smtClean="0"/>
              <a:t>9/5/2022</a:t>
            </a:fld>
            <a:endParaRPr lang="en-US"/>
          </a:p>
        </p:txBody>
      </p:sp>
      <p:sp>
        <p:nvSpPr>
          <p:cNvPr id="8" name="Footer Placeholder 7">
            <a:extLst>
              <a:ext uri="{FF2B5EF4-FFF2-40B4-BE49-F238E27FC236}">
                <a16:creationId xmlns:a16="http://schemas.microsoft.com/office/drawing/2014/main" id="{4C063FE3-20E6-0FB1-84C2-B39B257705E2}"/>
              </a:ext>
            </a:extLst>
          </p:cNvPr>
          <p:cNvSpPr>
            <a:spLocks noGrp="1"/>
          </p:cNvSpPr>
          <p:nvPr>
            <p:ph type="ftr" sz="quarter" idx="11"/>
          </p:nvPr>
        </p:nvSpPr>
        <p:spPr/>
        <p:txBody>
          <a:bodyPr/>
          <a:lstStyle/>
          <a:p>
            <a:r>
              <a:rPr lang="en-US"/>
              <a:t>C ,C++ and UML Basics</a:t>
            </a:r>
          </a:p>
        </p:txBody>
      </p:sp>
      <p:sp>
        <p:nvSpPr>
          <p:cNvPr id="9" name="Slide Number Placeholder 8">
            <a:extLst>
              <a:ext uri="{FF2B5EF4-FFF2-40B4-BE49-F238E27FC236}">
                <a16:creationId xmlns:a16="http://schemas.microsoft.com/office/drawing/2014/main" id="{8D53C9F7-A6AE-02DE-C75F-D7EE59110C94}"/>
              </a:ext>
            </a:extLst>
          </p:cNvPr>
          <p:cNvSpPr>
            <a:spLocks noGrp="1"/>
          </p:cNvSpPr>
          <p:nvPr>
            <p:ph type="sldNum" sz="quarter" idx="12"/>
          </p:nvPr>
        </p:nvSpPr>
        <p:spPr/>
        <p:txBody>
          <a:bodyPr/>
          <a:lstStyle/>
          <a:p>
            <a:fld id="{A1A6BA4E-CDAE-4DEF-A7CA-99055C502B84}" type="slidenum">
              <a:rPr lang="en-US" smtClean="0"/>
              <a:pPr/>
              <a:t>45</a:t>
            </a:fld>
            <a:endParaRPr lang="en-US"/>
          </a:p>
        </p:txBody>
      </p:sp>
    </p:spTree>
    <p:extLst>
      <p:ext uri="{BB962C8B-B14F-4D97-AF65-F5344CB8AC3E}">
        <p14:creationId xmlns:p14="http://schemas.microsoft.com/office/powerpoint/2010/main" val="17468588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DA367-82A4-5D82-E7DB-2B659605A568}"/>
              </a:ext>
            </a:extLst>
          </p:cNvPr>
          <p:cNvSpPr>
            <a:spLocks noGrp="1"/>
          </p:cNvSpPr>
          <p:nvPr>
            <p:ph type="title"/>
          </p:nvPr>
        </p:nvSpPr>
        <p:spPr>
          <a:xfrm>
            <a:off x="457200" y="0"/>
            <a:ext cx="8229600" cy="563562"/>
          </a:xfrm>
        </p:spPr>
        <p:txBody>
          <a:bodyPr>
            <a:normAutofit fontScale="90000"/>
          </a:bodyPr>
          <a:lstStyle/>
          <a:p>
            <a:r>
              <a:rPr lang="en-US" dirty="0">
                <a:latin typeface="Times New Roman" panose="02020603050405020304" pitchFamily="18" charset="0"/>
                <a:cs typeface="Times New Roman" panose="02020603050405020304" pitchFamily="18" charset="0"/>
              </a:rPr>
              <a:t>This pointer Example</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B26A1B1-B797-115B-AA5B-FE574FF579A0}"/>
              </a:ext>
            </a:extLst>
          </p:cNvPr>
          <p:cNvSpPr>
            <a:spLocks noGrp="1"/>
          </p:cNvSpPr>
          <p:nvPr>
            <p:ph idx="1"/>
          </p:nvPr>
        </p:nvSpPr>
        <p:spPr>
          <a:xfrm>
            <a:off x="152400" y="914400"/>
            <a:ext cx="8839200" cy="4297363"/>
          </a:xfrm>
        </p:spPr>
        <p:txBody>
          <a:bodyPr>
            <a:normAutofit fontScale="25000" lnSpcReduction="20000"/>
          </a:bodyPr>
          <a:lstStyle/>
          <a:p>
            <a:pPr marL="0" indent="0" algn="just">
              <a:buNone/>
            </a:pPr>
            <a:r>
              <a:rPr lang="en-US" sz="7400" b="0" i="0" dirty="0">
                <a:solidFill>
                  <a:srgbClr val="0000FF"/>
                </a:solidFill>
                <a:effectLst/>
                <a:latin typeface="Times New Roman" panose="02020603050405020304" pitchFamily="18" charset="0"/>
                <a:cs typeface="Times New Roman" panose="02020603050405020304" pitchFamily="18" charset="0"/>
              </a:rPr>
              <a:t>#include &lt;iostream&gt;</a:t>
            </a:r>
            <a:r>
              <a:rPr lang="en-US" sz="7400" b="0" i="0" dirty="0">
                <a:solidFill>
                  <a:srgbClr val="000000"/>
                </a:solidFill>
                <a:effectLst/>
                <a:latin typeface="Times New Roman" panose="02020603050405020304" pitchFamily="18" charset="0"/>
                <a:cs typeface="Times New Roman" panose="02020603050405020304" pitchFamily="18" charset="0"/>
              </a:rPr>
              <a:t>  </a:t>
            </a:r>
          </a:p>
          <a:p>
            <a:pPr marL="0" indent="0" algn="just">
              <a:buNone/>
            </a:pPr>
            <a:r>
              <a:rPr lang="en-US" sz="7400" b="1" i="0" dirty="0">
                <a:solidFill>
                  <a:srgbClr val="006699"/>
                </a:solidFill>
                <a:effectLst/>
                <a:latin typeface="Times New Roman" panose="02020603050405020304" pitchFamily="18" charset="0"/>
                <a:cs typeface="Times New Roman" panose="02020603050405020304" pitchFamily="18" charset="0"/>
              </a:rPr>
              <a:t>using</a:t>
            </a:r>
            <a:r>
              <a:rPr lang="en-US" sz="7400" b="0" i="0" dirty="0">
                <a:solidFill>
                  <a:srgbClr val="000000"/>
                </a:solidFill>
                <a:effectLst/>
                <a:latin typeface="Times New Roman" panose="02020603050405020304" pitchFamily="18" charset="0"/>
                <a:cs typeface="Times New Roman" panose="02020603050405020304" pitchFamily="18" charset="0"/>
              </a:rPr>
              <a:t> </a:t>
            </a:r>
            <a:r>
              <a:rPr lang="en-US" sz="7400" b="1" i="0" dirty="0">
                <a:solidFill>
                  <a:srgbClr val="006699"/>
                </a:solidFill>
                <a:effectLst/>
                <a:latin typeface="Times New Roman" panose="02020603050405020304" pitchFamily="18" charset="0"/>
                <a:cs typeface="Times New Roman" panose="02020603050405020304" pitchFamily="18" charset="0"/>
              </a:rPr>
              <a:t>namespace</a:t>
            </a:r>
            <a:r>
              <a:rPr lang="en-US" sz="7400" b="0" i="0" dirty="0">
                <a:solidFill>
                  <a:srgbClr val="000000"/>
                </a:solidFill>
                <a:effectLst/>
                <a:latin typeface="Times New Roman" panose="02020603050405020304" pitchFamily="18" charset="0"/>
                <a:cs typeface="Times New Roman" panose="02020603050405020304" pitchFamily="18" charset="0"/>
              </a:rPr>
              <a:t> std;  </a:t>
            </a:r>
          </a:p>
          <a:p>
            <a:pPr marL="0" indent="0" algn="just">
              <a:buNone/>
            </a:pPr>
            <a:r>
              <a:rPr lang="en-US" sz="7400" b="1" i="0" dirty="0">
                <a:solidFill>
                  <a:srgbClr val="006699"/>
                </a:solidFill>
                <a:effectLst/>
                <a:latin typeface="Times New Roman" panose="02020603050405020304" pitchFamily="18" charset="0"/>
                <a:cs typeface="Times New Roman" panose="02020603050405020304" pitchFamily="18" charset="0"/>
              </a:rPr>
              <a:t>class</a:t>
            </a:r>
            <a:r>
              <a:rPr lang="en-US" sz="7400" b="0" i="0" dirty="0">
                <a:solidFill>
                  <a:srgbClr val="000000"/>
                </a:solidFill>
                <a:effectLst/>
                <a:latin typeface="Times New Roman" panose="02020603050405020304" pitchFamily="18" charset="0"/>
                <a:cs typeface="Times New Roman" panose="02020603050405020304" pitchFamily="18" charset="0"/>
              </a:rPr>
              <a:t> Employee {  </a:t>
            </a:r>
          </a:p>
          <a:p>
            <a:pPr marL="0" indent="0" algn="just">
              <a:buNone/>
            </a:pPr>
            <a:r>
              <a:rPr lang="en-US" sz="7400" b="0" i="0" dirty="0">
                <a:solidFill>
                  <a:srgbClr val="000000"/>
                </a:solidFill>
                <a:effectLst/>
                <a:latin typeface="Times New Roman" panose="02020603050405020304" pitchFamily="18" charset="0"/>
                <a:cs typeface="Times New Roman" panose="02020603050405020304" pitchFamily="18" charset="0"/>
              </a:rPr>
              <a:t>   </a:t>
            </a:r>
            <a:r>
              <a:rPr lang="en-US" sz="7400" b="1" i="0" dirty="0">
                <a:solidFill>
                  <a:srgbClr val="006699"/>
                </a:solidFill>
                <a:effectLst/>
                <a:latin typeface="Times New Roman" panose="02020603050405020304" pitchFamily="18" charset="0"/>
                <a:cs typeface="Times New Roman" panose="02020603050405020304" pitchFamily="18" charset="0"/>
              </a:rPr>
              <a:t>public</a:t>
            </a:r>
            <a:r>
              <a:rPr lang="en-US" sz="7400" b="0" i="0" dirty="0">
                <a:solidFill>
                  <a:srgbClr val="000000"/>
                </a:solidFill>
                <a:effectLst/>
                <a:latin typeface="Times New Roman" panose="02020603050405020304" pitchFamily="18" charset="0"/>
                <a:cs typeface="Times New Roman" panose="02020603050405020304" pitchFamily="18" charset="0"/>
              </a:rPr>
              <a:t>:  </a:t>
            </a:r>
          </a:p>
          <a:p>
            <a:pPr marL="0" indent="0" algn="just">
              <a:buNone/>
            </a:pPr>
            <a:r>
              <a:rPr lang="en-US" sz="7400" b="0" i="0" dirty="0">
                <a:solidFill>
                  <a:srgbClr val="000000"/>
                </a:solidFill>
                <a:effectLst/>
                <a:latin typeface="Times New Roman" panose="02020603050405020304" pitchFamily="18" charset="0"/>
                <a:cs typeface="Times New Roman" panose="02020603050405020304" pitchFamily="18" charset="0"/>
              </a:rPr>
              <a:t>       </a:t>
            </a:r>
            <a:r>
              <a:rPr lang="en-US" sz="7400" b="1" i="0" dirty="0">
                <a:solidFill>
                  <a:srgbClr val="2E8B57"/>
                </a:solidFill>
                <a:effectLst/>
                <a:latin typeface="Times New Roman" panose="02020603050405020304" pitchFamily="18" charset="0"/>
                <a:cs typeface="Times New Roman" panose="02020603050405020304" pitchFamily="18" charset="0"/>
              </a:rPr>
              <a:t>int</a:t>
            </a:r>
            <a:r>
              <a:rPr lang="en-US" sz="7400" b="0" i="0" dirty="0">
                <a:solidFill>
                  <a:srgbClr val="000000"/>
                </a:solidFill>
                <a:effectLst/>
                <a:latin typeface="Times New Roman" panose="02020603050405020304" pitchFamily="18" charset="0"/>
                <a:cs typeface="Times New Roman" panose="02020603050405020304" pitchFamily="18" charset="0"/>
              </a:rPr>
              <a:t> id; </a:t>
            </a:r>
            <a:r>
              <a:rPr lang="en-US" sz="7400" b="0" i="0" dirty="0">
                <a:solidFill>
                  <a:srgbClr val="008200"/>
                </a:solidFill>
                <a:effectLst/>
                <a:latin typeface="Times New Roman" panose="02020603050405020304" pitchFamily="18" charset="0"/>
                <a:cs typeface="Times New Roman" panose="02020603050405020304" pitchFamily="18" charset="0"/>
              </a:rPr>
              <a:t>//data member (also instance variable)    </a:t>
            </a:r>
            <a:r>
              <a:rPr lang="en-US" sz="7400" b="0" i="0" dirty="0">
                <a:solidFill>
                  <a:srgbClr val="000000"/>
                </a:solidFill>
                <a:effectLst/>
                <a:latin typeface="Times New Roman" panose="02020603050405020304" pitchFamily="18" charset="0"/>
                <a:cs typeface="Times New Roman" panose="02020603050405020304" pitchFamily="18" charset="0"/>
              </a:rPr>
              <a:t>  </a:t>
            </a:r>
          </a:p>
          <a:p>
            <a:pPr marL="0" indent="0" algn="just">
              <a:buNone/>
            </a:pPr>
            <a:r>
              <a:rPr lang="en-US" sz="7400" b="0" i="0" dirty="0">
                <a:solidFill>
                  <a:srgbClr val="000000"/>
                </a:solidFill>
                <a:effectLst/>
                <a:latin typeface="Times New Roman" panose="02020603050405020304" pitchFamily="18" charset="0"/>
                <a:cs typeface="Times New Roman" panose="02020603050405020304" pitchFamily="18" charset="0"/>
              </a:rPr>
              <a:t>       string name; </a:t>
            </a:r>
            <a:r>
              <a:rPr lang="en-US" sz="7400" b="0" i="0" dirty="0">
                <a:solidFill>
                  <a:srgbClr val="008200"/>
                </a:solidFill>
                <a:effectLst/>
                <a:latin typeface="Times New Roman" panose="02020603050405020304" pitchFamily="18" charset="0"/>
                <a:cs typeface="Times New Roman" panose="02020603050405020304" pitchFamily="18" charset="0"/>
              </a:rPr>
              <a:t>//data member(also instance variable)</a:t>
            </a:r>
            <a:r>
              <a:rPr lang="en-US" sz="7400" b="0" i="0" dirty="0">
                <a:solidFill>
                  <a:srgbClr val="000000"/>
                </a:solidFill>
                <a:effectLst/>
                <a:latin typeface="Times New Roman" panose="02020603050405020304" pitchFamily="18" charset="0"/>
                <a:cs typeface="Times New Roman" panose="02020603050405020304" pitchFamily="18" charset="0"/>
              </a:rPr>
              <a:t>  </a:t>
            </a:r>
          </a:p>
          <a:p>
            <a:pPr marL="0" indent="0" algn="just">
              <a:buNone/>
            </a:pPr>
            <a:r>
              <a:rPr lang="en-US" sz="7400" b="0" i="0" dirty="0">
                <a:solidFill>
                  <a:srgbClr val="000000"/>
                </a:solidFill>
                <a:effectLst/>
                <a:latin typeface="Times New Roman" panose="02020603050405020304" pitchFamily="18" charset="0"/>
                <a:cs typeface="Times New Roman" panose="02020603050405020304" pitchFamily="18" charset="0"/>
              </a:rPr>
              <a:t>       </a:t>
            </a:r>
            <a:r>
              <a:rPr lang="en-US" sz="7400" b="1" i="0" dirty="0">
                <a:solidFill>
                  <a:srgbClr val="2E8B57"/>
                </a:solidFill>
                <a:effectLst/>
                <a:latin typeface="Times New Roman" panose="02020603050405020304" pitchFamily="18" charset="0"/>
                <a:cs typeface="Times New Roman" panose="02020603050405020304" pitchFamily="18" charset="0"/>
              </a:rPr>
              <a:t>float</a:t>
            </a:r>
            <a:r>
              <a:rPr lang="en-US" sz="7400" b="0" i="0" dirty="0">
                <a:solidFill>
                  <a:srgbClr val="000000"/>
                </a:solidFill>
                <a:effectLst/>
                <a:latin typeface="Times New Roman" panose="02020603050405020304" pitchFamily="18" charset="0"/>
                <a:cs typeface="Times New Roman" panose="02020603050405020304" pitchFamily="18" charset="0"/>
              </a:rPr>
              <a:t> salary;  </a:t>
            </a:r>
          </a:p>
          <a:p>
            <a:pPr marL="0" indent="0" algn="just">
              <a:buNone/>
            </a:pPr>
            <a:r>
              <a:rPr lang="en-US" sz="7400" b="0" i="0" dirty="0">
                <a:solidFill>
                  <a:srgbClr val="000000"/>
                </a:solidFill>
                <a:effectLst/>
                <a:latin typeface="Times New Roman" panose="02020603050405020304" pitchFamily="18" charset="0"/>
                <a:cs typeface="Times New Roman" panose="02020603050405020304" pitchFamily="18" charset="0"/>
              </a:rPr>
              <a:t>       Employee(</a:t>
            </a:r>
            <a:r>
              <a:rPr lang="en-US" sz="7400" b="1" i="0" dirty="0">
                <a:solidFill>
                  <a:srgbClr val="2E8B57"/>
                </a:solidFill>
                <a:effectLst/>
                <a:latin typeface="Times New Roman" panose="02020603050405020304" pitchFamily="18" charset="0"/>
                <a:cs typeface="Times New Roman" panose="02020603050405020304" pitchFamily="18" charset="0"/>
              </a:rPr>
              <a:t>int</a:t>
            </a:r>
            <a:r>
              <a:rPr lang="en-US" sz="7400" b="0" i="0" dirty="0">
                <a:solidFill>
                  <a:srgbClr val="000000"/>
                </a:solidFill>
                <a:effectLst/>
                <a:latin typeface="Times New Roman" panose="02020603050405020304" pitchFamily="18" charset="0"/>
                <a:cs typeface="Times New Roman" panose="02020603050405020304" pitchFamily="18" charset="0"/>
              </a:rPr>
              <a:t> id, string name, </a:t>
            </a:r>
            <a:r>
              <a:rPr lang="en-US" sz="7400" b="1" i="0" dirty="0">
                <a:solidFill>
                  <a:srgbClr val="2E8B57"/>
                </a:solidFill>
                <a:effectLst/>
                <a:latin typeface="Times New Roman" panose="02020603050405020304" pitchFamily="18" charset="0"/>
                <a:cs typeface="Times New Roman" panose="02020603050405020304" pitchFamily="18" charset="0"/>
              </a:rPr>
              <a:t>float</a:t>
            </a:r>
            <a:r>
              <a:rPr lang="en-US" sz="7400" b="0" i="0" dirty="0">
                <a:solidFill>
                  <a:srgbClr val="000000"/>
                </a:solidFill>
                <a:effectLst/>
                <a:latin typeface="Times New Roman" panose="02020603050405020304" pitchFamily="18" charset="0"/>
                <a:cs typeface="Times New Roman" panose="02020603050405020304" pitchFamily="18" charset="0"/>
              </a:rPr>
              <a:t> salary)                 </a:t>
            </a:r>
            <a:r>
              <a:rPr lang="en-US" sz="7400" b="1" i="0" dirty="0">
                <a:solidFill>
                  <a:srgbClr val="000000"/>
                </a:solidFill>
                <a:effectLst/>
                <a:latin typeface="Times New Roman" panose="02020603050405020304" pitchFamily="18" charset="0"/>
                <a:cs typeface="Times New Roman" panose="02020603050405020304" pitchFamily="18" charset="0"/>
              </a:rPr>
              <a:t>Output: 101 </a:t>
            </a:r>
            <a:r>
              <a:rPr lang="en-US" sz="7400" b="1" i="0" dirty="0" err="1">
                <a:solidFill>
                  <a:srgbClr val="000000"/>
                </a:solidFill>
                <a:effectLst/>
                <a:latin typeface="Times New Roman" panose="02020603050405020304" pitchFamily="18" charset="0"/>
                <a:cs typeface="Times New Roman" panose="02020603050405020304" pitchFamily="18" charset="0"/>
              </a:rPr>
              <a:t>Sonoo</a:t>
            </a:r>
            <a:r>
              <a:rPr lang="en-US" sz="7400" b="1" i="0" dirty="0">
                <a:solidFill>
                  <a:srgbClr val="000000"/>
                </a:solidFill>
                <a:effectLst/>
                <a:latin typeface="Times New Roman" panose="02020603050405020304" pitchFamily="18" charset="0"/>
                <a:cs typeface="Times New Roman" panose="02020603050405020304" pitchFamily="18" charset="0"/>
              </a:rPr>
              <a:t> 890000</a:t>
            </a:r>
          </a:p>
          <a:p>
            <a:pPr marL="0" indent="0" algn="just">
              <a:buNone/>
            </a:pPr>
            <a:r>
              <a:rPr lang="en-US" sz="7400" b="0" i="0" dirty="0">
                <a:solidFill>
                  <a:srgbClr val="000000"/>
                </a:solidFill>
                <a:effectLst/>
                <a:latin typeface="Times New Roman" panose="02020603050405020304" pitchFamily="18" charset="0"/>
                <a:cs typeface="Times New Roman" panose="02020603050405020304" pitchFamily="18" charset="0"/>
              </a:rPr>
              <a:t>        {    </a:t>
            </a:r>
          </a:p>
          <a:p>
            <a:pPr marL="0" indent="0" algn="just">
              <a:buNone/>
            </a:pPr>
            <a:r>
              <a:rPr lang="en-US" sz="7400" b="0" i="0" dirty="0">
                <a:solidFill>
                  <a:srgbClr val="000000"/>
                </a:solidFill>
                <a:effectLst/>
                <a:latin typeface="Times New Roman" panose="02020603050405020304" pitchFamily="18" charset="0"/>
                <a:cs typeface="Times New Roman" panose="02020603050405020304" pitchFamily="18" charset="0"/>
              </a:rPr>
              <a:t>             </a:t>
            </a:r>
            <a:r>
              <a:rPr lang="en-US" sz="7400" b="1" i="0" dirty="0">
                <a:solidFill>
                  <a:srgbClr val="006699"/>
                </a:solidFill>
                <a:effectLst/>
                <a:latin typeface="Times New Roman" panose="02020603050405020304" pitchFamily="18" charset="0"/>
                <a:cs typeface="Times New Roman" panose="02020603050405020304" pitchFamily="18" charset="0"/>
              </a:rPr>
              <a:t>this</a:t>
            </a:r>
            <a:r>
              <a:rPr lang="en-US" sz="7400" b="0" i="0" dirty="0">
                <a:solidFill>
                  <a:srgbClr val="000000"/>
                </a:solidFill>
                <a:effectLst/>
                <a:latin typeface="Times New Roman" panose="02020603050405020304" pitchFamily="18" charset="0"/>
                <a:cs typeface="Times New Roman" panose="02020603050405020304" pitchFamily="18" charset="0"/>
              </a:rPr>
              <a:t>-&gt;id = id;    					</a:t>
            </a:r>
            <a:r>
              <a:rPr lang="en-US" sz="7400" b="1" i="0" dirty="0">
                <a:solidFill>
                  <a:srgbClr val="000000"/>
                </a:solidFill>
                <a:effectLst/>
                <a:latin typeface="Times New Roman" panose="02020603050405020304" pitchFamily="18" charset="0"/>
                <a:cs typeface="Times New Roman" panose="02020603050405020304" pitchFamily="18" charset="0"/>
              </a:rPr>
              <a:t>102 Nakul 59000</a:t>
            </a:r>
          </a:p>
          <a:p>
            <a:pPr marL="0" indent="0" algn="just">
              <a:buNone/>
            </a:pPr>
            <a:r>
              <a:rPr lang="en-US" sz="7400" b="0" i="0" dirty="0">
                <a:solidFill>
                  <a:srgbClr val="000000"/>
                </a:solidFill>
                <a:effectLst/>
                <a:latin typeface="Times New Roman" panose="02020603050405020304" pitchFamily="18" charset="0"/>
                <a:cs typeface="Times New Roman" panose="02020603050405020304" pitchFamily="18" charset="0"/>
              </a:rPr>
              <a:t>            </a:t>
            </a:r>
            <a:r>
              <a:rPr lang="en-US" sz="7400" b="1" i="0" dirty="0">
                <a:solidFill>
                  <a:srgbClr val="006699"/>
                </a:solidFill>
                <a:effectLst/>
                <a:latin typeface="Times New Roman" panose="02020603050405020304" pitchFamily="18" charset="0"/>
                <a:cs typeface="Times New Roman" panose="02020603050405020304" pitchFamily="18" charset="0"/>
              </a:rPr>
              <a:t>this</a:t>
            </a:r>
            <a:r>
              <a:rPr lang="en-US" sz="7400" b="0" i="0" dirty="0">
                <a:solidFill>
                  <a:srgbClr val="000000"/>
                </a:solidFill>
                <a:effectLst/>
                <a:latin typeface="Times New Roman" panose="02020603050405020304" pitchFamily="18" charset="0"/>
                <a:cs typeface="Times New Roman" panose="02020603050405020304" pitchFamily="18" charset="0"/>
              </a:rPr>
              <a:t>-&gt;name = name;    </a:t>
            </a:r>
          </a:p>
          <a:p>
            <a:pPr marL="0" indent="0" algn="just">
              <a:buNone/>
            </a:pPr>
            <a:r>
              <a:rPr lang="en-US" sz="7400" b="0" i="0" dirty="0">
                <a:solidFill>
                  <a:srgbClr val="000000"/>
                </a:solidFill>
                <a:effectLst/>
                <a:latin typeface="Times New Roman" panose="02020603050405020304" pitchFamily="18" charset="0"/>
                <a:cs typeface="Times New Roman" panose="02020603050405020304" pitchFamily="18" charset="0"/>
              </a:rPr>
              <a:t>            </a:t>
            </a:r>
            <a:r>
              <a:rPr lang="en-US" sz="7400" b="1" i="0" dirty="0">
                <a:solidFill>
                  <a:srgbClr val="006699"/>
                </a:solidFill>
                <a:effectLst/>
                <a:latin typeface="Times New Roman" panose="02020603050405020304" pitchFamily="18" charset="0"/>
                <a:cs typeface="Times New Roman" panose="02020603050405020304" pitchFamily="18" charset="0"/>
              </a:rPr>
              <a:t>this</a:t>
            </a:r>
            <a:r>
              <a:rPr lang="en-US" sz="7400" b="0" i="0" dirty="0">
                <a:solidFill>
                  <a:srgbClr val="000000"/>
                </a:solidFill>
                <a:effectLst/>
                <a:latin typeface="Times New Roman" panose="02020603050405020304" pitchFamily="18" charset="0"/>
                <a:cs typeface="Times New Roman" panose="02020603050405020304" pitchFamily="18" charset="0"/>
              </a:rPr>
              <a:t>-&gt;salary = salary;   </a:t>
            </a:r>
          </a:p>
          <a:p>
            <a:pPr marL="0" indent="0" algn="just">
              <a:buNone/>
            </a:pPr>
            <a:r>
              <a:rPr lang="en-US" sz="7400" b="0" i="0" dirty="0">
                <a:solidFill>
                  <a:srgbClr val="000000"/>
                </a:solidFill>
                <a:effectLst/>
                <a:latin typeface="Times New Roman" panose="02020603050405020304" pitchFamily="18" charset="0"/>
                <a:cs typeface="Times New Roman" panose="02020603050405020304" pitchFamily="18" charset="0"/>
              </a:rPr>
              <a:t>        }    </a:t>
            </a:r>
          </a:p>
          <a:p>
            <a:pPr marL="0" indent="0" algn="just">
              <a:buNone/>
            </a:pPr>
            <a:r>
              <a:rPr lang="en-US" sz="7400" b="0" i="0" dirty="0">
                <a:solidFill>
                  <a:srgbClr val="000000"/>
                </a:solidFill>
                <a:effectLst/>
                <a:latin typeface="Times New Roman" panose="02020603050405020304" pitchFamily="18" charset="0"/>
                <a:cs typeface="Times New Roman" panose="02020603050405020304" pitchFamily="18" charset="0"/>
              </a:rPr>
              <a:t>       </a:t>
            </a:r>
            <a:r>
              <a:rPr lang="en-US" sz="7400" b="1" i="0" dirty="0">
                <a:solidFill>
                  <a:srgbClr val="006699"/>
                </a:solidFill>
                <a:effectLst/>
                <a:latin typeface="Times New Roman" panose="02020603050405020304" pitchFamily="18" charset="0"/>
                <a:cs typeface="Times New Roman" panose="02020603050405020304" pitchFamily="18" charset="0"/>
              </a:rPr>
              <a:t>void</a:t>
            </a:r>
            <a:r>
              <a:rPr lang="en-US" sz="7400" b="0" i="0" dirty="0">
                <a:solidFill>
                  <a:srgbClr val="000000"/>
                </a:solidFill>
                <a:effectLst/>
                <a:latin typeface="Times New Roman" panose="02020603050405020304" pitchFamily="18" charset="0"/>
                <a:cs typeface="Times New Roman" panose="02020603050405020304" pitchFamily="18" charset="0"/>
              </a:rPr>
              <a:t> display() {    </a:t>
            </a:r>
          </a:p>
          <a:p>
            <a:pPr marL="0" indent="0" algn="just">
              <a:buNone/>
            </a:pPr>
            <a:r>
              <a:rPr lang="en-US" sz="7400" b="0" i="0" dirty="0">
                <a:solidFill>
                  <a:srgbClr val="000000"/>
                </a:solidFill>
                <a:effectLst/>
                <a:latin typeface="Times New Roman" panose="02020603050405020304" pitchFamily="18" charset="0"/>
                <a:cs typeface="Times New Roman" panose="02020603050405020304" pitchFamily="18" charset="0"/>
              </a:rPr>
              <a:t>            </a:t>
            </a:r>
            <a:r>
              <a:rPr lang="en-US" sz="7400" b="0" i="0" dirty="0" err="1">
                <a:solidFill>
                  <a:srgbClr val="000000"/>
                </a:solidFill>
                <a:effectLst/>
                <a:latin typeface="Times New Roman" panose="02020603050405020304" pitchFamily="18" charset="0"/>
                <a:cs typeface="Times New Roman" panose="02020603050405020304" pitchFamily="18" charset="0"/>
              </a:rPr>
              <a:t>cout</a:t>
            </a:r>
            <a:r>
              <a:rPr lang="en-US" sz="7400" b="0" i="0" dirty="0">
                <a:solidFill>
                  <a:srgbClr val="000000"/>
                </a:solidFill>
                <a:effectLst/>
                <a:latin typeface="Times New Roman" panose="02020603050405020304" pitchFamily="18" charset="0"/>
                <a:cs typeface="Times New Roman" panose="02020603050405020304" pitchFamily="18" charset="0"/>
              </a:rPr>
              <a:t>&lt;&lt;id&lt;&lt;</a:t>
            </a:r>
            <a:r>
              <a:rPr lang="en-US" sz="7400" b="0" i="0" dirty="0">
                <a:solidFill>
                  <a:srgbClr val="0000FF"/>
                </a:solidFill>
                <a:effectLst/>
                <a:latin typeface="Times New Roman" panose="02020603050405020304" pitchFamily="18" charset="0"/>
                <a:cs typeface="Times New Roman" panose="02020603050405020304" pitchFamily="18" charset="0"/>
              </a:rPr>
              <a:t>"  "</a:t>
            </a:r>
            <a:r>
              <a:rPr lang="en-US" sz="7400" b="0" i="0" dirty="0">
                <a:solidFill>
                  <a:srgbClr val="000000"/>
                </a:solidFill>
                <a:effectLst/>
                <a:latin typeface="Times New Roman" panose="02020603050405020304" pitchFamily="18" charset="0"/>
                <a:cs typeface="Times New Roman" panose="02020603050405020304" pitchFamily="18" charset="0"/>
              </a:rPr>
              <a:t>&lt;&lt;name&lt;&lt;</a:t>
            </a:r>
            <a:r>
              <a:rPr lang="en-US" sz="7400" b="0" i="0" dirty="0">
                <a:solidFill>
                  <a:srgbClr val="0000FF"/>
                </a:solidFill>
                <a:effectLst/>
                <a:latin typeface="Times New Roman" panose="02020603050405020304" pitchFamily="18" charset="0"/>
                <a:cs typeface="Times New Roman" panose="02020603050405020304" pitchFamily="18" charset="0"/>
              </a:rPr>
              <a:t>"  "</a:t>
            </a:r>
            <a:r>
              <a:rPr lang="en-US" sz="7400" b="0" i="0" dirty="0">
                <a:solidFill>
                  <a:srgbClr val="000000"/>
                </a:solidFill>
                <a:effectLst/>
                <a:latin typeface="Times New Roman" panose="02020603050405020304" pitchFamily="18" charset="0"/>
                <a:cs typeface="Times New Roman" panose="02020603050405020304" pitchFamily="18" charset="0"/>
              </a:rPr>
              <a:t>&lt;&lt;salary&lt;&lt;</a:t>
            </a:r>
            <a:r>
              <a:rPr lang="en-US" sz="7400" b="0" i="0" dirty="0" err="1">
                <a:solidFill>
                  <a:srgbClr val="000000"/>
                </a:solidFill>
                <a:effectLst/>
                <a:latin typeface="Times New Roman" panose="02020603050405020304" pitchFamily="18" charset="0"/>
                <a:cs typeface="Times New Roman" panose="02020603050405020304" pitchFamily="18" charset="0"/>
              </a:rPr>
              <a:t>endl</a:t>
            </a:r>
            <a:r>
              <a:rPr lang="en-US" sz="7400" b="0" i="0" dirty="0">
                <a:solidFill>
                  <a:srgbClr val="000000"/>
                </a:solidFill>
                <a:effectLst/>
                <a:latin typeface="Times New Roman" panose="02020603050405020304" pitchFamily="18" charset="0"/>
                <a:cs typeface="Times New Roman" panose="02020603050405020304" pitchFamily="18" charset="0"/>
              </a:rPr>
              <a:t>;    </a:t>
            </a:r>
          </a:p>
          <a:p>
            <a:pPr marL="0" indent="0" algn="just">
              <a:buNone/>
            </a:pPr>
            <a:r>
              <a:rPr lang="en-US" sz="7400" b="0" i="0" dirty="0">
                <a:solidFill>
                  <a:srgbClr val="000000"/>
                </a:solidFill>
                <a:effectLst/>
                <a:latin typeface="Times New Roman" panose="02020603050405020304" pitchFamily="18" charset="0"/>
                <a:cs typeface="Times New Roman" panose="02020603050405020304" pitchFamily="18" charset="0"/>
              </a:rPr>
              <a:t>        } };  </a:t>
            </a:r>
          </a:p>
          <a:p>
            <a:pPr marL="0" indent="0" algn="just">
              <a:buNone/>
            </a:pPr>
            <a:r>
              <a:rPr lang="en-US" sz="7400" b="1" i="0" dirty="0">
                <a:solidFill>
                  <a:srgbClr val="2E8B57"/>
                </a:solidFill>
                <a:effectLst/>
                <a:latin typeface="Times New Roman" panose="02020603050405020304" pitchFamily="18" charset="0"/>
                <a:cs typeface="Times New Roman" panose="02020603050405020304" pitchFamily="18" charset="0"/>
              </a:rPr>
              <a:t>int</a:t>
            </a:r>
            <a:r>
              <a:rPr lang="en-US" sz="7400" b="0" i="0" dirty="0">
                <a:solidFill>
                  <a:srgbClr val="000000"/>
                </a:solidFill>
                <a:effectLst/>
                <a:latin typeface="Times New Roman" panose="02020603050405020304" pitchFamily="18" charset="0"/>
                <a:cs typeface="Times New Roman" panose="02020603050405020304" pitchFamily="18" charset="0"/>
              </a:rPr>
              <a:t> main(</a:t>
            </a:r>
            <a:r>
              <a:rPr lang="en-US" sz="7400" b="1" i="0" dirty="0">
                <a:solidFill>
                  <a:srgbClr val="006699"/>
                </a:solidFill>
                <a:effectLst/>
                <a:latin typeface="Times New Roman" panose="02020603050405020304" pitchFamily="18" charset="0"/>
                <a:cs typeface="Times New Roman" panose="02020603050405020304" pitchFamily="18" charset="0"/>
              </a:rPr>
              <a:t>void</a:t>
            </a:r>
            <a:r>
              <a:rPr lang="en-US" sz="7400" b="0" i="0" dirty="0">
                <a:solidFill>
                  <a:srgbClr val="000000"/>
                </a:solidFill>
                <a:effectLst/>
                <a:latin typeface="Times New Roman" panose="02020603050405020304" pitchFamily="18" charset="0"/>
                <a:cs typeface="Times New Roman" panose="02020603050405020304" pitchFamily="18" charset="0"/>
              </a:rPr>
              <a:t>) {  </a:t>
            </a:r>
          </a:p>
          <a:p>
            <a:pPr marL="0" indent="0" algn="just">
              <a:buNone/>
            </a:pPr>
            <a:r>
              <a:rPr lang="en-US" sz="7400" b="0" i="0" dirty="0">
                <a:solidFill>
                  <a:srgbClr val="000000"/>
                </a:solidFill>
                <a:effectLst/>
                <a:latin typeface="Times New Roman" panose="02020603050405020304" pitchFamily="18" charset="0"/>
                <a:cs typeface="Times New Roman" panose="02020603050405020304" pitchFamily="18" charset="0"/>
              </a:rPr>
              <a:t>Employee e1 =Employee(101, </a:t>
            </a:r>
            <a:r>
              <a:rPr lang="en-US" sz="7400" b="0" i="0" dirty="0">
                <a:solidFill>
                  <a:srgbClr val="0000FF"/>
                </a:solidFill>
                <a:effectLst/>
                <a:latin typeface="Times New Roman" panose="02020603050405020304" pitchFamily="18" charset="0"/>
                <a:cs typeface="Times New Roman" panose="02020603050405020304" pitchFamily="18" charset="0"/>
              </a:rPr>
              <a:t>"</a:t>
            </a:r>
            <a:r>
              <a:rPr lang="en-US" sz="7400" b="0" i="0" dirty="0" err="1">
                <a:solidFill>
                  <a:srgbClr val="0000FF"/>
                </a:solidFill>
                <a:effectLst/>
                <a:latin typeface="Times New Roman" panose="02020603050405020304" pitchFamily="18" charset="0"/>
                <a:cs typeface="Times New Roman" panose="02020603050405020304" pitchFamily="18" charset="0"/>
              </a:rPr>
              <a:t>Sonoo</a:t>
            </a:r>
            <a:r>
              <a:rPr lang="en-US" sz="7400" b="0" i="0" dirty="0">
                <a:solidFill>
                  <a:srgbClr val="0000FF"/>
                </a:solidFill>
                <a:effectLst/>
                <a:latin typeface="Times New Roman" panose="02020603050405020304" pitchFamily="18" charset="0"/>
                <a:cs typeface="Times New Roman" panose="02020603050405020304" pitchFamily="18" charset="0"/>
              </a:rPr>
              <a:t>"</a:t>
            </a:r>
            <a:r>
              <a:rPr lang="en-US" sz="7400" b="0" i="0" dirty="0">
                <a:solidFill>
                  <a:srgbClr val="000000"/>
                </a:solidFill>
                <a:effectLst/>
                <a:latin typeface="Times New Roman" panose="02020603050405020304" pitchFamily="18" charset="0"/>
                <a:cs typeface="Times New Roman" panose="02020603050405020304" pitchFamily="18" charset="0"/>
              </a:rPr>
              <a:t>, 890000); </a:t>
            </a:r>
            <a:r>
              <a:rPr lang="en-US" sz="7400" b="0" i="0" dirty="0">
                <a:solidFill>
                  <a:srgbClr val="008200"/>
                </a:solidFill>
                <a:effectLst/>
                <a:latin typeface="Times New Roman" panose="02020603050405020304" pitchFamily="18" charset="0"/>
                <a:cs typeface="Times New Roman" panose="02020603050405020304" pitchFamily="18" charset="0"/>
              </a:rPr>
              <a:t>//creating an object of Employee </a:t>
            </a:r>
            <a:r>
              <a:rPr lang="en-US" sz="7400" b="0" i="0" dirty="0">
                <a:solidFill>
                  <a:srgbClr val="000000"/>
                </a:solidFill>
                <a:effectLst/>
                <a:latin typeface="Times New Roman" panose="02020603050405020304" pitchFamily="18" charset="0"/>
                <a:cs typeface="Times New Roman" panose="02020603050405020304" pitchFamily="18" charset="0"/>
              </a:rPr>
              <a:t>  </a:t>
            </a:r>
          </a:p>
          <a:p>
            <a:pPr marL="0" indent="0" algn="just">
              <a:buNone/>
            </a:pPr>
            <a:r>
              <a:rPr lang="en-US" sz="7400" b="0" i="0" dirty="0">
                <a:solidFill>
                  <a:srgbClr val="000000"/>
                </a:solidFill>
                <a:effectLst/>
                <a:latin typeface="Times New Roman" panose="02020603050405020304" pitchFamily="18" charset="0"/>
                <a:cs typeface="Times New Roman" panose="02020603050405020304" pitchFamily="18" charset="0"/>
              </a:rPr>
              <a:t>Employee e2=Employee(102, </a:t>
            </a:r>
            <a:r>
              <a:rPr lang="en-US" sz="7400" b="0" i="0" dirty="0">
                <a:solidFill>
                  <a:srgbClr val="0000FF"/>
                </a:solidFill>
                <a:effectLst/>
                <a:latin typeface="Times New Roman" panose="02020603050405020304" pitchFamily="18" charset="0"/>
                <a:cs typeface="Times New Roman" panose="02020603050405020304" pitchFamily="18" charset="0"/>
              </a:rPr>
              <a:t>"Nakul"</a:t>
            </a:r>
            <a:r>
              <a:rPr lang="en-US" sz="7400" b="0" i="0" dirty="0">
                <a:solidFill>
                  <a:srgbClr val="000000"/>
                </a:solidFill>
                <a:effectLst/>
                <a:latin typeface="Times New Roman" panose="02020603050405020304" pitchFamily="18" charset="0"/>
                <a:cs typeface="Times New Roman" panose="02020603050405020304" pitchFamily="18" charset="0"/>
              </a:rPr>
              <a:t>, 59000); </a:t>
            </a:r>
            <a:r>
              <a:rPr lang="en-US" sz="7400" b="0" i="0" dirty="0">
                <a:solidFill>
                  <a:srgbClr val="008200"/>
                </a:solidFill>
                <a:effectLst/>
                <a:latin typeface="Times New Roman" panose="02020603050405020304" pitchFamily="18" charset="0"/>
                <a:cs typeface="Times New Roman" panose="02020603050405020304" pitchFamily="18" charset="0"/>
              </a:rPr>
              <a:t>//creating an object of Employee</a:t>
            </a:r>
            <a:r>
              <a:rPr lang="en-US" sz="7400" b="0" i="0" dirty="0">
                <a:solidFill>
                  <a:srgbClr val="000000"/>
                </a:solidFill>
                <a:effectLst/>
                <a:latin typeface="Times New Roman" panose="02020603050405020304" pitchFamily="18" charset="0"/>
                <a:cs typeface="Times New Roman" panose="02020603050405020304" pitchFamily="18" charset="0"/>
              </a:rPr>
              <a:t>  </a:t>
            </a:r>
          </a:p>
          <a:p>
            <a:pPr marL="0" indent="0" algn="just">
              <a:buNone/>
            </a:pPr>
            <a:r>
              <a:rPr lang="en-US" sz="7400" b="0" i="0" dirty="0">
                <a:solidFill>
                  <a:srgbClr val="000000"/>
                </a:solidFill>
                <a:effectLst/>
                <a:latin typeface="Times New Roman" panose="02020603050405020304" pitchFamily="18" charset="0"/>
                <a:cs typeface="Times New Roman" panose="02020603050405020304" pitchFamily="18" charset="0"/>
              </a:rPr>
              <a:t>    e1.display();    e2.display();      </a:t>
            </a:r>
            <a:r>
              <a:rPr lang="en-US" sz="7400" b="1" i="0" dirty="0">
                <a:solidFill>
                  <a:srgbClr val="006699"/>
                </a:solidFill>
                <a:effectLst/>
                <a:latin typeface="Times New Roman" panose="02020603050405020304" pitchFamily="18" charset="0"/>
                <a:cs typeface="Times New Roman" panose="02020603050405020304" pitchFamily="18" charset="0"/>
              </a:rPr>
              <a:t>return</a:t>
            </a:r>
            <a:r>
              <a:rPr lang="en-US" sz="7400" b="0" i="0" dirty="0">
                <a:solidFill>
                  <a:srgbClr val="000000"/>
                </a:solidFill>
                <a:effectLst/>
                <a:latin typeface="Times New Roman" panose="02020603050405020304" pitchFamily="18" charset="0"/>
                <a:cs typeface="Times New Roman" panose="02020603050405020304" pitchFamily="18" charset="0"/>
              </a:rPr>
              <a:t> 0; }  </a:t>
            </a:r>
          </a:p>
          <a:p>
            <a:pPr marL="0" indent="0">
              <a:buNone/>
            </a:pPr>
            <a:endParaRPr lang="en-IN" dirty="0"/>
          </a:p>
        </p:txBody>
      </p:sp>
      <p:sp>
        <p:nvSpPr>
          <p:cNvPr id="4" name="Rectangle 1">
            <a:extLst>
              <a:ext uri="{FF2B5EF4-FFF2-40B4-BE49-F238E27FC236}">
                <a16:creationId xmlns:a16="http://schemas.microsoft.com/office/drawing/2014/main" id="{387E6384-052E-BD54-F216-6F1DFCF84D88}"/>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9F9F9"/>
                </a:solidFill>
                <a:effectLst/>
                <a:latin typeface="Arial Unicode MS"/>
              </a:rPr>
              <a:t>101 Sonoo 890000 102 Nakul 59000</a:t>
            </a:r>
            <a:r>
              <a:rPr kumimoji="0" lang="en-US" altLang="en-US" sz="4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960F3D51-C56B-3B4C-BC3C-255515B1AE5E}"/>
              </a:ext>
            </a:extLst>
          </p:cNvPr>
          <p:cNvSpPr>
            <a:spLocks noChangeArrowheads="1"/>
          </p:cNvSpPr>
          <p:nvPr/>
        </p:nvSpPr>
        <p:spPr bwMode="auto">
          <a:xfrm>
            <a:off x="152400" y="15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9F9F9"/>
                </a:solidFill>
                <a:effectLst/>
                <a:latin typeface="Arial Unicode MS"/>
              </a:rPr>
              <a:t>101 Sonoo 890000 102 Nakul 59000</a:t>
            </a:r>
            <a:r>
              <a:rPr kumimoji="0" lang="en-US" altLang="en-US" sz="4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4DC12554-E6B7-788E-C0BF-3CCD4377F1D3}"/>
              </a:ext>
            </a:extLst>
          </p:cNvPr>
          <p:cNvSpPr>
            <a:spLocks noChangeArrowheads="1"/>
          </p:cNvSpPr>
          <p:nvPr/>
        </p:nvSpPr>
        <p:spPr bwMode="auto">
          <a:xfrm>
            <a:off x="304800" y="3048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9F9F9"/>
                </a:solidFill>
                <a:effectLst/>
                <a:latin typeface="Arial Unicode MS"/>
              </a:rPr>
              <a:t>101 Sonoo 890000 102 Nakul 59000</a:t>
            </a:r>
            <a:r>
              <a:rPr kumimoji="0" lang="en-US" altLang="en-US" sz="4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6DC1A0CD-C7B9-BD38-F8C4-AEFCACBEC622}"/>
              </a:ext>
            </a:extLst>
          </p:cNvPr>
          <p:cNvSpPr>
            <a:spLocks noChangeArrowheads="1"/>
          </p:cNvSpPr>
          <p:nvPr/>
        </p:nvSpPr>
        <p:spPr bwMode="auto">
          <a:xfrm>
            <a:off x="45720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9F9F9"/>
                </a:solidFill>
                <a:effectLst/>
                <a:latin typeface="Arial Unicode MS"/>
              </a:rPr>
              <a:t>101 Sonoo 890000</a:t>
            </a:r>
            <a:r>
              <a:rPr kumimoji="0" lang="en-US" altLang="en-US" sz="4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0FD8B188-A00E-43F9-FD6F-9F57342357A8}"/>
              </a:ext>
            </a:extLst>
          </p:cNvPr>
          <p:cNvSpPr/>
          <p:nvPr/>
        </p:nvSpPr>
        <p:spPr>
          <a:xfrm>
            <a:off x="0" y="579481"/>
            <a:ext cx="9144000" cy="41564"/>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2976E03-A63C-7B07-1B54-E2F3341FA37F}"/>
              </a:ext>
            </a:extLst>
          </p:cNvPr>
          <p:cNvSpPr/>
          <p:nvPr/>
        </p:nvSpPr>
        <p:spPr>
          <a:xfrm>
            <a:off x="0" y="699323"/>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10" name="Picture 9" descr="pngfind.com-kingpin-png-4152286 (1).png">
            <a:extLst>
              <a:ext uri="{FF2B5EF4-FFF2-40B4-BE49-F238E27FC236}">
                <a16:creationId xmlns:a16="http://schemas.microsoft.com/office/drawing/2014/main" id="{E635E76B-DA52-E996-F358-02E67A441E08}"/>
              </a:ext>
            </a:extLst>
          </p:cNvPr>
          <p:cNvPicPr>
            <a:picLocks noChangeAspect="1"/>
          </p:cNvPicPr>
          <p:nvPr/>
        </p:nvPicPr>
        <p:blipFill>
          <a:blip r:embed="rId2" cstate="print"/>
          <a:stretch>
            <a:fillRect/>
          </a:stretch>
        </p:blipFill>
        <p:spPr>
          <a:xfrm>
            <a:off x="4953000" y="425003"/>
            <a:ext cx="1219200" cy="533400"/>
          </a:xfrm>
          <a:prstGeom prst="rect">
            <a:avLst/>
          </a:prstGeom>
        </p:spPr>
      </p:pic>
      <p:sp>
        <p:nvSpPr>
          <p:cNvPr id="11" name="Date Placeholder 10">
            <a:extLst>
              <a:ext uri="{FF2B5EF4-FFF2-40B4-BE49-F238E27FC236}">
                <a16:creationId xmlns:a16="http://schemas.microsoft.com/office/drawing/2014/main" id="{C4BFBB46-F34E-0648-362D-9DDED19542D2}"/>
              </a:ext>
            </a:extLst>
          </p:cNvPr>
          <p:cNvSpPr>
            <a:spLocks noGrp="1"/>
          </p:cNvSpPr>
          <p:nvPr>
            <p:ph type="dt" sz="half" idx="10"/>
          </p:nvPr>
        </p:nvSpPr>
        <p:spPr/>
        <p:txBody>
          <a:bodyPr/>
          <a:lstStyle/>
          <a:p>
            <a:fld id="{EE35FC22-C801-498C-9E21-2B34B9A4E1E6}" type="datetime1">
              <a:rPr lang="en-US" smtClean="0"/>
              <a:t>9/5/2022</a:t>
            </a:fld>
            <a:endParaRPr lang="en-US"/>
          </a:p>
        </p:txBody>
      </p:sp>
      <p:sp>
        <p:nvSpPr>
          <p:cNvPr id="12" name="Footer Placeholder 11">
            <a:extLst>
              <a:ext uri="{FF2B5EF4-FFF2-40B4-BE49-F238E27FC236}">
                <a16:creationId xmlns:a16="http://schemas.microsoft.com/office/drawing/2014/main" id="{05FF3B3B-7450-CDA4-A48B-626654D4F3FF}"/>
              </a:ext>
            </a:extLst>
          </p:cNvPr>
          <p:cNvSpPr>
            <a:spLocks noGrp="1"/>
          </p:cNvSpPr>
          <p:nvPr>
            <p:ph type="ftr" sz="quarter" idx="11"/>
          </p:nvPr>
        </p:nvSpPr>
        <p:spPr/>
        <p:txBody>
          <a:bodyPr/>
          <a:lstStyle/>
          <a:p>
            <a:r>
              <a:rPr lang="en-US"/>
              <a:t>C ,C++ and UML Basics</a:t>
            </a:r>
          </a:p>
        </p:txBody>
      </p:sp>
      <p:sp>
        <p:nvSpPr>
          <p:cNvPr id="13" name="Slide Number Placeholder 12">
            <a:extLst>
              <a:ext uri="{FF2B5EF4-FFF2-40B4-BE49-F238E27FC236}">
                <a16:creationId xmlns:a16="http://schemas.microsoft.com/office/drawing/2014/main" id="{5A9917F5-AF74-A80B-FFEA-228C1E977A5C}"/>
              </a:ext>
            </a:extLst>
          </p:cNvPr>
          <p:cNvSpPr>
            <a:spLocks noGrp="1"/>
          </p:cNvSpPr>
          <p:nvPr>
            <p:ph type="sldNum" sz="quarter" idx="12"/>
          </p:nvPr>
        </p:nvSpPr>
        <p:spPr/>
        <p:txBody>
          <a:bodyPr/>
          <a:lstStyle/>
          <a:p>
            <a:fld id="{A1A6BA4E-CDAE-4DEF-A7CA-99055C502B84}" type="slidenum">
              <a:rPr lang="en-US" smtClean="0"/>
              <a:pPr/>
              <a:t>46</a:t>
            </a:fld>
            <a:endParaRPr lang="en-US"/>
          </a:p>
        </p:txBody>
      </p:sp>
    </p:spTree>
    <p:extLst>
      <p:ext uri="{BB962C8B-B14F-4D97-AF65-F5344CB8AC3E}">
        <p14:creationId xmlns:p14="http://schemas.microsoft.com/office/powerpoint/2010/main" val="42288253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717617"/>
            <a:ext cx="7886700" cy="4538750"/>
          </a:xfrm>
        </p:spPr>
        <p:txBody>
          <a:bodyPr>
            <a:noAutofit/>
          </a:bodyPr>
          <a:lstStyle/>
          <a:p>
            <a:pPr marL="0" indent="0">
              <a:buNone/>
            </a:pPr>
            <a:br>
              <a:rPr lang="en-IN" sz="4050" dirty="0"/>
            </a:br>
            <a:endParaRPr lang="en-IN" sz="4050" dirty="0"/>
          </a:p>
        </p:txBody>
      </p:sp>
      <p:sp>
        <p:nvSpPr>
          <p:cNvPr id="4" name="Rectangle 3"/>
          <p:cNvSpPr/>
          <p:nvPr/>
        </p:nvSpPr>
        <p:spPr>
          <a:xfrm>
            <a:off x="336665" y="1867246"/>
            <a:ext cx="5212080" cy="4914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IN" sz="2000" dirty="0"/>
              <a:t>#include&lt;</a:t>
            </a:r>
            <a:r>
              <a:rPr lang="en-IN" sz="2000" dirty="0" err="1"/>
              <a:t>iostream</a:t>
            </a:r>
            <a:r>
              <a:rPr lang="en-IN" sz="2000" dirty="0"/>
              <a:t>&gt;</a:t>
            </a:r>
          </a:p>
          <a:p>
            <a:pPr fontAlgn="base"/>
            <a:r>
              <a:rPr lang="en-IN" sz="2000" dirty="0"/>
              <a:t>using namespace </a:t>
            </a:r>
            <a:r>
              <a:rPr lang="en-IN" sz="2000" dirty="0" err="1"/>
              <a:t>std</a:t>
            </a:r>
            <a:r>
              <a:rPr lang="en-IN" sz="2000" dirty="0"/>
              <a:t>;</a:t>
            </a:r>
          </a:p>
          <a:p>
            <a:pPr fontAlgn="base"/>
            <a:r>
              <a:rPr lang="en-IN" sz="2000" dirty="0"/>
              <a:t>void swap(</a:t>
            </a:r>
            <a:r>
              <a:rPr lang="en-IN" sz="2000" dirty="0" err="1"/>
              <a:t>int</a:t>
            </a:r>
            <a:r>
              <a:rPr lang="en-IN" sz="2000" dirty="0"/>
              <a:t> *a ,</a:t>
            </a:r>
            <a:r>
              <a:rPr lang="en-IN" sz="2000" dirty="0" err="1"/>
              <a:t>int</a:t>
            </a:r>
            <a:r>
              <a:rPr lang="en-IN" sz="2000" dirty="0"/>
              <a:t> *b );</a:t>
            </a:r>
          </a:p>
          <a:p>
            <a:pPr fontAlgn="base"/>
            <a:r>
              <a:rPr lang="en-IN" sz="2000" dirty="0"/>
              <a:t>//Call By Reference</a:t>
            </a:r>
          </a:p>
          <a:p>
            <a:pPr fontAlgn="base"/>
            <a:r>
              <a:rPr lang="en-IN" sz="2000" dirty="0" err="1"/>
              <a:t>int</a:t>
            </a:r>
            <a:r>
              <a:rPr lang="en-IN" sz="2000" dirty="0"/>
              <a:t> main()</a:t>
            </a:r>
          </a:p>
          <a:p>
            <a:pPr fontAlgn="base"/>
            <a:r>
              <a:rPr lang="en-IN" sz="2000" dirty="0"/>
              <a:t>{</a:t>
            </a:r>
          </a:p>
          <a:p>
            <a:pPr fontAlgn="base"/>
            <a:r>
              <a:rPr lang="en-IN" sz="2000" dirty="0"/>
              <a:t>  </a:t>
            </a:r>
            <a:r>
              <a:rPr lang="en-IN" sz="2000" dirty="0" err="1"/>
              <a:t>int</a:t>
            </a:r>
            <a:r>
              <a:rPr lang="en-IN" sz="2000" dirty="0"/>
              <a:t> </a:t>
            </a:r>
            <a:r>
              <a:rPr lang="en-IN" sz="2000" dirty="0" err="1"/>
              <a:t>p,q</a:t>
            </a:r>
            <a:r>
              <a:rPr lang="en-IN" sz="2000" dirty="0"/>
              <a:t>;</a:t>
            </a:r>
          </a:p>
          <a:p>
            <a:pPr fontAlgn="base"/>
            <a:r>
              <a:rPr lang="en-IN" sz="2000" dirty="0"/>
              <a:t> </a:t>
            </a:r>
            <a:r>
              <a:rPr lang="en-IN" sz="2000" dirty="0" err="1"/>
              <a:t>cout</a:t>
            </a:r>
            <a:r>
              <a:rPr lang="en-IN" sz="2000" dirty="0"/>
              <a:t>&lt;&lt;"\</a:t>
            </a:r>
            <a:r>
              <a:rPr lang="en-IN" sz="2000" dirty="0" err="1"/>
              <a:t>nEnter</a:t>
            </a:r>
            <a:r>
              <a:rPr lang="en-IN" sz="2000" dirty="0"/>
              <a:t> Two Number You Want To Swap \n";</a:t>
            </a:r>
          </a:p>
          <a:p>
            <a:pPr fontAlgn="base"/>
            <a:r>
              <a:rPr lang="en-IN" sz="2000" dirty="0" err="1"/>
              <a:t>cin</a:t>
            </a:r>
            <a:r>
              <a:rPr lang="en-IN" sz="2000" dirty="0"/>
              <a:t>&gt;&gt;p&gt;&gt;q;</a:t>
            </a:r>
          </a:p>
          <a:p>
            <a:pPr fontAlgn="base"/>
            <a:r>
              <a:rPr lang="en-IN" sz="2000" dirty="0"/>
              <a:t>swap(&amp;</a:t>
            </a:r>
            <a:r>
              <a:rPr lang="en-IN" sz="2000" dirty="0" err="1"/>
              <a:t>p,&amp;q</a:t>
            </a:r>
            <a:r>
              <a:rPr lang="en-IN" sz="2000" dirty="0"/>
              <a:t>);</a:t>
            </a:r>
          </a:p>
          <a:p>
            <a:pPr fontAlgn="base"/>
            <a:r>
              <a:rPr lang="en-IN" sz="2000" dirty="0" err="1"/>
              <a:t>cout</a:t>
            </a:r>
            <a:r>
              <a:rPr lang="en-IN" sz="2000" dirty="0"/>
              <a:t>&lt;&lt;"\</a:t>
            </a:r>
            <a:r>
              <a:rPr lang="en-IN" sz="2000" dirty="0" err="1"/>
              <a:t>nAfter</a:t>
            </a:r>
            <a:r>
              <a:rPr lang="en-IN" sz="2000" dirty="0"/>
              <a:t> Swapping Numbers Are Given below\n\n";</a:t>
            </a:r>
          </a:p>
          <a:p>
            <a:pPr fontAlgn="base"/>
            <a:r>
              <a:rPr lang="en-IN" sz="2000" dirty="0" err="1"/>
              <a:t>cout</a:t>
            </a:r>
            <a:r>
              <a:rPr lang="en-IN" sz="2000" dirty="0"/>
              <a:t>&lt;&lt;p&lt;&lt;"   "&lt;&lt;q&lt;&lt;" \n";</a:t>
            </a:r>
          </a:p>
          <a:p>
            <a:pPr fontAlgn="base"/>
            <a:r>
              <a:rPr lang="en-IN" sz="2000" dirty="0"/>
              <a:t>     return 0;</a:t>
            </a:r>
          </a:p>
          <a:p>
            <a:pPr fontAlgn="base"/>
            <a:r>
              <a:rPr lang="en-IN" sz="2000" dirty="0"/>
              <a:t>}</a:t>
            </a:r>
          </a:p>
          <a:p>
            <a:pPr algn="ctr"/>
            <a:endParaRPr lang="en-IN" sz="1350" dirty="0"/>
          </a:p>
        </p:txBody>
      </p:sp>
      <p:sp>
        <p:nvSpPr>
          <p:cNvPr id="5" name="Rectangle 4"/>
          <p:cNvSpPr/>
          <p:nvPr/>
        </p:nvSpPr>
        <p:spPr>
          <a:xfrm>
            <a:off x="5690064" y="1867246"/>
            <a:ext cx="3212869" cy="48383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r>
              <a:rPr lang="en-IN" dirty="0"/>
              <a:t>void swap(</a:t>
            </a:r>
            <a:r>
              <a:rPr lang="en-IN" dirty="0" err="1"/>
              <a:t>int</a:t>
            </a:r>
            <a:r>
              <a:rPr lang="en-IN" dirty="0"/>
              <a:t> *</a:t>
            </a:r>
            <a:r>
              <a:rPr lang="en-IN" dirty="0" err="1"/>
              <a:t>a,int</a:t>
            </a:r>
            <a:r>
              <a:rPr lang="en-IN" dirty="0"/>
              <a:t> *b)</a:t>
            </a:r>
          </a:p>
          <a:p>
            <a:pPr fontAlgn="base"/>
            <a:r>
              <a:rPr lang="en-IN" dirty="0"/>
              <a:t>{</a:t>
            </a:r>
          </a:p>
          <a:p>
            <a:pPr fontAlgn="base"/>
            <a:r>
              <a:rPr lang="en-IN" dirty="0" err="1"/>
              <a:t>int</a:t>
            </a:r>
            <a:r>
              <a:rPr lang="en-IN" dirty="0"/>
              <a:t> c;</a:t>
            </a:r>
          </a:p>
          <a:p>
            <a:pPr fontAlgn="base"/>
            <a:r>
              <a:rPr lang="en-IN" dirty="0"/>
              <a:t>c=*a;</a:t>
            </a:r>
          </a:p>
          <a:p>
            <a:pPr fontAlgn="base"/>
            <a:r>
              <a:rPr lang="en-IN" dirty="0"/>
              <a:t>*a=*b;</a:t>
            </a:r>
          </a:p>
          <a:p>
            <a:pPr fontAlgn="base"/>
            <a:r>
              <a:rPr lang="en-IN" dirty="0"/>
              <a:t>*b=c; </a:t>
            </a:r>
          </a:p>
          <a:p>
            <a:pPr fontAlgn="base"/>
            <a:r>
              <a:rPr lang="en-IN" dirty="0"/>
              <a:t>}</a:t>
            </a:r>
          </a:p>
          <a:p>
            <a:pPr fontAlgn="base"/>
            <a:endParaRPr lang="en-IN" dirty="0"/>
          </a:p>
          <a:p>
            <a:pPr fontAlgn="base"/>
            <a:r>
              <a:rPr lang="en-IN" dirty="0"/>
              <a:t>Output:</a:t>
            </a:r>
          </a:p>
          <a:p>
            <a:pPr fontAlgn="base"/>
            <a:r>
              <a:rPr lang="en-IN" dirty="0"/>
              <a:t>Enter Two Number You Want to Swap</a:t>
            </a:r>
          </a:p>
          <a:p>
            <a:pPr fontAlgn="base"/>
            <a:r>
              <a:rPr lang="en-IN" dirty="0"/>
              <a:t>10 20</a:t>
            </a:r>
          </a:p>
          <a:p>
            <a:pPr fontAlgn="base"/>
            <a:r>
              <a:rPr lang="en-IN" dirty="0"/>
              <a:t>After Swapping Numbers Are Given below</a:t>
            </a:r>
          </a:p>
          <a:p>
            <a:pPr fontAlgn="base"/>
            <a:r>
              <a:rPr lang="en-IN" dirty="0"/>
              <a:t>20 10</a:t>
            </a:r>
          </a:p>
          <a:p>
            <a:pPr fontAlgn="base"/>
            <a:endParaRPr lang="en-IN" sz="1350" dirty="0"/>
          </a:p>
        </p:txBody>
      </p:sp>
      <p:sp>
        <p:nvSpPr>
          <p:cNvPr id="7" name="Rectangle 6"/>
          <p:cNvSpPr/>
          <p:nvPr/>
        </p:nvSpPr>
        <p:spPr>
          <a:xfrm>
            <a:off x="336665" y="992494"/>
            <a:ext cx="8087245" cy="677162"/>
          </a:xfrm>
          <a:prstGeom prst="rect">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300" dirty="0"/>
              <a:t>Function using pointers</a:t>
            </a:r>
          </a:p>
        </p:txBody>
      </p:sp>
      <p:sp>
        <p:nvSpPr>
          <p:cNvPr id="2" name="Rectangle 1">
            <a:extLst>
              <a:ext uri="{FF2B5EF4-FFF2-40B4-BE49-F238E27FC236}">
                <a16:creationId xmlns:a16="http://schemas.microsoft.com/office/drawing/2014/main" id="{E4A5DC8A-27AD-533F-2BE8-A4C54838C4DE}"/>
              </a:ext>
            </a:extLst>
          </p:cNvPr>
          <p:cNvSpPr/>
          <p:nvPr/>
        </p:nvSpPr>
        <p:spPr>
          <a:xfrm>
            <a:off x="0" y="579481"/>
            <a:ext cx="9144000" cy="41564"/>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CF25740-B20A-33B5-EB4A-A95E41421918}"/>
              </a:ext>
            </a:extLst>
          </p:cNvPr>
          <p:cNvSpPr/>
          <p:nvPr/>
        </p:nvSpPr>
        <p:spPr>
          <a:xfrm>
            <a:off x="0" y="699323"/>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8" name="Picture 7" descr="pngfind.com-kingpin-png-4152286 (1).png">
            <a:extLst>
              <a:ext uri="{FF2B5EF4-FFF2-40B4-BE49-F238E27FC236}">
                <a16:creationId xmlns:a16="http://schemas.microsoft.com/office/drawing/2014/main" id="{472F8B89-28AB-561F-B378-D8138E077B9A}"/>
              </a:ext>
            </a:extLst>
          </p:cNvPr>
          <p:cNvPicPr>
            <a:picLocks noChangeAspect="1"/>
          </p:cNvPicPr>
          <p:nvPr/>
        </p:nvPicPr>
        <p:blipFill>
          <a:blip r:embed="rId2" cstate="print"/>
          <a:stretch>
            <a:fillRect/>
          </a:stretch>
        </p:blipFill>
        <p:spPr>
          <a:xfrm>
            <a:off x="4953000" y="425003"/>
            <a:ext cx="1219200" cy="533400"/>
          </a:xfrm>
          <a:prstGeom prst="rect">
            <a:avLst/>
          </a:prstGeom>
        </p:spPr>
      </p:pic>
      <p:sp>
        <p:nvSpPr>
          <p:cNvPr id="9" name="Date Placeholder 8">
            <a:extLst>
              <a:ext uri="{FF2B5EF4-FFF2-40B4-BE49-F238E27FC236}">
                <a16:creationId xmlns:a16="http://schemas.microsoft.com/office/drawing/2014/main" id="{C3CE8BDB-D9FD-D8E4-19FA-1885B7CC1D67}"/>
              </a:ext>
            </a:extLst>
          </p:cNvPr>
          <p:cNvSpPr>
            <a:spLocks noGrp="1"/>
          </p:cNvSpPr>
          <p:nvPr>
            <p:ph type="dt" sz="half" idx="10"/>
          </p:nvPr>
        </p:nvSpPr>
        <p:spPr/>
        <p:txBody>
          <a:bodyPr/>
          <a:lstStyle/>
          <a:p>
            <a:fld id="{4309F597-998F-4950-ABCF-CCDDF0700991}" type="datetime1">
              <a:rPr lang="en-US" smtClean="0"/>
              <a:t>9/5/2022</a:t>
            </a:fld>
            <a:endParaRPr lang="en-US"/>
          </a:p>
        </p:txBody>
      </p:sp>
      <p:sp>
        <p:nvSpPr>
          <p:cNvPr id="10" name="Footer Placeholder 9">
            <a:extLst>
              <a:ext uri="{FF2B5EF4-FFF2-40B4-BE49-F238E27FC236}">
                <a16:creationId xmlns:a16="http://schemas.microsoft.com/office/drawing/2014/main" id="{B50A0DF5-E3D3-D5BA-E689-8C4FE448D7B0}"/>
              </a:ext>
            </a:extLst>
          </p:cNvPr>
          <p:cNvSpPr>
            <a:spLocks noGrp="1"/>
          </p:cNvSpPr>
          <p:nvPr>
            <p:ph type="ftr" sz="quarter" idx="11"/>
          </p:nvPr>
        </p:nvSpPr>
        <p:spPr/>
        <p:txBody>
          <a:bodyPr/>
          <a:lstStyle/>
          <a:p>
            <a:r>
              <a:rPr lang="en-US"/>
              <a:t>C ,C++ and UML Basics</a:t>
            </a:r>
          </a:p>
        </p:txBody>
      </p:sp>
      <p:sp>
        <p:nvSpPr>
          <p:cNvPr id="11" name="Slide Number Placeholder 10">
            <a:extLst>
              <a:ext uri="{FF2B5EF4-FFF2-40B4-BE49-F238E27FC236}">
                <a16:creationId xmlns:a16="http://schemas.microsoft.com/office/drawing/2014/main" id="{406CE8F1-F4EE-480D-AD17-7548D6D0CE14}"/>
              </a:ext>
            </a:extLst>
          </p:cNvPr>
          <p:cNvSpPr>
            <a:spLocks noGrp="1"/>
          </p:cNvSpPr>
          <p:nvPr>
            <p:ph type="sldNum" sz="quarter" idx="12"/>
          </p:nvPr>
        </p:nvSpPr>
        <p:spPr/>
        <p:txBody>
          <a:bodyPr/>
          <a:lstStyle/>
          <a:p>
            <a:fld id="{A1A6BA4E-CDAE-4DEF-A7CA-99055C502B84}" type="slidenum">
              <a:rPr lang="en-US" smtClean="0"/>
              <a:pPr/>
              <a:t>47</a:t>
            </a:fld>
            <a:endParaRPr lang="en-US"/>
          </a:p>
        </p:txBody>
      </p:sp>
    </p:spTree>
    <p:extLst>
      <p:ext uri="{BB962C8B-B14F-4D97-AF65-F5344CB8AC3E}">
        <p14:creationId xmlns:p14="http://schemas.microsoft.com/office/powerpoint/2010/main" val="34155074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731520"/>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5029200" y="457200"/>
            <a:ext cx="1066800" cy="6096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ngfind.com-kingpin-png-4152286 (1).png"/>
          <p:cNvPicPr>
            <a:picLocks noChangeAspect="1"/>
          </p:cNvPicPr>
          <p:nvPr/>
        </p:nvPicPr>
        <p:blipFill>
          <a:blip r:embed="rId2" cstate="print"/>
          <a:stretch>
            <a:fillRect/>
          </a:stretch>
        </p:blipFill>
        <p:spPr>
          <a:xfrm>
            <a:off x="4953000" y="457200"/>
            <a:ext cx="1219200" cy="533400"/>
          </a:xfrm>
          <a:prstGeom prst="rect">
            <a:avLst/>
          </a:prstGeom>
        </p:spPr>
      </p:pic>
      <p:sp>
        <p:nvSpPr>
          <p:cNvPr id="4" name="Title 3">
            <a:extLst>
              <a:ext uri="{FF2B5EF4-FFF2-40B4-BE49-F238E27FC236}">
                <a16:creationId xmlns:a16="http://schemas.microsoft.com/office/drawing/2014/main" id="{F12D9059-3204-B0E1-EB03-B8C34C1E12AE}"/>
              </a:ext>
            </a:extLst>
          </p:cNvPr>
          <p:cNvSpPr>
            <a:spLocks noGrp="1"/>
          </p:cNvSpPr>
          <p:nvPr>
            <p:ph type="title"/>
          </p:nvPr>
        </p:nvSpPr>
        <p:spPr>
          <a:xfrm>
            <a:off x="457200" y="121920"/>
            <a:ext cx="8229600" cy="533400"/>
          </a:xfrm>
        </p:spPr>
        <p:txBody>
          <a:bodyPr>
            <a:normAutofit fontScale="90000"/>
          </a:bodyPr>
          <a:lstStyle/>
          <a:p>
            <a:r>
              <a:rPr lang="en-US" dirty="0"/>
              <a:t>MCQ</a:t>
            </a:r>
            <a:endParaRPr lang="en-IN" dirty="0"/>
          </a:p>
        </p:txBody>
      </p:sp>
      <p:sp>
        <p:nvSpPr>
          <p:cNvPr id="8" name="Content Placeholder 7">
            <a:extLst>
              <a:ext uri="{FF2B5EF4-FFF2-40B4-BE49-F238E27FC236}">
                <a16:creationId xmlns:a16="http://schemas.microsoft.com/office/drawing/2014/main" id="{C897FD89-94BB-7B08-4795-404629B0A578}"/>
              </a:ext>
            </a:extLst>
          </p:cNvPr>
          <p:cNvSpPr>
            <a:spLocks noGrp="1"/>
          </p:cNvSpPr>
          <p:nvPr>
            <p:ph idx="1"/>
          </p:nvPr>
        </p:nvSpPr>
        <p:spPr/>
        <p:txBody>
          <a:bodyPr>
            <a:normAutofit fontScale="85000" lnSpcReduction="10000"/>
          </a:bodyPr>
          <a:lstStyle/>
          <a:p>
            <a:pPr marL="0" indent="0">
              <a:buNone/>
            </a:pPr>
            <a:r>
              <a:rPr lang="en-US" b="0" i="0" dirty="0">
                <a:solidFill>
                  <a:srgbClr val="3A3A3A"/>
                </a:solidFill>
                <a:effectLst/>
                <a:latin typeface="Times New Roman" panose="02020603050405020304" pitchFamily="18" charset="0"/>
                <a:cs typeface="Times New Roman" panose="02020603050405020304" pitchFamily="18" charset="0"/>
              </a:rPr>
              <a:t>What will happen in the following C++ code snippet?</a:t>
            </a:r>
          </a:p>
          <a:p>
            <a:pPr marL="0" indent="0">
              <a:buNone/>
            </a:pPr>
            <a:r>
              <a:rPr lang="en-US" dirty="0">
                <a:solidFill>
                  <a:srgbClr val="3A3A3A"/>
                </a:solidFill>
                <a:latin typeface="Times New Roman" panose="02020603050405020304" pitchFamily="18" charset="0"/>
                <a:cs typeface="Times New Roman" panose="02020603050405020304" pitchFamily="18" charset="0"/>
              </a:rPr>
              <a:t>1)Int a=100, b=200;</a:t>
            </a:r>
          </a:p>
          <a:p>
            <a:pPr marL="0" indent="0">
              <a:buNone/>
            </a:pPr>
            <a:r>
              <a:rPr lang="en-US" dirty="0">
                <a:solidFill>
                  <a:srgbClr val="3A3A3A"/>
                </a:solidFill>
                <a:latin typeface="Times New Roman" panose="02020603050405020304" pitchFamily="18" charset="0"/>
                <a:cs typeface="Times New Roman" panose="02020603050405020304" pitchFamily="18" charset="0"/>
              </a:rPr>
              <a:t>2) Int *p=&amp;a, *q=&amp;b;</a:t>
            </a:r>
          </a:p>
          <a:p>
            <a:pPr marL="0" indent="0">
              <a:buNone/>
            </a:pPr>
            <a:r>
              <a:rPr lang="en-US" dirty="0">
                <a:solidFill>
                  <a:srgbClr val="3A3A3A"/>
                </a:solidFill>
                <a:latin typeface="Times New Roman" panose="02020603050405020304" pitchFamily="18" charset="0"/>
                <a:cs typeface="Times New Roman" panose="02020603050405020304" pitchFamily="18" charset="0"/>
              </a:rPr>
              <a:t>3) p=q;</a:t>
            </a:r>
          </a:p>
          <a:p>
            <a:pPr marL="0" indent="0">
              <a:buNone/>
            </a:pPr>
            <a:r>
              <a:rPr lang="en-US" dirty="0">
                <a:solidFill>
                  <a:srgbClr val="3A3A3A"/>
                </a:solidFill>
                <a:latin typeface="Times New Roman" panose="02020603050405020304" pitchFamily="18" charset="0"/>
                <a:cs typeface="Times New Roman" panose="02020603050405020304" pitchFamily="18" charset="0"/>
              </a:rPr>
              <a:t>Choose the correct one.</a:t>
            </a:r>
          </a:p>
          <a:p>
            <a:pPr marL="0" indent="0">
              <a:buNone/>
            </a:pPr>
            <a:endParaRPr lang="en-US" dirty="0">
              <a:solidFill>
                <a:srgbClr val="3A3A3A"/>
              </a:solidFill>
              <a:latin typeface="Times New Roman" panose="02020603050405020304" pitchFamily="18" charset="0"/>
              <a:cs typeface="Times New Roman" panose="02020603050405020304" pitchFamily="18" charset="0"/>
            </a:endParaRPr>
          </a:p>
          <a:p>
            <a:pPr marL="0" indent="0">
              <a:buNone/>
            </a:pPr>
            <a:r>
              <a:rPr lang="en-US" dirty="0">
                <a:solidFill>
                  <a:srgbClr val="3A3A3A"/>
                </a:solidFill>
                <a:latin typeface="Times New Roman" panose="02020603050405020304" pitchFamily="18" charset="0"/>
                <a:cs typeface="Times New Roman" panose="02020603050405020304" pitchFamily="18" charset="0"/>
              </a:rPr>
              <a:t>a) b is assigned to a</a:t>
            </a:r>
            <a:br>
              <a:rPr lang="en-US" dirty="0">
                <a:latin typeface="Times New Roman" panose="02020603050405020304" pitchFamily="18" charset="0"/>
                <a:cs typeface="Times New Roman" panose="02020603050405020304" pitchFamily="18" charset="0"/>
              </a:rPr>
            </a:br>
            <a:r>
              <a:rPr lang="en-US" dirty="0">
                <a:solidFill>
                  <a:srgbClr val="3A3A3A"/>
                </a:solidFill>
                <a:latin typeface="Times New Roman" panose="02020603050405020304" pitchFamily="18" charset="0"/>
                <a:cs typeface="Times New Roman" panose="02020603050405020304" pitchFamily="18" charset="0"/>
              </a:rPr>
              <a:t>b) p now points to b</a:t>
            </a:r>
            <a:br>
              <a:rPr lang="en-US" dirty="0">
                <a:latin typeface="Times New Roman" panose="02020603050405020304" pitchFamily="18" charset="0"/>
                <a:cs typeface="Times New Roman" panose="02020603050405020304" pitchFamily="18" charset="0"/>
              </a:rPr>
            </a:br>
            <a:r>
              <a:rPr lang="en-US" dirty="0">
                <a:solidFill>
                  <a:srgbClr val="3A3A3A"/>
                </a:solidFill>
                <a:latin typeface="Times New Roman" panose="02020603050405020304" pitchFamily="18" charset="0"/>
                <a:cs typeface="Times New Roman" panose="02020603050405020304" pitchFamily="18" charset="0"/>
              </a:rPr>
              <a:t>c) a is assigned to b</a:t>
            </a:r>
            <a:br>
              <a:rPr lang="en-US" dirty="0">
                <a:latin typeface="Times New Roman" panose="02020603050405020304" pitchFamily="18" charset="0"/>
                <a:cs typeface="Times New Roman" panose="02020603050405020304" pitchFamily="18" charset="0"/>
              </a:rPr>
            </a:br>
            <a:r>
              <a:rPr lang="en-US" dirty="0">
                <a:solidFill>
                  <a:srgbClr val="3A3A3A"/>
                </a:solidFill>
                <a:latin typeface="Times New Roman" panose="02020603050405020304" pitchFamily="18" charset="0"/>
                <a:cs typeface="Times New Roman" panose="02020603050405020304" pitchFamily="18" charset="0"/>
              </a:rPr>
              <a:t>d) q now points to a</a:t>
            </a:r>
          </a:p>
          <a:p>
            <a:pPr marL="0" indent="0">
              <a:buNone/>
            </a:pPr>
            <a:endParaRPr lang="en-IN" dirty="0"/>
          </a:p>
        </p:txBody>
      </p:sp>
      <p:sp>
        <p:nvSpPr>
          <p:cNvPr id="7" name="Date Placeholder 6"/>
          <p:cNvSpPr>
            <a:spLocks noGrp="1"/>
          </p:cNvSpPr>
          <p:nvPr>
            <p:ph type="dt" sz="half" idx="10"/>
          </p:nvPr>
        </p:nvSpPr>
        <p:spPr/>
        <p:txBody>
          <a:bodyPr/>
          <a:lstStyle/>
          <a:p>
            <a:fld id="{075B0B5B-A903-4FB6-BEAA-418F43AFE905}" type="datetime1">
              <a:rPr lang="en-US" smtClean="0"/>
              <a:pPr/>
              <a:t>9/5/2022</a:t>
            </a:fld>
            <a:endParaRPr lang="en-US"/>
          </a:p>
        </p:txBody>
      </p:sp>
      <p:sp>
        <p:nvSpPr>
          <p:cNvPr id="9" name="Slide Number Placeholder 8"/>
          <p:cNvSpPr>
            <a:spLocks noGrp="1"/>
          </p:cNvSpPr>
          <p:nvPr>
            <p:ph type="sldNum" sz="quarter" idx="12"/>
          </p:nvPr>
        </p:nvSpPr>
        <p:spPr/>
        <p:txBody>
          <a:bodyPr/>
          <a:lstStyle/>
          <a:p>
            <a:fld id="{DC07453D-07AD-44CD-8503-70C5AB4EF812}" type="slidenum">
              <a:rPr lang="en-US" smtClean="0"/>
              <a:pPr/>
              <a:t>48</a:t>
            </a:fld>
            <a:endParaRPr lang="en-US"/>
          </a:p>
        </p:txBody>
      </p:sp>
    </p:spTree>
    <p:extLst>
      <p:ext uri="{BB962C8B-B14F-4D97-AF65-F5344CB8AC3E}">
        <p14:creationId xmlns:p14="http://schemas.microsoft.com/office/powerpoint/2010/main" val="30848414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731520"/>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5029200" y="457200"/>
            <a:ext cx="1066800" cy="6096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ngfind.com-kingpin-png-4152286 (1).png"/>
          <p:cNvPicPr>
            <a:picLocks noChangeAspect="1"/>
          </p:cNvPicPr>
          <p:nvPr/>
        </p:nvPicPr>
        <p:blipFill>
          <a:blip r:embed="rId2" cstate="print"/>
          <a:stretch>
            <a:fillRect/>
          </a:stretch>
        </p:blipFill>
        <p:spPr>
          <a:xfrm>
            <a:off x="4953000" y="457200"/>
            <a:ext cx="1219200" cy="533400"/>
          </a:xfrm>
          <a:prstGeom prst="rect">
            <a:avLst/>
          </a:prstGeom>
        </p:spPr>
      </p:pic>
      <p:sp>
        <p:nvSpPr>
          <p:cNvPr id="4" name="Title 3">
            <a:extLst>
              <a:ext uri="{FF2B5EF4-FFF2-40B4-BE49-F238E27FC236}">
                <a16:creationId xmlns:a16="http://schemas.microsoft.com/office/drawing/2014/main" id="{F12D9059-3204-B0E1-EB03-B8C34C1E12AE}"/>
              </a:ext>
            </a:extLst>
          </p:cNvPr>
          <p:cNvSpPr>
            <a:spLocks noGrp="1"/>
          </p:cNvSpPr>
          <p:nvPr>
            <p:ph type="title"/>
          </p:nvPr>
        </p:nvSpPr>
        <p:spPr>
          <a:xfrm>
            <a:off x="457200" y="121920"/>
            <a:ext cx="8229600" cy="533400"/>
          </a:xfrm>
        </p:spPr>
        <p:txBody>
          <a:bodyPr>
            <a:normAutofit fontScale="90000"/>
          </a:bodyPr>
          <a:lstStyle/>
          <a:p>
            <a:r>
              <a:rPr lang="en-US" dirty="0"/>
              <a:t>MCQ - Answer</a:t>
            </a:r>
            <a:endParaRPr lang="en-IN" dirty="0"/>
          </a:p>
        </p:txBody>
      </p:sp>
      <p:sp>
        <p:nvSpPr>
          <p:cNvPr id="8" name="Content Placeholder 7">
            <a:extLst>
              <a:ext uri="{FF2B5EF4-FFF2-40B4-BE49-F238E27FC236}">
                <a16:creationId xmlns:a16="http://schemas.microsoft.com/office/drawing/2014/main" id="{C897FD89-94BB-7B08-4795-404629B0A578}"/>
              </a:ext>
            </a:extLst>
          </p:cNvPr>
          <p:cNvSpPr>
            <a:spLocks noGrp="1"/>
          </p:cNvSpPr>
          <p:nvPr>
            <p:ph idx="1"/>
          </p:nvPr>
        </p:nvSpPr>
        <p:spPr/>
        <p:txBody>
          <a:bodyPr>
            <a:normAutofit/>
          </a:bodyPr>
          <a:lstStyle/>
          <a:p>
            <a:pPr marL="0" indent="0">
              <a:buNone/>
            </a:pPr>
            <a:r>
              <a:rPr lang="en-US" b="0" i="0" dirty="0">
                <a:solidFill>
                  <a:srgbClr val="3A3A3A"/>
                </a:solidFill>
                <a:effectLst/>
                <a:latin typeface="Open Sans" panose="020B0606030504020204" pitchFamily="34" charset="0"/>
              </a:rPr>
              <a:t>a) </a:t>
            </a:r>
            <a:r>
              <a:rPr lang="en-US" b="0" i="0" dirty="0">
                <a:solidFill>
                  <a:srgbClr val="3A3A3A"/>
                </a:solidFill>
                <a:effectLst/>
                <a:latin typeface="Times New Roman" panose="02020603050405020304" pitchFamily="18" charset="0"/>
                <a:cs typeface="Times New Roman" panose="02020603050405020304" pitchFamily="18" charset="0"/>
              </a:rPr>
              <a:t>b is assigned to a</a:t>
            </a:r>
            <a:br>
              <a:rPr lang="en-US" dirty="0">
                <a:latin typeface="Times New Roman" panose="02020603050405020304" pitchFamily="18" charset="0"/>
                <a:cs typeface="Times New Roman" panose="02020603050405020304" pitchFamily="18" charset="0"/>
              </a:rPr>
            </a:br>
            <a:r>
              <a:rPr lang="en-US" b="1" i="0" dirty="0">
                <a:solidFill>
                  <a:srgbClr val="3A3A3A"/>
                </a:solidFill>
                <a:effectLst/>
                <a:latin typeface="Times New Roman" panose="02020603050405020304" pitchFamily="18" charset="0"/>
                <a:cs typeface="Times New Roman" panose="02020603050405020304" pitchFamily="18" charset="0"/>
              </a:rPr>
              <a:t>b) p now points to b</a:t>
            </a:r>
            <a:br>
              <a:rPr lang="en-US" b="1" dirty="0">
                <a:latin typeface="Times New Roman" panose="02020603050405020304" pitchFamily="18" charset="0"/>
                <a:cs typeface="Times New Roman" panose="02020603050405020304" pitchFamily="18" charset="0"/>
              </a:rPr>
            </a:br>
            <a:r>
              <a:rPr lang="en-US" b="0" i="0" dirty="0">
                <a:solidFill>
                  <a:srgbClr val="3A3A3A"/>
                </a:solidFill>
                <a:effectLst/>
                <a:latin typeface="Times New Roman" panose="02020603050405020304" pitchFamily="18" charset="0"/>
                <a:cs typeface="Times New Roman" panose="02020603050405020304" pitchFamily="18" charset="0"/>
              </a:rPr>
              <a:t>c) a is assigned to b</a:t>
            </a:r>
            <a:br>
              <a:rPr lang="en-US" dirty="0">
                <a:latin typeface="Times New Roman" panose="02020603050405020304" pitchFamily="18" charset="0"/>
                <a:cs typeface="Times New Roman" panose="02020603050405020304" pitchFamily="18" charset="0"/>
              </a:rPr>
            </a:br>
            <a:r>
              <a:rPr lang="en-US" b="0" i="0" dirty="0">
                <a:solidFill>
                  <a:srgbClr val="3A3A3A"/>
                </a:solidFill>
                <a:effectLst/>
                <a:latin typeface="Times New Roman" panose="02020603050405020304" pitchFamily="18" charset="0"/>
                <a:cs typeface="Times New Roman" panose="02020603050405020304" pitchFamily="18" charset="0"/>
              </a:rPr>
              <a:t>d) q now points to a</a:t>
            </a:r>
          </a:p>
          <a:p>
            <a:pPr marL="0" indent="0">
              <a:buNone/>
            </a:pPr>
            <a:endParaRPr lang="en-IN" dirty="0"/>
          </a:p>
        </p:txBody>
      </p:sp>
      <p:sp>
        <p:nvSpPr>
          <p:cNvPr id="7" name="Date Placeholder 6"/>
          <p:cNvSpPr>
            <a:spLocks noGrp="1"/>
          </p:cNvSpPr>
          <p:nvPr>
            <p:ph type="dt" sz="half" idx="10"/>
          </p:nvPr>
        </p:nvSpPr>
        <p:spPr/>
        <p:txBody>
          <a:bodyPr/>
          <a:lstStyle/>
          <a:p>
            <a:fld id="{075B0B5B-A903-4FB6-BEAA-418F43AFE905}" type="datetime1">
              <a:rPr lang="en-US" smtClean="0"/>
              <a:pPr/>
              <a:t>9/5/2022</a:t>
            </a:fld>
            <a:endParaRPr lang="en-US"/>
          </a:p>
        </p:txBody>
      </p:sp>
      <p:sp>
        <p:nvSpPr>
          <p:cNvPr id="9" name="Slide Number Placeholder 8"/>
          <p:cNvSpPr>
            <a:spLocks noGrp="1"/>
          </p:cNvSpPr>
          <p:nvPr>
            <p:ph type="sldNum" sz="quarter" idx="12"/>
          </p:nvPr>
        </p:nvSpPr>
        <p:spPr/>
        <p:txBody>
          <a:bodyPr/>
          <a:lstStyle/>
          <a:p>
            <a:fld id="{DC07453D-07AD-44CD-8503-70C5AB4EF812}" type="slidenum">
              <a:rPr lang="en-US" smtClean="0"/>
              <a:pPr/>
              <a:t>49</a:t>
            </a:fld>
            <a:endParaRPr lang="en-US"/>
          </a:p>
        </p:txBody>
      </p:sp>
    </p:spTree>
    <p:extLst>
      <p:ext uri="{BB962C8B-B14F-4D97-AF65-F5344CB8AC3E}">
        <p14:creationId xmlns:p14="http://schemas.microsoft.com/office/powerpoint/2010/main" val="2774694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81667916"/>
              </p:ext>
            </p:extLst>
          </p:nvPr>
        </p:nvGraphicFramePr>
        <p:xfrm>
          <a:off x="1143000" y="1066800"/>
          <a:ext cx="7239001" cy="5547360"/>
        </p:xfrm>
        <a:graphic>
          <a:graphicData uri="http://schemas.openxmlformats.org/drawingml/2006/table">
            <a:tbl>
              <a:tblPr firstRow="1" bandRow="1">
                <a:tableStyleId>{5C22544A-7EE6-4342-B048-85BDC9FD1C3A}</a:tableStyleId>
              </a:tblPr>
              <a:tblGrid>
                <a:gridCol w="2624138">
                  <a:extLst>
                    <a:ext uri="{9D8B030D-6E8A-4147-A177-3AD203B41FA5}">
                      <a16:colId xmlns:a16="http://schemas.microsoft.com/office/drawing/2014/main" val="20000"/>
                    </a:ext>
                  </a:extLst>
                </a:gridCol>
                <a:gridCol w="4614863">
                  <a:extLst>
                    <a:ext uri="{9D8B030D-6E8A-4147-A177-3AD203B41FA5}">
                      <a16:colId xmlns:a16="http://schemas.microsoft.com/office/drawing/2014/main" val="20001"/>
                    </a:ext>
                  </a:extLst>
                </a:gridCol>
              </a:tblGrid>
              <a:tr h="648730">
                <a:tc>
                  <a:txBody>
                    <a:bodyPr/>
                    <a:lstStyle/>
                    <a:p>
                      <a:r>
                        <a:rPr lang="en-US" sz="2000" dirty="0">
                          <a:latin typeface="Times New Roman" panose="02020603050405020304" pitchFamily="18" charset="0"/>
                          <a:cs typeface="Times New Roman" panose="02020603050405020304" pitchFamily="18" charset="0"/>
                        </a:rPr>
                        <a:t>C function aspects</a:t>
                      </a:r>
                    </a:p>
                    <a:p>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Syntax</a:t>
                      </a:r>
                    </a:p>
                  </a:txBody>
                  <a:tcPr/>
                </a:tc>
                <a:extLst>
                  <a:ext uri="{0D108BD9-81ED-4DB2-BD59-A6C34878D82A}">
                    <a16:rowId xmlns:a16="http://schemas.microsoft.com/office/drawing/2014/main" val="10000"/>
                  </a:ext>
                </a:extLst>
              </a:tr>
              <a:tr h="926757">
                <a:tc>
                  <a:txBody>
                    <a:bodyPr/>
                    <a:lstStyle/>
                    <a:p>
                      <a:r>
                        <a:rPr lang="en-US" sz="2000" dirty="0">
                          <a:latin typeface="Times New Roman" panose="02020603050405020304" pitchFamily="18" charset="0"/>
                          <a:cs typeface="Times New Roman" panose="02020603050405020304" pitchFamily="18" charset="0"/>
                        </a:rPr>
                        <a:t>Function declaration</a:t>
                      </a:r>
                    </a:p>
                  </a:txBody>
                  <a:tcPr/>
                </a:tc>
                <a:tc>
                  <a:txBody>
                    <a:bodyPr/>
                    <a:lstStyle/>
                    <a:p>
                      <a:r>
                        <a:rPr lang="en-US" sz="2000" dirty="0">
                          <a:latin typeface="Times New Roman" panose="02020603050405020304" pitchFamily="18" charset="0"/>
                          <a:cs typeface="Times New Roman" panose="02020603050405020304" pitchFamily="18" charset="0"/>
                        </a:rPr>
                        <a:t>Return-type  function-name(argument</a:t>
                      </a:r>
                      <a:r>
                        <a:rPr lang="en-US" sz="2000" baseline="0" dirty="0">
                          <a:latin typeface="Times New Roman" panose="02020603050405020304" pitchFamily="18" charset="0"/>
                          <a:cs typeface="Times New Roman" panose="02020603050405020304" pitchFamily="18" charset="0"/>
                        </a:rPr>
                        <a:t> l</a:t>
                      </a:r>
                      <a:r>
                        <a:rPr lang="en-US" sz="2000" dirty="0">
                          <a:latin typeface="Times New Roman" panose="02020603050405020304" pitchFamily="18" charset="0"/>
                          <a:cs typeface="Times New Roman" panose="02020603050405020304" pitchFamily="18" charset="0"/>
                        </a:rPr>
                        <a:t>ist);</a:t>
                      </a:r>
                    </a:p>
                    <a:p>
                      <a:endParaRPr lang="en-US" sz="2000" dirty="0">
                        <a:latin typeface="Times New Roman" panose="02020603050405020304" pitchFamily="18" charset="0"/>
                        <a:cs typeface="Times New Roman" panose="02020603050405020304" pitchFamily="18" charset="0"/>
                      </a:endParaRPr>
                    </a:p>
                    <a:p>
                      <a:r>
                        <a:rPr lang="en-US" sz="2000" dirty="0" err="1">
                          <a:latin typeface="Times New Roman" panose="02020603050405020304" pitchFamily="18" charset="0"/>
                          <a:cs typeface="Times New Roman" panose="02020603050405020304" pitchFamily="18" charset="0"/>
                        </a:rPr>
                        <a:t>Eg</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int</a:t>
                      </a:r>
                      <a:r>
                        <a:rPr lang="en-US" sz="2000" baseline="0" dirty="0">
                          <a:latin typeface="Times New Roman" panose="02020603050405020304" pitchFamily="18" charset="0"/>
                          <a:cs typeface="Times New Roman" panose="02020603050405020304" pitchFamily="18" charset="0"/>
                        </a:rPr>
                        <a:t> add</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int</a:t>
                      </a:r>
                      <a:r>
                        <a:rPr lang="en-US" sz="2000" dirty="0">
                          <a:latin typeface="Times New Roman" panose="02020603050405020304" pitchFamily="18" charset="0"/>
                          <a:cs typeface="Times New Roman" panose="02020603050405020304" pitchFamily="18" charset="0"/>
                        </a:rPr>
                        <a:t> a, </a:t>
                      </a:r>
                      <a:r>
                        <a:rPr lang="en-US" sz="2000" dirty="0" err="1">
                          <a:latin typeface="Times New Roman" panose="02020603050405020304" pitchFamily="18" charset="0"/>
                          <a:cs typeface="Times New Roman" panose="02020603050405020304" pitchFamily="18" charset="0"/>
                        </a:rPr>
                        <a:t>int</a:t>
                      </a:r>
                      <a:r>
                        <a:rPr lang="en-US" sz="2000" dirty="0">
                          <a:latin typeface="Times New Roman" panose="02020603050405020304" pitchFamily="18" charset="0"/>
                          <a:cs typeface="Times New Roman" panose="02020603050405020304" pitchFamily="18" charset="0"/>
                        </a:rPr>
                        <a:t> b);</a:t>
                      </a:r>
                    </a:p>
                  </a:txBody>
                  <a:tcPr/>
                </a:tc>
                <a:extLst>
                  <a:ext uri="{0D108BD9-81ED-4DB2-BD59-A6C34878D82A}">
                    <a16:rowId xmlns:a16="http://schemas.microsoft.com/office/drawing/2014/main" val="10001"/>
                  </a:ext>
                </a:extLst>
              </a:tr>
              <a:tr h="1204784">
                <a:tc>
                  <a:txBody>
                    <a:bodyPr/>
                    <a:lstStyle/>
                    <a:p>
                      <a:r>
                        <a:rPr lang="en-US" sz="2000" dirty="0">
                          <a:latin typeface="Times New Roman" panose="02020603050405020304" pitchFamily="18" charset="0"/>
                          <a:cs typeface="Times New Roman" panose="02020603050405020304" pitchFamily="18" charset="0"/>
                        </a:rPr>
                        <a:t>Function definition</a:t>
                      </a:r>
                    </a:p>
                  </a:txBody>
                  <a:tcPr/>
                </a:tc>
                <a:tc>
                  <a:txBody>
                    <a:bodyPr/>
                    <a:lstStyle/>
                    <a:p>
                      <a:r>
                        <a:rPr lang="en-US" sz="2000" dirty="0">
                          <a:latin typeface="Times New Roman" panose="02020603050405020304" pitchFamily="18" charset="0"/>
                          <a:cs typeface="Times New Roman" panose="02020603050405020304" pitchFamily="18" charset="0"/>
                        </a:rPr>
                        <a:t>Return-type  function-name(argument list)</a:t>
                      </a:r>
                    </a:p>
                    <a:p>
                      <a:r>
                        <a:rPr lang="en-US" sz="2000" dirty="0">
                          <a:latin typeface="Times New Roman" panose="02020603050405020304" pitchFamily="18" charset="0"/>
                          <a:cs typeface="Times New Roman" panose="02020603050405020304" pitchFamily="18" charset="0"/>
                        </a:rPr>
                        <a:t>{ body of function;)</a:t>
                      </a:r>
                    </a:p>
                    <a:p>
                      <a:endParaRPr lang="en-US" sz="2000" dirty="0">
                        <a:latin typeface="Times New Roman" panose="02020603050405020304" pitchFamily="18" charset="0"/>
                        <a:cs typeface="Times New Roman" panose="02020603050405020304" pitchFamily="18" charset="0"/>
                      </a:endParaRPr>
                    </a:p>
                    <a:p>
                      <a:r>
                        <a:rPr lang="en-US" sz="2000" dirty="0" err="1">
                          <a:latin typeface="Times New Roman" panose="02020603050405020304" pitchFamily="18" charset="0"/>
                          <a:cs typeface="Times New Roman" panose="02020603050405020304" pitchFamily="18" charset="0"/>
                        </a:rPr>
                        <a:t>Eg</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int</a:t>
                      </a:r>
                      <a:r>
                        <a:rPr lang="en-US" sz="2000" dirty="0">
                          <a:latin typeface="Times New Roman" panose="02020603050405020304" pitchFamily="18" charset="0"/>
                          <a:cs typeface="Times New Roman" panose="02020603050405020304" pitchFamily="18" charset="0"/>
                        </a:rPr>
                        <a:t> add(</a:t>
                      </a:r>
                      <a:r>
                        <a:rPr lang="en-US" sz="2000" dirty="0" err="1">
                          <a:latin typeface="Times New Roman" panose="02020603050405020304" pitchFamily="18" charset="0"/>
                          <a:cs typeface="Times New Roman" panose="02020603050405020304" pitchFamily="18" charset="0"/>
                        </a:rPr>
                        <a:t>int</a:t>
                      </a:r>
                      <a:r>
                        <a:rPr lang="en-US" sz="2000" dirty="0">
                          <a:latin typeface="Times New Roman" panose="02020603050405020304" pitchFamily="18" charset="0"/>
                          <a:cs typeface="Times New Roman" panose="02020603050405020304" pitchFamily="18" charset="0"/>
                        </a:rPr>
                        <a:t> a,  </a:t>
                      </a:r>
                      <a:r>
                        <a:rPr lang="en-US" sz="2000" dirty="0" err="1">
                          <a:latin typeface="Times New Roman" panose="02020603050405020304" pitchFamily="18" charset="0"/>
                          <a:cs typeface="Times New Roman" panose="02020603050405020304" pitchFamily="18" charset="0"/>
                        </a:rPr>
                        <a:t>int</a:t>
                      </a:r>
                      <a:r>
                        <a:rPr lang="en-US" sz="2000" dirty="0">
                          <a:latin typeface="Times New Roman" panose="02020603050405020304" pitchFamily="18" charset="0"/>
                          <a:cs typeface="Times New Roman" panose="02020603050405020304" pitchFamily="18" charset="0"/>
                        </a:rPr>
                        <a:t> b)</a:t>
                      </a:r>
                    </a:p>
                    <a:p>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int</a:t>
                      </a:r>
                      <a:r>
                        <a:rPr lang="en-US" sz="2000" dirty="0">
                          <a:latin typeface="Times New Roman" panose="02020603050405020304" pitchFamily="18" charset="0"/>
                          <a:cs typeface="Times New Roman" panose="02020603050405020304" pitchFamily="18" charset="0"/>
                        </a:rPr>
                        <a:t> c;</a:t>
                      </a:r>
                    </a:p>
                    <a:p>
                      <a:r>
                        <a:rPr lang="en-US" sz="2000" dirty="0">
                          <a:latin typeface="Times New Roman" panose="02020603050405020304" pitchFamily="18" charset="0"/>
                          <a:cs typeface="Times New Roman" panose="02020603050405020304" pitchFamily="18" charset="0"/>
                        </a:rPr>
                        <a:t>c=</a:t>
                      </a:r>
                      <a:r>
                        <a:rPr lang="en-US" sz="2000" dirty="0" err="1">
                          <a:latin typeface="Times New Roman" panose="02020603050405020304" pitchFamily="18" charset="0"/>
                          <a:cs typeface="Times New Roman" panose="02020603050405020304" pitchFamily="18" charset="0"/>
                        </a:rPr>
                        <a:t>a+b</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Return c;  }</a:t>
                      </a:r>
                    </a:p>
                    <a:p>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648730">
                <a:tc>
                  <a:txBody>
                    <a:bodyPr/>
                    <a:lstStyle/>
                    <a:p>
                      <a:r>
                        <a:rPr lang="en-US" sz="2000" dirty="0">
                          <a:latin typeface="Times New Roman" panose="02020603050405020304" pitchFamily="18" charset="0"/>
                          <a:cs typeface="Times New Roman" panose="02020603050405020304" pitchFamily="18" charset="0"/>
                        </a:rPr>
                        <a:t>Function call</a:t>
                      </a:r>
                    </a:p>
                  </a:txBody>
                  <a:tcPr/>
                </a:tc>
                <a:tc>
                  <a:txBody>
                    <a:bodyPr/>
                    <a:lstStyle/>
                    <a:p>
                      <a:r>
                        <a:rPr lang="en-US" sz="2000" dirty="0">
                          <a:latin typeface="Times New Roman" panose="02020603050405020304" pitchFamily="18" charset="0"/>
                          <a:cs typeface="Times New Roman" panose="02020603050405020304" pitchFamily="18" charset="0"/>
                        </a:rPr>
                        <a:t>Function-name(argument list);</a:t>
                      </a:r>
                    </a:p>
                    <a:p>
                      <a:endParaRPr lang="en-US" sz="2000" dirty="0">
                        <a:latin typeface="Times New Roman" panose="02020603050405020304" pitchFamily="18" charset="0"/>
                        <a:cs typeface="Times New Roman" panose="02020603050405020304" pitchFamily="18" charset="0"/>
                      </a:endParaRPr>
                    </a:p>
                    <a:p>
                      <a:r>
                        <a:rPr lang="en-US" sz="2000" dirty="0" err="1">
                          <a:latin typeface="Times New Roman" panose="02020603050405020304" pitchFamily="18" charset="0"/>
                          <a:cs typeface="Times New Roman" panose="02020603050405020304" pitchFamily="18" charset="0"/>
                        </a:rPr>
                        <a:t>Eg</a:t>
                      </a:r>
                      <a:r>
                        <a:rPr lang="en-US" sz="2000" dirty="0">
                          <a:latin typeface="Times New Roman" panose="02020603050405020304" pitchFamily="18" charset="0"/>
                          <a:cs typeface="Times New Roman" panose="02020603050405020304" pitchFamily="18" charset="0"/>
                        </a:rPr>
                        <a:t> : add(5,10);</a:t>
                      </a:r>
                    </a:p>
                    <a:p>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bl>
          </a:graphicData>
        </a:graphic>
      </p:graphicFrame>
      <p:sp>
        <p:nvSpPr>
          <p:cNvPr id="3" name="Date Placeholder 2">
            <a:extLst>
              <a:ext uri="{FF2B5EF4-FFF2-40B4-BE49-F238E27FC236}">
                <a16:creationId xmlns:a16="http://schemas.microsoft.com/office/drawing/2014/main" id="{31AEFDE8-9BAA-23D8-F45E-AE11B2E3F440}"/>
              </a:ext>
            </a:extLst>
          </p:cNvPr>
          <p:cNvSpPr>
            <a:spLocks noGrp="1"/>
          </p:cNvSpPr>
          <p:nvPr>
            <p:ph type="dt" sz="half" idx="10"/>
          </p:nvPr>
        </p:nvSpPr>
        <p:spPr/>
        <p:txBody>
          <a:bodyPr/>
          <a:lstStyle/>
          <a:p>
            <a:fld id="{0C6A7CF9-4888-4CF3-8EBA-48F3F2F1BA8E}" type="datetime1">
              <a:rPr lang="en-US" smtClean="0"/>
              <a:t>9/5/2022</a:t>
            </a:fld>
            <a:endParaRPr lang="en-US"/>
          </a:p>
        </p:txBody>
      </p:sp>
      <p:sp>
        <p:nvSpPr>
          <p:cNvPr id="4" name="Footer Placeholder 3">
            <a:extLst>
              <a:ext uri="{FF2B5EF4-FFF2-40B4-BE49-F238E27FC236}">
                <a16:creationId xmlns:a16="http://schemas.microsoft.com/office/drawing/2014/main" id="{FF6FC83E-A876-6CD8-7401-D61424EED4CF}"/>
              </a:ext>
            </a:extLst>
          </p:cNvPr>
          <p:cNvSpPr>
            <a:spLocks noGrp="1"/>
          </p:cNvSpPr>
          <p:nvPr>
            <p:ph type="ftr" sz="quarter" idx="11"/>
          </p:nvPr>
        </p:nvSpPr>
        <p:spPr/>
        <p:txBody>
          <a:bodyPr/>
          <a:lstStyle/>
          <a:p>
            <a:r>
              <a:rPr lang="en-US"/>
              <a:t>C ,C++ and UML Basics</a:t>
            </a:r>
          </a:p>
        </p:txBody>
      </p:sp>
      <p:sp>
        <p:nvSpPr>
          <p:cNvPr id="5" name="Slide Number Placeholder 4">
            <a:extLst>
              <a:ext uri="{FF2B5EF4-FFF2-40B4-BE49-F238E27FC236}">
                <a16:creationId xmlns:a16="http://schemas.microsoft.com/office/drawing/2014/main" id="{062A4539-B32D-CB90-1D69-8D5B9DE13899}"/>
              </a:ext>
            </a:extLst>
          </p:cNvPr>
          <p:cNvSpPr>
            <a:spLocks noGrp="1"/>
          </p:cNvSpPr>
          <p:nvPr>
            <p:ph type="sldNum" sz="quarter" idx="12"/>
          </p:nvPr>
        </p:nvSpPr>
        <p:spPr/>
        <p:txBody>
          <a:bodyPr/>
          <a:lstStyle/>
          <a:p>
            <a:fld id="{A1A6BA4E-CDAE-4DEF-A7CA-99055C502B84}" type="slidenum">
              <a:rPr lang="en-US" smtClean="0"/>
              <a:pPr/>
              <a:t>5</a:t>
            </a:fld>
            <a:endParaRPr lang="en-US"/>
          </a:p>
        </p:txBody>
      </p:sp>
    </p:spTree>
    <p:extLst>
      <p:ext uri="{BB962C8B-B14F-4D97-AF65-F5344CB8AC3E}">
        <p14:creationId xmlns:p14="http://schemas.microsoft.com/office/powerpoint/2010/main" val="722046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731520"/>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5029200" y="457200"/>
            <a:ext cx="1066800" cy="6096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ngfind.com-kingpin-png-4152286 (1).png"/>
          <p:cNvPicPr>
            <a:picLocks noChangeAspect="1"/>
          </p:cNvPicPr>
          <p:nvPr/>
        </p:nvPicPr>
        <p:blipFill>
          <a:blip r:embed="rId2" cstate="print"/>
          <a:stretch>
            <a:fillRect/>
          </a:stretch>
        </p:blipFill>
        <p:spPr>
          <a:xfrm>
            <a:off x="4953000" y="457200"/>
            <a:ext cx="1219200" cy="533400"/>
          </a:xfrm>
          <a:prstGeom prst="rect">
            <a:avLst/>
          </a:prstGeom>
        </p:spPr>
      </p:pic>
      <p:sp>
        <p:nvSpPr>
          <p:cNvPr id="4" name="Title 3">
            <a:extLst>
              <a:ext uri="{FF2B5EF4-FFF2-40B4-BE49-F238E27FC236}">
                <a16:creationId xmlns:a16="http://schemas.microsoft.com/office/drawing/2014/main" id="{F12D9059-3204-B0E1-EB03-B8C34C1E12AE}"/>
              </a:ext>
            </a:extLst>
          </p:cNvPr>
          <p:cNvSpPr>
            <a:spLocks noGrp="1"/>
          </p:cNvSpPr>
          <p:nvPr>
            <p:ph type="title"/>
          </p:nvPr>
        </p:nvSpPr>
        <p:spPr>
          <a:xfrm>
            <a:off x="76200" y="121920"/>
            <a:ext cx="9067800" cy="533400"/>
          </a:xfrm>
        </p:spPr>
        <p:txBody>
          <a:bodyPr>
            <a:normAutofit/>
          </a:bodyPr>
          <a:lstStyle/>
          <a:p>
            <a:r>
              <a:rPr lang="en-US" sz="2400" b="1" dirty="0">
                <a:latin typeface="Times New Roman" panose="02020603050405020304" pitchFamily="18" charset="0"/>
                <a:cs typeface="Times New Roman" panose="02020603050405020304" pitchFamily="18" charset="0"/>
              </a:rPr>
              <a:t>MCQ-</a:t>
            </a:r>
            <a:r>
              <a:rPr lang="en-US" sz="2400" b="1" dirty="0">
                <a:solidFill>
                  <a:srgbClr val="FF0000"/>
                </a:solidFill>
                <a:latin typeface="Times New Roman" panose="02020603050405020304" pitchFamily="18" charset="0"/>
                <a:cs typeface="Times New Roman" panose="02020603050405020304" pitchFamily="18" charset="0"/>
              </a:rPr>
              <a:t>What is output of the following code?</a:t>
            </a:r>
            <a:endParaRPr lang="en-IN" sz="2400" b="1" dirty="0">
              <a:latin typeface="Times New Roman" panose="02020603050405020304" pitchFamily="18" charset="0"/>
              <a:cs typeface="Times New Roman" panose="02020603050405020304" pitchFamily="18" charset="0"/>
            </a:endParaRPr>
          </a:p>
        </p:txBody>
      </p:sp>
      <p:sp>
        <p:nvSpPr>
          <p:cNvPr id="8" name="Content Placeholder 7">
            <a:extLst>
              <a:ext uri="{FF2B5EF4-FFF2-40B4-BE49-F238E27FC236}">
                <a16:creationId xmlns:a16="http://schemas.microsoft.com/office/drawing/2014/main" id="{C897FD89-94BB-7B08-4795-404629B0A578}"/>
              </a:ext>
            </a:extLst>
          </p:cNvPr>
          <p:cNvSpPr>
            <a:spLocks noGrp="1"/>
          </p:cNvSpPr>
          <p:nvPr>
            <p:ph idx="1"/>
          </p:nvPr>
        </p:nvSpPr>
        <p:spPr>
          <a:xfrm>
            <a:off x="457200" y="1219200"/>
            <a:ext cx="8229600" cy="4906963"/>
          </a:xfrm>
        </p:spPr>
        <p:txBody>
          <a:bodyPr>
            <a:noAutofit/>
          </a:bodyPr>
          <a:lstStyle/>
          <a:p>
            <a:pPr marL="0" indent="0">
              <a:buNone/>
            </a:pPr>
            <a:r>
              <a:rPr lang="en-IN" sz="2400" dirty="0">
                <a:latin typeface="Times New Roman" panose="02020603050405020304" pitchFamily="18" charset="0"/>
                <a:cs typeface="Times New Roman" panose="02020603050405020304" pitchFamily="18" charset="0"/>
              </a:rPr>
              <a:t> #include &lt;iostream&gt;</a:t>
            </a:r>
          </a:p>
          <a:p>
            <a:pPr marL="0" indent="0">
              <a:buNone/>
            </a:pPr>
            <a:r>
              <a:rPr lang="en-IN" sz="2400" dirty="0">
                <a:latin typeface="Times New Roman" panose="02020603050405020304" pitchFamily="18" charset="0"/>
                <a:cs typeface="Times New Roman" panose="02020603050405020304" pitchFamily="18" charset="0"/>
              </a:rPr>
              <a:t>    using namespace std;</a:t>
            </a:r>
          </a:p>
          <a:p>
            <a:pPr marL="0" indent="0">
              <a:buNone/>
            </a:pPr>
            <a:r>
              <a:rPr lang="en-IN" sz="2400" dirty="0">
                <a:latin typeface="Times New Roman" panose="02020603050405020304" pitchFamily="18" charset="0"/>
                <a:cs typeface="Times New Roman" panose="02020603050405020304" pitchFamily="18" charset="0"/>
              </a:rPr>
              <a:t>    int main()</a:t>
            </a:r>
          </a:p>
          <a:p>
            <a:pPr marL="0" indent="0">
              <a:buNone/>
            </a:pPr>
            <a:r>
              <a:rPr lang="en-IN" sz="2400" dirty="0">
                <a:latin typeface="Times New Roman" panose="02020603050405020304" pitchFamily="18" charset="0"/>
                <a:cs typeface="Times New Roman" panose="02020603050405020304" pitchFamily="18" charset="0"/>
              </a:rPr>
              <a:t>    {</a:t>
            </a:r>
          </a:p>
          <a:p>
            <a:pPr marL="0" indent="0">
              <a:buNone/>
            </a:pPr>
            <a:r>
              <a:rPr lang="en-IN" sz="2400" dirty="0">
                <a:latin typeface="Times New Roman" panose="02020603050405020304" pitchFamily="18" charset="0"/>
                <a:cs typeface="Times New Roman" panose="02020603050405020304" pitchFamily="18" charset="0"/>
              </a:rPr>
              <a:t>        char </a:t>
            </a:r>
            <a:r>
              <a:rPr lang="en-IN" sz="2400" dirty="0" err="1">
                <a:latin typeface="Times New Roman" panose="02020603050405020304" pitchFamily="18" charset="0"/>
                <a:cs typeface="Times New Roman" panose="02020603050405020304" pitchFamily="18" charset="0"/>
              </a:rPr>
              <a:t>arr</a:t>
            </a:r>
            <a:r>
              <a:rPr lang="en-IN" sz="2400" dirty="0">
                <a:latin typeface="Times New Roman" panose="02020603050405020304" pitchFamily="18" charset="0"/>
                <a:cs typeface="Times New Roman" panose="02020603050405020304" pitchFamily="18" charset="0"/>
              </a:rPr>
              <a:t>[20];</a:t>
            </a:r>
          </a:p>
          <a:p>
            <a:pPr marL="0" indent="0">
              <a:buNone/>
            </a:pPr>
            <a:r>
              <a:rPr lang="en-IN" sz="2400" dirty="0">
                <a:latin typeface="Times New Roman" panose="02020603050405020304" pitchFamily="18" charset="0"/>
                <a:cs typeface="Times New Roman" panose="02020603050405020304" pitchFamily="18" charset="0"/>
              </a:rPr>
              <a:t>        int </a:t>
            </a:r>
            <a:r>
              <a:rPr lang="en-IN" sz="2400" dirty="0" err="1">
                <a:latin typeface="Times New Roman" panose="02020603050405020304" pitchFamily="18" charset="0"/>
                <a:cs typeface="Times New Roman" panose="02020603050405020304" pitchFamily="18" charset="0"/>
              </a:rPr>
              <a:t>i</a:t>
            </a:r>
            <a:r>
              <a:rPr lang="en-IN" sz="2400" dirty="0">
                <a:latin typeface="Times New Roman" panose="02020603050405020304" pitchFamily="18" charset="0"/>
                <a:cs typeface="Times New Roman" panose="02020603050405020304" pitchFamily="18" charset="0"/>
              </a:rPr>
              <a:t>;</a:t>
            </a:r>
          </a:p>
          <a:p>
            <a:pPr marL="0" indent="0">
              <a:buNone/>
            </a:pPr>
            <a:r>
              <a:rPr lang="en-IN" sz="2400" dirty="0">
                <a:latin typeface="Times New Roman" panose="02020603050405020304" pitchFamily="18" charset="0"/>
                <a:cs typeface="Times New Roman" panose="02020603050405020304" pitchFamily="18" charset="0"/>
              </a:rPr>
              <a:t>        for(</a:t>
            </a:r>
            <a:r>
              <a:rPr lang="en-IN" sz="2400" dirty="0" err="1">
                <a:latin typeface="Times New Roman" panose="02020603050405020304" pitchFamily="18" charset="0"/>
                <a:cs typeface="Times New Roman" panose="02020603050405020304" pitchFamily="18" charset="0"/>
              </a:rPr>
              <a:t>i</a:t>
            </a:r>
            <a:r>
              <a:rPr lang="en-IN" sz="2400" dirty="0">
                <a:latin typeface="Times New Roman" panose="02020603050405020304" pitchFamily="18" charset="0"/>
                <a:cs typeface="Times New Roman" panose="02020603050405020304" pitchFamily="18" charset="0"/>
              </a:rPr>
              <a:t> = 0; </a:t>
            </a:r>
            <a:r>
              <a:rPr lang="en-IN" sz="2400" dirty="0" err="1">
                <a:latin typeface="Times New Roman" panose="02020603050405020304" pitchFamily="18" charset="0"/>
                <a:cs typeface="Times New Roman" panose="02020603050405020304" pitchFamily="18" charset="0"/>
              </a:rPr>
              <a:t>i</a:t>
            </a:r>
            <a:r>
              <a:rPr lang="en-IN" sz="2400" dirty="0">
                <a:latin typeface="Times New Roman" panose="02020603050405020304" pitchFamily="18" charset="0"/>
                <a:cs typeface="Times New Roman" panose="02020603050405020304" pitchFamily="18" charset="0"/>
              </a:rPr>
              <a:t> &lt; 10; </a:t>
            </a:r>
            <a:r>
              <a:rPr lang="en-IN" sz="2400" dirty="0" err="1">
                <a:latin typeface="Times New Roman" panose="02020603050405020304" pitchFamily="18" charset="0"/>
                <a:cs typeface="Times New Roman" panose="02020603050405020304" pitchFamily="18" charset="0"/>
              </a:rPr>
              <a:t>i</a:t>
            </a:r>
            <a:r>
              <a:rPr lang="en-IN" sz="2400" dirty="0">
                <a:latin typeface="Times New Roman" panose="02020603050405020304" pitchFamily="18" charset="0"/>
                <a:cs typeface="Times New Roman" panose="02020603050405020304" pitchFamily="18" charset="0"/>
              </a:rPr>
              <a:t>++)</a:t>
            </a:r>
          </a:p>
          <a:p>
            <a:pPr marL="0" indent="0">
              <a:buNone/>
            </a:pP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arr</a:t>
            </a:r>
            <a:r>
              <a:rPr lang="en-IN" sz="2400" dirty="0">
                <a:latin typeface="Times New Roman" panose="02020603050405020304" pitchFamily="18" charset="0"/>
                <a:cs typeface="Times New Roman" panose="02020603050405020304" pitchFamily="18" charset="0"/>
              </a:rPr>
              <a:t> + </a:t>
            </a:r>
            <a:r>
              <a:rPr lang="en-IN" sz="2400" dirty="0" err="1">
                <a:latin typeface="Times New Roman" panose="02020603050405020304" pitchFamily="18" charset="0"/>
                <a:cs typeface="Times New Roman" panose="02020603050405020304" pitchFamily="18" charset="0"/>
              </a:rPr>
              <a:t>i</a:t>
            </a:r>
            <a:r>
              <a:rPr lang="en-IN" sz="2400" dirty="0">
                <a:latin typeface="Times New Roman" panose="02020603050405020304" pitchFamily="18" charset="0"/>
                <a:cs typeface="Times New Roman" panose="02020603050405020304" pitchFamily="18" charset="0"/>
              </a:rPr>
              <a:t>) = 65 + </a:t>
            </a:r>
            <a:r>
              <a:rPr lang="en-IN" sz="2400" dirty="0" err="1">
                <a:latin typeface="Times New Roman" panose="02020603050405020304" pitchFamily="18" charset="0"/>
                <a:cs typeface="Times New Roman" panose="02020603050405020304" pitchFamily="18" charset="0"/>
              </a:rPr>
              <a:t>i</a:t>
            </a:r>
            <a:r>
              <a:rPr lang="en-IN" sz="2400" dirty="0">
                <a:latin typeface="Times New Roman" panose="02020603050405020304" pitchFamily="18" charset="0"/>
                <a:cs typeface="Times New Roman" panose="02020603050405020304" pitchFamily="18" charset="0"/>
              </a:rPr>
              <a:t>;</a:t>
            </a:r>
          </a:p>
          <a:p>
            <a:pPr marL="0" indent="0">
              <a:buNone/>
            </a:pP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arr</a:t>
            </a:r>
            <a:r>
              <a:rPr lang="en-IN" sz="2400" dirty="0">
                <a:latin typeface="Times New Roman" panose="02020603050405020304" pitchFamily="18" charset="0"/>
                <a:cs typeface="Times New Roman" panose="02020603050405020304" pitchFamily="18" charset="0"/>
              </a:rPr>
              <a:t> + </a:t>
            </a:r>
            <a:r>
              <a:rPr lang="en-IN" sz="2400" dirty="0" err="1">
                <a:latin typeface="Times New Roman" panose="02020603050405020304" pitchFamily="18" charset="0"/>
                <a:cs typeface="Times New Roman" panose="02020603050405020304" pitchFamily="18" charset="0"/>
              </a:rPr>
              <a:t>i</a:t>
            </a:r>
            <a:r>
              <a:rPr lang="en-IN" sz="2400" dirty="0">
                <a:latin typeface="Times New Roman" panose="02020603050405020304" pitchFamily="18" charset="0"/>
                <a:cs typeface="Times New Roman" panose="02020603050405020304" pitchFamily="18" charset="0"/>
              </a:rPr>
              <a:t>) = '\0';</a:t>
            </a:r>
          </a:p>
          <a:p>
            <a:pPr marL="0" indent="0">
              <a:buNone/>
            </a:pP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cout</a:t>
            </a:r>
            <a:r>
              <a:rPr lang="en-IN" sz="2400" dirty="0">
                <a:latin typeface="Times New Roman" panose="02020603050405020304" pitchFamily="18" charset="0"/>
                <a:cs typeface="Times New Roman" panose="02020603050405020304" pitchFamily="18" charset="0"/>
              </a:rPr>
              <a:t> &lt;&lt; </a:t>
            </a:r>
            <a:r>
              <a:rPr lang="en-IN" sz="2400" dirty="0" err="1">
                <a:latin typeface="Times New Roman" panose="02020603050405020304" pitchFamily="18" charset="0"/>
                <a:cs typeface="Times New Roman" panose="02020603050405020304" pitchFamily="18" charset="0"/>
              </a:rPr>
              <a:t>arr</a:t>
            </a:r>
            <a:r>
              <a:rPr lang="en-IN" sz="2400" dirty="0">
                <a:latin typeface="Times New Roman" panose="02020603050405020304" pitchFamily="18" charset="0"/>
                <a:cs typeface="Times New Roman" panose="02020603050405020304" pitchFamily="18" charset="0"/>
              </a:rPr>
              <a:t>;</a:t>
            </a:r>
          </a:p>
          <a:p>
            <a:pPr marL="0" indent="0">
              <a:buNone/>
            </a:pPr>
            <a:r>
              <a:rPr lang="en-IN" sz="2400" dirty="0">
                <a:latin typeface="Times New Roman" panose="02020603050405020304" pitchFamily="18" charset="0"/>
                <a:cs typeface="Times New Roman" panose="02020603050405020304" pitchFamily="18" charset="0"/>
              </a:rPr>
              <a:t>        return(0);</a:t>
            </a:r>
          </a:p>
          <a:p>
            <a:pPr marL="0" indent="0">
              <a:buNone/>
            </a:pPr>
            <a:r>
              <a:rPr lang="en-IN" sz="2400" dirty="0">
                <a:latin typeface="Times New Roman" panose="02020603050405020304" pitchFamily="18" charset="0"/>
                <a:cs typeface="Times New Roman" panose="02020603050405020304" pitchFamily="18" charset="0"/>
              </a:rPr>
              <a:t>    }</a:t>
            </a:r>
          </a:p>
        </p:txBody>
      </p:sp>
      <p:sp>
        <p:nvSpPr>
          <p:cNvPr id="7" name="Date Placeholder 6"/>
          <p:cNvSpPr>
            <a:spLocks noGrp="1"/>
          </p:cNvSpPr>
          <p:nvPr>
            <p:ph type="dt" sz="half" idx="10"/>
          </p:nvPr>
        </p:nvSpPr>
        <p:spPr/>
        <p:txBody>
          <a:bodyPr/>
          <a:lstStyle/>
          <a:p>
            <a:fld id="{075B0B5B-A903-4FB6-BEAA-418F43AFE905}" type="datetime1">
              <a:rPr lang="en-US" smtClean="0"/>
              <a:pPr/>
              <a:t>9/5/2022</a:t>
            </a:fld>
            <a:endParaRPr lang="en-US"/>
          </a:p>
        </p:txBody>
      </p:sp>
      <p:sp>
        <p:nvSpPr>
          <p:cNvPr id="9" name="Slide Number Placeholder 8"/>
          <p:cNvSpPr>
            <a:spLocks noGrp="1"/>
          </p:cNvSpPr>
          <p:nvPr>
            <p:ph type="sldNum" sz="quarter" idx="12"/>
          </p:nvPr>
        </p:nvSpPr>
        <p:spPr/>
        <p:txBody>
          <a:bodyPr/>
          <a:lstStyle/>
          <a:p>
            <a:fld id="{DC07453D-07AD-44CD-8503-70C5AB4EF812}" type="slidenum">
              <a:rPr lang="en-US" smtClean="0"/>
              <a:pPr/>
              <a:t>50</a:t>
            </a:fld>
            <a:endParaRPr lang="en-US"/>
          </a:p>
        </p:txBody>
      </p:sp>
    </p:spTree>
    <p:extLst>
      <p:ext uri="{BB962C8B-B14F-4D97-AF65-F5344CB8AC3E}">
        <p14:creationId xmlns:p14="http://schemas.microsoft.com/office/powerpoint/2010/main" val="38002642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731520"/>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5029200" y="457200"/>
            <a:ext cx="1066800" cy="6096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ngfind.com-kingpin-png-4152286 (1).png"/>
          <p:cNvPicPr>
            <a:picLocks noChangeAspect="1"/>
          </p:cNvPicPr>
          <p:nvPr/>
        </p:nvPicPr>
        <p:blipFill>
          <a:blip r:embed="rId2" cstate="print"/>
          <a:stretch>
            <a:fillRect/>
          </a:stretch>
        </p:blipFill>
        <p:spPr>
          <a:xfrm>
            <a:off x="4953000" y="457200"/>
            <a:ext cx="1219200" cy="533400"/>
          </a:xfrm>
          <a:prstGeom prst="rect">
            <a:avLst/>
          </a:prstGeom>
        </p:spPr>
      </p:pic>
      <p:sp>
        <p:nvSpPr>
          <p:cNvPr id="4" name="Title 3">
            <a:extLst>
              <a:ext uri="{FF2B5EF4-FFF2-40B4-BE49-F238E27FC236}">
                <a16:creationId xmlns:a16="http://schemas.microsoft.com/office/drawing/2014/main" id="{F12D9059-3204-B0E1-EB03-B8C34C1E12AE}"/>
              </a:ext>
            </a:extLst>
          </p:cNvPr>
          <p:cNvSpPr>
            <a:spLocks noGrp="1"/>
          </p:cNvSpPr>
          <p:nvPr>
            <p:ph type="title"/>
          </p:nvPr>
        </p:nvSpPr>
        <p:spPr>
          <a:xfrm>
            <a:off x="457200" y="121920"/>
            <a:ext cx="8229600" cy="533400"/>
          </a:xfrm>
        </p:spPr>
        <p:txBody>
          <a:bodyPr>
            <a:normAutofit fontScale="90000"/>
          </a:bodyPr>
          <a:lstStyle/>
          <a:p>
            <a:r>
              <a:rPr lang="en-US" dirty="0"/>
              <a:t>MCQ - Answer</a:t>
            </a:r>
            <a:endParaRPr lang="en-IN" dirty="0"/>
          </a:p>
        </p:txBody>
      </p:sp>
      <p:sp>
        <p:nvSpPr>
          <p:cNvPr id="8" name="Content Placeholder 7">
            <a:extLst>
              <a:ext uri="{FF2B5EF4-FFF2-40B4-BE49-F238E27FC236}">
                <a16:creationId xmlns:a16="http://schemas.microsoft.com/office/drawing/2014/main" id="{C897FD89-94BB-7B08-4795-404629B0A578}"/>
              </a:ext>
            </a:extLst>
          </p:cNvPr>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Answer: ABCDEFGHIJ</a:t>
            </a:r>
            <a:br>
              <a:rPr lang="en-US" dirty="0">
                <a:latin typeface="Times New Roman" panose="02020603050405020304" pitchFamily="18" charset="0"/>
                <a:cs typeface="Times New Roman" panose="02020603050405020304" pitchFamily="18" charset="0"/>
              </a:rPr>
            </a:br>
            <a:r>
              <a:rPr lang="en-US" b="0" i="0" dirty="0">
                <a:solidFill>
                  <a:srgbClr val="3A3A3A"/>
                </a:solidFill>
                <a:effectLst/>
                <a:latin typeface="Times New Roman" panose="02020603050405020304" pitchFamily="18" charset="0"/>
                <a:cs typeface="Times New Roman" panose="02020603050405020304" pitchFamily="18" charset="0"/>
              </a:rPr>
              <a:t>Explanation: Each time we are assigning 65 + </a:t>
            </a:r>
            <a:r>
              <a:rPr lang="en-US" b="0" i="0" dirty="0" err="1">
                <a:solidFill>
                  <a:srgbClr val="3A3A3A"/>
                </a:solidFill>
                <a:effectLst/>
                <a:latin typeface="Times New Roman" panose="02020603050405020304" pitchFamily="18" charset="0"/>
                <a:cs typeface="Times New Roman" panose="02020603050405020304" pitchFamily="18" charset="0"/>
              </a:rPr>
              <a:t>i</a:t>
            </a:r>
            <a:r>
              <a:rPr lang="en-US" b="0" i="0" dirty="0">
                <a:solidFill>
                  <a:srgbClr val="3A3A3A"/>
                </a:solidFill>
                <a:effectLst/>
                <a:latin typeface="Times New Roman" panose="02020603050405020304" pitchFamily="18" charset="0"/>
                <a:cs typeface="Times New Roman" panose="02020603050405020304" pitchFamily="18" charset="0"/>
              </a:rPr>
              <a:t>.</a:t>
            </a:r>
          </a:p>
          <a:p>
            <a:r>
              <a:rPr lang="en-US" b="0" i="0" dirty="0">
                <a:solidFill>
                  <a:srgbClr val="3A3A3A"/>
                </a:solidFill>
                <a:effectLst/>
                <a:latin typeface="Times New Roman" panose="02020603050405020304" pitchFamily="18" charset="0"/>
                <a:cs typeface="Times New Roman" panose="02020603050405020304" pitchFamily="18" charset="0"/>
              </a:rPr>
              <a:t> In first iteration </a:t>
            </a:r>
            <a:r>
              <a:rPr lang="en-US" b="0" i="0" dirty="0" err="1">
                <a:solidFill>
                  <a:srgbClr val="3A3A3A"/>
                </a:solidFill>
                <a:effectLst/>
                <a:latin typeface="Times New Roman" panose="02020603050405020304" pitchFamily="18" charset="0"/>
                <a:cs typeface="Times New Roman" panose="02020603050405020304" pitchFamily="18" charset="0"/>
              </a:rPr>
              <a:t>i</a:t>
            </a:r>
            <a:r>
              <a:rPr lang="en-US" b="0" i="0" dirty="0">
                <a:solidFill>
                  <a:srgbClr val="3A3A3A"/>
                </a:solidFill>
                <a:effectLst/>
                <a:latin typeface="Times New Roman" panose="02020603050405020304" pitchFamily="18" charset="0"/>
                <a:cs typeface="Times New Roman" panose="02020603050405020304" pitchFamily="18" charset="0"/>
              </a:rPr>
              <a:t> = 0 and 65 is assigned.</a:t>
            </a:r>
          </a:p>
          <a:p>
            <a:r>
              <a:rPr lang="en-US" b="0" i="0" dirty="0">
                <a:solidFill>
                  <a:srgbClr val="3A3A3A"/>
                </a:solidFill>
                <a:effectLst/>
                <a:latin typeface="Times New Roman" panose="02020603050405020304" pitchFamily="18" charset="0"/>
                <a:cs typeface="Times New Roman" panose="02020603050405020304" pitchFamily="18" charset="0"/>
              </a:rPr>
              <a:t> So it will print from A to J.</a:t>
            </a:r>
            <a:endParaRPr lang="en-IN" dirty="0">
              <a:latin typeface="Times New Roman" panose="02020603050405020304" pitchFamily="18" charset="0"/>
              <a:cs typeface="Times New Roman" panose="02020603050405020304" pitchFamily="18" charset="0"/>
            </a:endParaRPr>
          </a:p>
          <a:p>
            <a:pPr marL="0" indent="0">
              <a:buNone/>
            </a:pPr>
            <a:endParaRPr lang="en-IN" dirty="0"/>
          </a:p>
        </p:txBody>
      </p:sp>
      <p:sp>
        <p:nvSpPr>
          <p:cNvPr id="7" name="Date Placeholder 6"/>
          <p:cNvSpPr>
            <a:spLocks noGrp="1"/>
          </p:cNvSpPr>
          <p:nvPr>
            <p:ph type="dt" sz="half" idx="10"/>
          </p:nvPr>
        </p:nvSpPr>
        <p:spPr/>
        <p:txBody>
          <a:bodyPr/>
          <a:lstStyle/>
          <a:p>
            <a:fld id="{075B0B5B-A903-4FB6-BEAA-418F43AFE905}" type="datetime1">
              <a:rPr lang="en-US" smtClean="0"/>
              <a:pPr/>
              <a:t>9/5/2022</a:t>
            </a:fld>
            <a:endParaRPr lang="en-US"/>
          </a:p>
        </p:txBody>
      </p:sp>
      <p:sp>
        <p:nvSpPr>
          <p:cNvPr id="9" name="Slide Number Placeholder 8"/>
          <p:cNvSpPr>
            <a:spLocks noGrp="1"/>
          </p:cNvSpPr>
          <p:nvPr>
            <p:ph type="sldNum" sz="quarter" idx="12"/>
          </p:nvPr>
        </p:nvSpPr>
        <p:spPr/>
        <p:txBody>
          <a:bodyPr/>
          <a:lstStyle/>
          <a:p>
            <a:fld id="{DC07453D-07AD-44CD-8503-70C5AB4EF812}" type="slidenum">
              <a:rPr lang="en-US" smtClean="0"/>
              <a:pPr/>
              <a:t>51</a:t>
            </a:fld>
            <a:endParaRPr lang="en-US"/>
          </a:p>
        </p:txBody>
      </p:sp>
    </p:spTree>
    <p:extLst>
      <p:ext uri="{BB962C8B-B14F-4D97-AF65-F5344CB8AC3E}">
        <p14:creationId xmlns:p14="http://schemas.microsoft.com/office/powerpoint/2010/main" val="37901125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848507"/>
            <a:ext cx="7391400" cy="939669"/>
          </a:xfrm>
          <a:solidFill>
            <a:schemeClr val="accent5">
              <a:lumMod val="75000"/>
            </a:schemeClr>
          </a:solidFill>
        </p:spPr>
        <p:txBody>
          <a:bodyPr vert="horz" lIns="68580" tIns="34290" rIns="68580" bIns="34290" rtlCol="0" anchor="ctr">
            <a:normAutofit fontScale="90000"/>
          </a:bodyPr>
          <a:lstStyle/>
          <a:p>
            <a:r>
              <a:rPr lang="en-US" b="1" dirty="0">
                <a:solidFill>
                  <a:schemeClr val="bg1"/>
                </a:solidFill>
                <a:latin typeface="Times New Roman" panose="02020603050405020304" pitchFamily="18" charset="0"/>
                <a:cs typeface="Times New Roman" panose="02020603050405020304" pitchFamily="18" charset="0"/>
              </a:rPr>
              <a:t>Type conversion and type casting</a:t>
            </a:r>
          </a:p>
        </p:txBody>
      </p:sp>
      <p:sp>
        <p:nvSpPr>
          <p:cNvPr id="3" name="Content Placeholder 2"/>
          <p:cNvSpPr>
            <a:spLocks noGrp="1"/>
          </p:cNvSpPr>
          <p:nvPr>
            <p:ph idx="1"/>
          </p:nvPr>
        </p:nvSpPr>
        <p:spPr>
          <a:xfrm>
            <a:off x="304800" y="1771651"/>
            <a:ext cx="8305800" cy="1657349"/>
          </a:xfrm>
        </p:spPr>
        <p:txBody>
          <a:bodyPr>
            <a:normAutofit/>
          </a:bodyPr>
          <a:lstStyle/>
          <a:p>
            <a:pPr algn="just"/>
            <a:r>
              <a:rPr lang="en-US" sz="1800" b="1" dirty="0">
                <a:latin typeface="Times New Roman" pitchFamily="18" charset="0"/>
                <a:cs typeface="Times New Roman" pitchFamily="18" charset="0"/>
              </a:rPr>
              <a:t>Type conversion </a:t>
            </a:r>
            <a:r>
              <a:rPr lang="en-US" sz="1800" dirty="0">
                <a:latin typeface="Times New Roman" pitchFamily="18" charset="0"/>
                <a:cs typeface="Times New Roman" pitchFamily="18" charset="0"/>
              </a:rPr>
              <a:t>or typecasting of variables refers to changing a variable of one data type into another.</a:t>
            </a:r>
          </a:p>
          <a:p>
            <a:pPr algn="just"/>
            <a:r>
              <a:rPr lang="en-US" sz="1800" dirty="0">
                <a:latin typeface="Times New Roman" pitchFamily="18" charset="0"/>
                <a:cs typeface="Times New Roman" pitchFamily="18" charset="0"/>
              </a:rPr>
              <a:t> While type conversion is done implicitly, casting has to be done explicitly by the programmer.</a:t>
            </a:r>
          </a:p>
        </p:txBody>
      </p:sp>
      <p:pic>
        <p:nvPicPr>
          <p:cNvPr id="33794" name="Picture 2"/>
          <p:cNvPicPr>
            <a:picLocks noChangeAspect="1" noChangeArrowheads="1"/>
          </p:cNvPicPr>
          <p:nvPr/>
        </p:nvPicPr>
        <p:blipFill>
          <a:blip r:embed="rId2"/>
          <a:srcRect/>
          <a:stretch>
            <a:fillRect/>
          </a:stretch>
        </p:blipFill>
        <p:spPr bwMode="auto">
          <a:xfrm>
            <a:off x="1714500" y="3118298"/>
            <a:ext cx="5753100" cy="3053902"/>
          </a:xfrm>
          <a:prstGeom prst="rect">
            <a:avLst/>
          </a:prstGeom>
          <a:noFill/>
          <a:ln w="9525">
            <a:noFill/>
            <a:miter lim="800000"/>
            <a:headEnd/>
            <a:tailEnd/>
          </a:ln>
          <a:effectLst/>
        </p:spPr>
      </p:pic>
      <p:sp>
        <p:nvSpPr>
          <p:cNvPr id="4" name="Rectangle 3">
            <a:extLst>
              <a:ext uri="{FF2B5EF4-FFF2-40B4-BE49-F238E27FC236}">
                <a16:creationId xmlns:a16="http://schemas.microsoft.com/office/drawing/2014/main" id="{ABF77305-9574-4F8C-CD17-12B5F1447BC3}"/>
              </a:ext>
            </a:extLst>
          </p:cNvPr>
          <p:cNvSpPr/>
          <p:nvPr/>
        </p:nvSpPr>
        <p:spPr>
          <a:xfrm>
            <a:off x="0" y="579481"/>
            <a:ext cx="9144000" cy="41564"/>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2B554A0-C209-16B2-254E-6C8E2CB23485}"/>
              </a:ext>
            </a:extLst>
          </p:cNvPr>
          <p:cNvSpPr/>
          <p:nvPr/>
        </p:nvSpPr>
        <p:spPr>
          <a:xfrm>
            <a:off x="0" y="699323"/>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6" name="Picture 5" descr="pngfind.com-kingpin-png-4152286 (1).png">
            <a:extLst>
              <a:ext uri="{FF2B5EF4-FFF2-40B4-BE49-F238E27FC236}">
                <a16:creationId xmlns:a16="http://schemas.microsoft.com/office/drawing/2014/main" id="{244FA7E0-E856-10C1-7B39-30F1EF790B3D}"/>
              </a:ext>
            </a:extLst>
          </p:cNvPr>
          <p:cNvPicPr>
            <a:picLocks noChangeAspect="1"/>
          </p:cNvPicPr>
          <p:nvPr/>
        </p:nvPicPr>
        <p:blipFill>
          <a:blip r:embed="rId3" cstate="print"/>
          <a:stretch>
            <a:fillRect/>
          </a:stretch>
        </p:blipFill>
        <p:spPr>
          <a:xfrm>
            <a:off x="4953000" y="425003"/>
            <a:ext cx="1219200" cy="533400"/>
          </a:xfrm>
          <a:prstGeom prst="rect">
            <a:avLst/>
          </a:prstGeom>
        </p:spPr>
      </p:pic>
      <p:sp>
        <p:nvSpPr>
          <p:cNvPr id="7" name="Date Placeholder 6">
            <a:extLst>
              <a:ext uri="{FF2B5EF4-FFF2-40B4-BE49-F238E27FC236}">
                <a16:creationId xmlns:a16="http://schemas.microsoft.com/office/drawing/2014/main" id="{82D95AEC-32FD-14DA-2E63-0683E3238173}"/>
              </a:ext>
            </a:extLst>
          </p:cNvPr>
          <p:cNvSpPr>
            <a:spLocks noGrp="1"/>
          </p:cNvSpPr>
          <p:nvPr>
            <p:ph type="dt" sz="half" idx="10"/>
          </p:nvPr>
        </p:nvSpPr>
        <p:spPr/>
        <p:txBody>
          <a:bodyPr/>
          <a:lstStyle/>
          <a:p>
            <a:fld id="{71F1C738-DB6E-45E1-A844-C6DA179C277D}" type="datetime1">
              <a:rPr lang="en-US" smtClean="0"/>
              <a:t>9/5/2022</a:t>
            </a:fld>
            <a:endParaRPr lang="en-US"/>
          </a:p>
        </p:txBody>
      </p:sp>
      <p:sp>
        <p:nvSpPr>
          <p:cNvPr id="8" name="Footer Placeholder 7">
            <a:extLst>
              <a:ext uri="{FF2B5EF4-FFF2-40B4-BE49-F238E27FC236}">
                <a16:creationId xmlns:a16="http://schemas.microsoft.com/office/drawing/2014/main" id="{32C7977F-D886-BF4A-0BAB-09F1D110DECD}"/>
              </a:ext>
            </a:extLst>
          </p:cNvPr>
          <p:cNvSpPr>
            <a:spLocks noGrp="1"/>
          </p:cNvSpPr>
          <p:nvPr>
            <p:ph type="ftr" sz="quarter" idx="11"/>
          </p:nvPr>
        </p:nvSpPr>
        <p:spPr/>
        <p:txBody>
          <a:bodyPr/>
          <a:lstStyle/>
          <a:p>
            <a:r>
              <a:rPr lang="en-US"/>
              <a:t>C ,C++ and UML Basics</a:t>
            </a:r>
          </a:p>
        </p:txBody>
      </p:sp>
      <p:sp>
        <p:nvSpPr>
          <p:cNvPr id="9" name="Slide Number Placeholder 8">
            <a:extLst>
              <a:ext uri="{FF2B5EF4-FFF2-40B4-BE49-F238E27FC236}">
                <a16:creationId xmlns:a16="http://schemas.microsoft.com/office/drawing/2014/main" id="{02ED285E-C7A8-4485-A9ED-49B915505BCE}"/>
              </a:ext>
            </a:extLst>
          </p:cNvPr>
          <p:cNvSpPr>
            <a:spLocks noGrp="1"/>
          </p:cNvSpPr>
          <p:nvPr>
            <p:ph type="sldNum" sz="quarter" idx="12"/>
          </p:nvPr>
        </p:nvSpPr>
        <p:spPr/>
        <p:txBody>
          <a:bodyPr/>
          <a:lstStyle/>
          <a:p>
            <a:fld id="{A1A6BA4E-CDAE-4DEF-A7CA-99055C502B84}" type="slidenum">
              <a:rPr lang="en-US" smtClean="0"/>
              <a:pPr/>
              <a:t>52</a:t>
            </a:fld>
            <a:endParaRPr lang="en-US"/>
          </a:p>
        </p:txBody>
      </p:sp>
    </p:spTree>
    <p:extLst>
      <p:ext uri="{BB962C8B-B14F-4D97-AF65-F5344CB8AC3E}">
        <p14:creationId xmlns:p14="http://schemas.microsoft.com/office/powerpoint/2010/main" val="8474560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731520"/>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5029200" y="457200"/>
            <a:ext cx="1066800" cy="6096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ngfind.com-kingpin-png-4152286 (1).png"/>
          <p:cNvPicPr>
            <a:picLocks noChangeAspect="1"/>
          </p:cNvPicPr>
          <p:nvPr/>
        </p:nvPicPr>
        <p:blipFill>
          <a:blip r:embed="rId2" cstate="print"/>
          <a:stretch>
            <a:fillRect/>
          </a:stretch>
        </p:blipFill>
        <p:spPr>
          <a:xfrm>
            <a:off x="4953000" y="457200"/>
            <a:ext cx="1219200" cy="533400"/>
          </a:xfrm>
          <a:prstGeom prst="rect">
            <a:avLst/>
          </a:prstGeom>
        </p:spPr>
      </p:pic>
      <p:sp>
        <p:nvSpPr>
          <p:cNvPr id="7" name="Date Placeholder 6"/>
          <p:cNvSpPr>
            <a:spLocks noGrp="1"/>
          </p:cNvSpPr>
          <p:nvPr>
            <p:ph type="dt" sz="half" idx="10"/>
          </p:nvPr>
        </p:nvSpPr>
        <p:spPr/>
        <p:txBody>
          <a:bodyPr/>
          <a:lstStyle/>
          <a:p>
            <a:fld id="{075B0B5B-A903-4FB6-BEAA-418F43AFE905}" type="datetime1">
              <a:rPr lang="en-US" smtClean="0"/>
              <a:pPr/>
              <a:t>9/5/2022</a:t>
            </a:fld>
            <a:endParaRPr lang="en-US"/>
          </a:p>
        </p:txBody>
      </p:sp>
      <p:sp>
        <p:nvSpPr>
          <p:cNvPr id="9" name="Slide Number Placeholder 8"/>
          <p:cNvSpPr>
            <a:spLocks noGrp="1"/>
          </p:cNvSpPr>
          <p:nvPr>
            <p:ph type="sldNum" sz="quarter" idx="12"/>
          </p:nvPr>
        </p:nvSpPr>
        <p:spPr/>
        <p:txBody>
          <a:bodyPr/>
          <a:lstStyle/>
          <a:p>
            <a:fld id="{DC07453D-07AD-44CD-8503-70C5AB4EF812}" type="slidenum">
              <a:rPr lang="en-US" smtClean="0"/>
              <a:pPr/>
              <a:t>53</a:t>
            </a:fld>
            <a:endParaRPr lang="en-US"/>
          </a:p>
        </p:txBody>
      </p:sp>
      <p:sp>
        <p:nvSpPr>
          <p:cNvPr id="8" name="TextBox 7">
            <a:extLst>
              <a:ext uri="{FF2B5EF4-FFF2-40B4-BE49-F238E27FC236}">
                <a16:creationId xmlns:a16="http://schemas.microsoft.com/office/drawing/2014/main" id="{F377C5BD-36E7-4997-0BE9-E431E8A51072}"/>
              </a:ext>
            </a:extLst>
          </p:cNvPr>
          <p:cNvSpPr txBox="1"/>
          <p:nvPr/>
        </p:nvSpPr>
        <p:spPr>
          <a:xfrm>
            <a:off x="2123728" y="1340768"/>
            <a:ext cx="4612942" cy="523220"/>
          </a:xfrm>
          <a:prstGeom prst="rect">
            <a:avLst/>
          </a:prstGeom>
          <a:noFill/>
        </p:spPr>
        <p:txBody>
          <a:bodyPr wrap="square">
            <a:spAutoFit/>
          </a:bodyPr>
          <a:lstStyle/>
          <a:p>
            <a:pPr algn="ctr"/>
            <a:r>
              <a:rPr lang="en-IN" sz="2800" dirty="0"/>
              <a:t>Implicit Type Conversion</a:t>
            </a:r>
          </a:p>
        </p:txBody>
      </p:sp>
      <p:sp>
        <p:nvSpPr>
          <p:cNvPr id="11" name="TextBox 10">
            <a:extLst>
              <a:ext uri="{FF2B5EF4-FFF2-40B4-BE49-F238E27FC236}">
                <a16:creationId xmlns:a16="http://schemas.microsoft.com/office/drawing/2014/main" id="{B30E6AC0-74AE-978F-8315-39AF6982AD28}"/>
              </a:ext>
            </a:extLst>
          </p:cNvPr>
          <p:cNvSpPr txBox="1"/>
          <p:nvPr/>
        </p:nvSpPr>
        <p:spPr>
          <a:xfrm>
            <a:off x="435621" y="1928730"/>
            <a:ext cx="8136904" cy="923330"/>
          </a:xfrm>
          <a:prstGeom prst="rect">
            <a:avLst/>
          </a:prstGeom>
          <a:noFill/>
        </p:spPr>
        <p:txBody>
          <a:bodyPr wrap="square">
            <a:spAutoFit/>
          </a:bodyPr>
          <a:lstStyle/>
          <a:p>
            <a:pPr algn="just"/>
            <a:r>
              <a:rPr lang="en-US" b="0" i="0" dirty="0">
                <a:effectLst/>
                <a:latin typeface="euclid_circular_a"/>
              </a:rPr>
              <a:t>The type conversion that is done automatically done by the compiler is known as implicit type conversion. This type of conversion is also known as automatic conversion.</a:t>
            </a:r>
            <a:endParaRPr lang="en-IN" dirty="0"/>
          </a:p>
        </p:txBody>
      </p:sp>
      <p:sp>
        <p:nvSpPr>
          <p:cNvPr id="12" name="TextBox 11">
            <a:extLst>
              <a:ext uri="{FF2B5EF4-FFF2-40B4-BE49-F238E27FC236}">
                <a16:creationId xmlns:a16="http://schemas.microsoft.com/office/drawing/2014/main" id="{70ABF7AB-5A60-A80E-E921-763E3C64EEFC}"/>
              </a:ext>
            </a:extLst>
          </p:cNvPr>
          <p:cNvSpPr txBox="1"/>
          <p:nvPr/>
        </p:nvSpPr>
        <p:spPr>
          <a:xfrm>
            <a:off x="918717" y="2984480"/>
            <a:ext cx="7653808" cy="3416320"/>
          </a:xfrm>
          <a:prstGeom prst="rect">
            <a:avLst/>
          </a:prstGeom>
          <a:noFill/>
        </p:spPr>
        <p:txBody>
          <a:bodyPr wrap="square" numCol="2">
            <a:spAutoFit/>
          </a:bodyPr>
          <a:lstStyle/>
          <a:p>
            <a:r>
              <a:rPr lang="en-IN" dirty="0"/>
              <a:t>#include &lt;iostream&gt;</a:t>
            </a:r>
          </a:p>
          <a:p>
            <a:r>
              <a:rPr lang="en-IN" dirty="0"/>
              <a:t>using namespace std;</a:t>
            </a:r>
          </a:p>
          <a:p>
            <a:r>
              <a:rPr lang="en-IN" dirty="0"/>
              <a:t>int main()</a:t>
            </a:r>
          </a:p>
          <a:p>
            <a:r>
              <a:rPr lang="en-IN" dirty="0"/>
              <a:t>{</a:t>
            </a:r>
          </a:p>
          <a:p>
            <a:r>
              <a:rPr lang="en-IN" dirty="0"/>
              <a:t>int x = 10; </a:t>
            </a:r>
          </a:p>
          <a:p>
            <a:r>
              <a:rPr lang="en-IN" dirty="0"/>
              <a:t>// integer x</a:t>
            </a:r>
          </a:p>
          <a:p>
            <a:r>
              <a:rPr lang="en-IN" dirty="0"/>
              <a:t>char y = 'a’; </a:t>
            </a:r>
          </a:p>
          <a:p>
            <a:r>
              <a:rPr lang="en-IN" dirty="0"/>
              <a:t>// character y implicitly converted to int. ASCII</a:t>
            </a:r>
          </a:p>
          <a:p>
            <a:r>
              <a:rPr lang="en-IN" dirty="0"/>
              <a:t>// value of 'a' is 97</a:t>
            </a:r>
          </a:p>
          <a:p>
            <a:r>
              <a:rPr lang="en-IN" dirty="0"/>
              <a:t>x = x + y;</a:t>
            </a:r>
          </a:p>
          <a:p>
            <a:r>
              <a:rPr lang="en-IN" dirty="0"/>
              <a:t>// x is implicitly converted to float</a:t>
            </a:r>
          </a:p>
          <a:p>
            <a:r>
              <a:rPr lang="en-IN" dirty="0"/>
              <a:t>int z = x + 1;</a:t>
            </a:r>
          </a:p>
          <a:p>
            <a:r>
              <a:rPr lang="en-IN" dirty="0" err="1"/>
              <a:t>cout</a:t>
            </a:r>
            <a:r>
              <a:rPr lang="en-IN" dirty="0"/>
              <a:t> &lt;&lt; "x = " &lt;&lt; x &lt;&lt; </a:t>
            </a:r>
            <a:r>
              <a:rPr lang="en-IN" dirty="0" err="1"/>
              <a:t>endl</a:t>
            </a:r>
            <a:r>
              <a:rPr lang="en-IN" dirty="0"/>
              <a:t>&lt;&lt; "y = " &lt;&lt; y &lt;&lt; </a:t>
            </a:r>
            <a:r>
              <a:rPr lang="en-IN" dirty="0" err="1"/>
              <a:t>endl</a:t>
            </a:r>
            <a:r>
              <a:rPr lang="en-IN" dirty="0"/>
              <a:t>&lt;&lt; "z = " &lt;&lt; z &lt;&lt; </a:t>
            </a:r>
            <a:r>
              <a:rPr lang="en-IN" dirty="0" err="1"/>
              <a:t>endl</a:t>
            </a:r>
            <a:r>
              <a:rPr lang="en-IN" dirty="0"/>
              <a:t>;</a:t>
            </a:r>
          </a:p>
          <a:p>
            <a:r>
              <a:rPr lang="en-IN" dirty="0"/>
              <a:t>return 0;}</a:t>
            </a:r>
          </a:p>
          <a:p>
            <a:r>
              <a:rPr lang="en-IN" b="1" dirty="0"/>
              <a:t>Output:</a:t>
            </a:r>
          </a:p>
          <a:p>
            <a:r>
              <a:rPr lang="en-IN" dirty="0"/>
              <a:t>x = 107</a:t>
            </a:r>
          </a:p>
          <a:p>
            <a:r>
              <a:rPr lang="en-IN" dirty="0"/>
              <a:t>y = a</a:t>
            </a:r>
          </a:p>
          <a:p>
            <a:r>
              <a:rPr lang="en-IN" dirty="0"/>
              <a:t>z = 108</a:t>
            </a:r>
          </a:p>
        </p:txBody>
      </p:sp>
    </p:spTree>
    <p:extLst>
      <p:ext uri="{BB962C8B-B14F-4D97-AF65-F5344CB8AC3E}">
        <p14:creationId xmlns:p14="http://schemas.microsoft.com/office/powerpoint/2010/main" val="4069600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1100" y="77958"/>
            <a:ext cx="6858000" cy="388605"/>
          </a:xfrm>
          <a:solidFill>
            <a:schemeClr val="accent5">
              <a:lumMod val="75000"/>
            </a:schemeClr>
          </a:solidFill>
        </p:spPr>
        <p:txBody>
          <a:bodyPr vert="horz" lIns="68580" tIns="34290" rIns="68580" bIns="34290" rtlCol="0" anchor="ctr">
            <a:normAutofit fontScale="90000"/>
          </a:bodyPr>
          <a:lstStyle/>
          <a:p>
            <a:r>
              <a:rPr lang="en-US" dirty="0">
                <a:solidFill>
                  <a:schemeClr val="bg1"/>
                </a:solidFill>
              </a:rPr>
              <a:t>Type Casting</a:t>
            </a:r>
          </a:p>
        </p:txBody>
      </p:sp>
      <p:sp>
        <p:nvSpPr>
          <p:cNvPr id="3" name="Content Placeholder 2"/>
          <p:cNvSpPr>
            <a:spLocks noGrp="1"/>
          </p:cNvSpPr>
          <p:nvPr>
            <p:ph idx="1"/>
          </p:nvPr>
        </p:nvSpPr>
        <p:spPr>
          <a:xfrm>
            <a:off x="228600" y="1295400"/>
            <a:ext cx="8763000" cy="4830763"/>
          </a:xfrm>
        </p:spPr>
        <p:txBody>
          <a:bodyPr>
            <a:normAutofit/>
          </a:bodyPr>
          <a:lstStyle/>
          <a:p>
            <a:pPr algn="just"/>
            <a:r>
              <a:rPr lang="en-US" sz="2400" dirty="0">
                <a:latin typeface="Times New Roman" pitchFamily="18" charset="0"/>
                <a:cs typeface="Times New Roman" pitchFamily="18" charset="0"/>
              </a:rPr>
              <a:t>Type casting an arithmetic expression tells the compiler to represent the value of the expression in a certain format.</a:t>
            </a:r>
          </a:p>
          <a:p>
            <a:pPr algn="just"/>
            <a:r>
              <a:rPr lang="en-US" sz="2400" dirty="0">
                <a:latin typeface="Times New Roman" pitchFamily="18" charset="0"/>
                <a:cs typeface="Times New Roman" pitchFamily="18" charset="0"/>
              </a:rPr>
              <a:t> It is done when the value of a higher data type has to be converted into the value of a lower data type. </a:t>
            </a:r>
          </a:p>
          <a:p>
            <a:pPr algn="just"/>
            <a:r>
              <a:rPr lang="en-US" sz="2400" dirty="0">
                <a:latin typeface="Times New Roman" pitchFamily="18" charset="0"/>
                <a:cs typeface="Times New Roman" pitchFamily="18" charset="0"/>
              </a:rPr>
              <a:t>However, this cast is under the programmer’s control and not under the compiler’s control. </a:t>
            </a:r>
          </a:p>
          <a:p>
            <a:pPr algn="just"/>
            <a:r>
              <a:rPr lang="en-US" sz="2400" dirty="0">
                <a:solidFill>
                  <a:srgbClr val="FF0000"/>
                </a:solidFill>
                <a:latin typeface="Times New Roman" pitchFamily="18" charset="0"/>
                <a:cs typeface="Times New Roman" pitchFamily="18" charset="0"/>
              </a:rPr>
              <a:t>Syntax:</a:t>
            </a:r>
          </a:p>
          <a:p>
            <a:pPr algn="just"/>
            <a:r>
              <a:rPr lang="en-US" sz="2400" dirty="0" err="1">
                <a:solidFill>
                  <a:srgbClr val="FF0000"/>
                </a:solidFill>
                <a:latin typeface="Times New Roman" panose="02020603050405020304" pitchFamily="18" charset="0"/>
                <a:cs typeface="Times New Roman" pitchFamily="18" charset="0"/>
              </a:rPr>
              <a:t>destination_variable_name</a:t>
            </a:r>
            <a:r>
              <a:rPr lang="en-US" sz="2400" dirty="0">
                <a:solidFill>
                  <a:srgbClr val="FF0000"/>
                </a:solidFill>
                <a:latin typeface="Times New Roman" panose="02020603050405020304" pitchFamily="18" charset="0"/>
                <a:cs typeface="Times New Roman" pitchFamily="18" charset="0"/>
              </a:rPr>
              <a:t>=</a:t>
            </a:r>
            <a:r>
              <a:rPr lang="en-US" sz="2400" dirty="0" err="1">
                <a:solidFill>
                  <a:srgbClr val="FF0000"/>
                </a:solidFill>
                <a:latin typeface="Times New Roman" panose="02020603050405020304" pitchFamily="18" charset="0"/>
                <a:cs typeface="Times New Roman" pitchFamily="18" charset="0"/>
              </a:rPr>
              <a:t>destination_data_type</a:t>
            </a:r>
            <a:r>
              <a:rPr lang="en-US" sz="2400" dirty="0">
                <a:solidFill>
                  <a:srgbClr val="FF0000"/>
                </a:solidFill>
                <a:latin typeface="Times New Roman" panose="02020603050405020304" pitchFamily="18" charset="0"/>
                <a:cs typeface="Times New Roman" pitchFamily="18" charset="0"/>
              </a:rPr>
              <a:t>(</a:t>
            </a:r>
            <a:r>
              <a:rPr lang="en-US" sz="2400" dirty="0" err="1">
                <a:solidFill>
                  <a:srgbClr val="FF0000"/>
                </a:solidFill>
                <a:latin typeface="Times New Roman" panose="02020603050405020304" pitchFamily="18" charset="0"/>
                <a:cs typeface="Times New Roman" pitchFamily="18" charset="0"/>
              </a:rPr>
              <a:t>source_variable_name</a:t>
            </a:r>
            <a:r>
              <a:rPr lang="en-US" sz="2400" dirty="0">
                <a:solidFill>
                  <a:srgbClr val="FF0000"/>
                </a:solidFill>
                <a:latin typeface="Times New Roman" panose="02020603050405020304" pitchFamily="18" charset="0"/>
                <a:cs typeface="Times New Roman" pitchFamily="18" charset="0"/>
              </a:rPr>
              <a:t>);</a:t>
            </a:r>
          </a:p>
        </p:txBody>
      </p:sp>
      <p:sp>
        <p:nvSpPr>
          <p:cNvPr id="5" name="Rectangle 4"/>
          <p:cNvSpPr/>
          <p:nvPr/>
        </p:nvSpPr>
        <p:spPr>
          <a:xfrm>
            <a:off x="2895600" y="5105400"/>
            <a:ext cx="3276600" cy="144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float </a:t>
            </a:r>
            <a:r>
              <a:rPr lang="en-IN" dirty="0" err="1"/>
              <a:t>sal</a:t>
            </a:r>
            <a:r>
              <a:rPr lang="en-IN" dirty="0"/>
              <a:t>=10000.00;</a:t>
            </a:r>
          </a:p>
          <a:p>
            <a:r>
              <a:rPr lang="en-IN" dirty="0" err="1"/>
              <a:t>int</a:t>
            </a:r>
            <a:r>
              <a:rPr lang="en-IN" dirty="0"/>
              <a:t> income;</a:t>
            </a:r>
          </a:p>
          <a:p>
            <a:r>
              <a:rPr lang="en-IN" dirty="0"/>
              <a:t>Income=</a:t>
            </a:r>
            <a:r>
              <a:rPr lang="en-IN" dirty="0" err="1"/>
              <a:t>int</a:t>
            </a:r>
            <a:r>
              <a:rPr lang="en-IN" dirty="0"/>
              <a:t>(</a:t>
            </a:r>
            <a:r>
              <a:rPr lang="en-IN" dirty="0" err="1"/>
              <a:t>sal</a:t>
            </a:r>
            <a:r>
              <a:rPr lang="en-IN" dirty="0"/>
              <a:t>);</a:t>
            </a:r>
          </a:p>
        </p:txBody>
      </p:sp>
      <p:sp>
        <p:nvSpPr>
          <p:cNvPr id="4" name="Rectangle 3">
            <a:extLst>
              <a:ext uri="{FF2B5EF4-FFF2-40B4-BE49-F238E27FC236}">
                <a16:creationId xmlns:a16="http://schemas.microsoft.com/office/drawing/2014/main" id="{6FA10167-C23E-0C05-41FD-BEE9220CDA7B}"/>
              </a:ext>
            </a:extLst>
          </p:cNvPr>
          <p:cNvSpPr/>
          <p:nvPr/>
        </p:nvSpPr>
        <p:spPr>
          <a:xfrm>
            <a:off x="0" y="579481"/>
            <a:ext cx="9144000" cy="41564"/>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A77B28A-7106-38CF-CAC0-145CB7BF0781}"/>
              </a:ext>
            </a:extLst>
          </p:cNvPr>
          <p:cNvSpPr/>
          <p:nvPr/>
        </p:nvSpPr>
        <p:spPr>
          <a:xfrm>
            <a:off x="38100" y="621043"/>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7" name="Picture 6" descr="pngfind.com-kingpin-png-4152286 (1).png">
            <a:extLst>
              <a:ext uri="{FF2B5EF4-FFF2-40B4-BE49-F238E27FC236}">
                <a16:creationId xmlns:a16="http://schemas.microsoft.com/office/drawing/2014/main" id="{BA3EE3B2-8E89-6B4B-5C1C-F8E806F86FEB}"/>
              </a:ext>
            </a:extLst>
          </p:cNvPr>
          <p:cNvPicPr>
            <a:picLocks noChangeAspect="1"/>
          </p:cNvPicPr>
          <p:nvPr/>
        </p:nvPicPr>
        <p:blipFill>
          <a:blip r:embed="rId2" cstate="print"/>
          <a:stretch>
            <a:fillRect/>
          </a:stretch>
        </p:blipFill>
        <p:spPr>
          <a:xfrm>
            <a:off x="4953000" y="425003"/>
            <a:ext cx="1219200" cy="533400"/>
          </a:xfrm>
          <a:prstGeom prst="rect">
            <a:avLst/>
          </a:prstGeom>
        </p:spPr>
      </p:pic>
      <p:sp>
        <p:nvSpPr>
          <p:cNvPr id="8" name="Date Placeholder 7">
            <a:extLst>
              <a:ext uri="{FF2B5EF4-FFF2-40B4-BE49-F238E27FC236}">
                <a16:creationId xmlns:a16="http://schemas.microsoft.com/office/drawing/2014/main" id="{D8013E2D-E3A2-8F9A-B3D7-CE4586E0B4A5}"/>
              </a:ext>
            </a:extLst>
          </p:cNvPr>
          <p:cNvSpPr>
            <a:spLocks noGrp="1"/>
          </p:cNvSpPr>
          <p:nvPr>
            <p:ph type="dt" sz="half" idx="10"/>
          </p:nvPr>
        </p:nvSpPr>
        <p:spPr/>
        <p:txBody>
          <a:bodyPr/>
          <a:lstStyle/>
          <a:p>
            <a:fld id="{9CE27356-7BA8-4B5E-B857-466DEB745F32}" type="datetime1">
              <a:rPr lang="en-US" smtClean="0"/>
              <a:t>9/5/2022</a:t>
            </a:fld>
            <a:endParaRPr lang="en-US"/>
          </a:p>
        </p:txBody>
      </p:sp>
      <p:sp>
        <p:nvSpPr>
          <p:cNvPr id="9" name="Footer Placeholder 8">
            <a:extLst>
              <a:ext uri="{FF2B5EF4-FFF2-40B4-BE49-F238E27FC236}">
                <a16:creationId xmlns:a16="http://schemas.microsoft.com/office/drawing/2014/main" id="{CA86866F-183C-4535-704D-BF894E43F1C4}"/>
              </a:ext>
            </a:extLst>
          </p:cNvPr>
          <p:cNvSpPr>
            <a:spLocks noGrp="1"/>
          </p:cNvSpPr>
          <p:nvPr>
            <p:ph type="ftr" sz="quarter" idx="11"/>
          </p:nvPr>
        </p:nvSpPr>
        <p:spPr/>
        <p:txBody>
          <a:bodyPr/>
          <a:lstStyle/>
          <a:p>
            <a:r>
              <a:rPr lang="en-US"/>
              <a:t>C ,C++ and UML Basics</a:t>
            </a:r>
          </a:p>
        </p:txBody>
      </p:sp>
      <p:sp>
        <p:nvSpPr>
          <p:cNvPr id="10" name="Slide Number Placeholder 9">
            <a:extLst>
              <a:ext uri="{FF2B5EF4-FFF2-40B4-BE49-F238E27FC236}">
                <a16:creationId xmlns:a16="http://schemas.microsoft.com/office/drawing/2014/main" id="{9F170BC2-8E5C-80A2-F5BF-7975CEF07762}"/>
              </a:ext>
            </a:extLst>
          </p:cNvPr>
          <p:cNvSpPr>
            <a:spLocks noGrp="1"/>
          </p:cNvSpPr>
          <p:nvPr>
            <p:ph type="sldNum" sz="quarter" idx="12"/>
          </p:nvPr>
        </p:nvSpPr>
        <p:spPr/>
        <p:txBody>
          <a:bodyPr/>
          <a:lstStyle/>
          <a:p>
            <a:fld id="{A1A6BA4E-CDAE-4DEF-A7CA-99055C502B84}" type="slidenum">
              <a:rPr lang="en-US" smtClean="0"/>
              <a:pPr/>
              <a:t>54</a:t>
            </a:fld>
            <a:endParaRPr lang="en-US"/>
          </a:p>
        </p:txBody>
      </p:sp>
    </p:spTree>
    <p:extLst>
      <p:ext uri="{BB962C8B-B14F-4D97-AF65-F5344CB8AC3E}">
        <p14:creationId xmlns:p14="http://schemas.microsoft.com/office/powerpoint/2010/main" val="35284635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731520"/>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5029200" y="457200"/>
            <a:ext cx="1066800" cy="6096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ngfind.com-kingpin-png-4152286 (1).png"/>
          <p:cNvPicPr>
            <a:picLocks noChangeAspect="1"/>
          </p:cNvPicPr>
          <p:nvPr/>
        </p:nvPicPr>
        <p:blipFill>
          <a:blip r:embed="rId2" cstate="print"/>
          <a:stretch>
            <a:fillRect/>
          </a:stretch>
        </p:blipFill>
        <p:spPr>
          <a:xfrm>
            <a:off x="4953000" y="457200"/>
            <a:ext cx="1219200" cy="533400"/>
          </a:xfrm>
          <a:prstGeom prst="rect">
            <a:avLst/>
          </a:prstGeom>
        </p:spPr>
      </p:pic>
      <p:sp>
        <p:nvSpPr>
          <p:cNvPr id="7" name="Date Placeholder 6"/>
          <p:cNvSpPr>
            <a:spLocks noGrp="1"/>
          </p:cNvSpPr>
          <p:nvPr>
            <p:ph type="dt" sz="half" idx="10"/>
          </p:nvPr>
        </p:nvSpPr>
        <p:spPr/>
        <p:txBody>
          <a:bodyPr/>
          <a:lstStyle/>
          <a:p>
            <a:fld id="{075B0B5B-A903-4FB6-BEAA-418F43AFE905}" type="datetime1">
              <a:rPr lang="en-US" smtClean="0"/>
              <a:pPr/>
              <a:t>9/5/2022</a:t>
            </a:fld>
            <a:endParaRPr lang="en-US"/>
          </a:p>
        </p:txBody>
      </p:sp>
      <p:sp>
        <p:nvSpPr>
          <p:cNvPr id="9" name="Slide Number Placeholder 8"/>
          <p:cNvSpPr>
            <a:spLocks noGrp="1"/>
          </p:cNvSpPr>
          <p:nvPr>
            <p:ph type="sldNum" sz="quarter" idx="12"/>
          </p:nvPr>
        </p:nvSpPr>
        <p:spPr/>
        <p:txBody>
          <a:bodyPr/>
          <a:lstStyle/>
          <a:p>
            <a:fld id="{DC07453D-07AD-44CD-8503-70C5AB4EF812}" type="slidenum">
              <a:rPr lang="en-US" smtClean="0"/>
              <a:pPr/>
              <a:t>55</a:t>
            </a:fld>
            <a:endParaRPr lang="en-US"/>
          </a:p>
        </p:txBody>
      </p:sp>
      <p:sp>
        <p:nvSpPr>
          <p:cNvPr id="8" name="TextBox 7">
            <a:extLst>
              <a:ext uri="{FF2B5EF4-FFF2-40B4-BE49-F238E27FC236}">
                <a16:creationId xmlns:a16="http://schemas.microsoft.com/office/drawing/2014/main" id="{8E959601-E2D3-8928-E1EA-9D19494E1461}"/>
              </a:ext>
            </a:extLst>
          </p:cNvPr>
          <p:cNvSpPr txBox="1"/>
          <p:nvPr/>
        </p:nvSpPr>
        <p:spPr>
          <a:xfrm>
            <a:off x="1295400" y="10180"/>
            <a:ext cx="6408712" cy="523220"/>
          </a:xfrm>
          <a:prstGeom prst="rect">
            <a:avLst/>
          </a:prstGeom>
          <a:noFill/>
        </p:spPr>
        <p:txBody>
          <a:bodyPr wrap="square">
            <a:spAutoFit/>
          </a:bodyPr>
          <a:lstStyle/>
          <a:p>
            <a:pPr algn="ctr"/>
            <a:r>
              <a:rPr lang="en-IN" sz="2800" dirty="0"/>
              <a:t>Example for Explicit Type Conversion</a:t>
            </a:r>
          </a:p>
        </p:txBody>
      </p:sp>
      <p:sp>
        <p:nvSpPr>
          <p:cNvPr id="11" name="TextBox 10">
            <a:extLst>
              <a:ext uri="{FF2B5EF4-FFF2-40B4-BE49-F238E27FC236}">
                <a16:creationId xmlns:a16="http://schemas.microsoft.com/office/drawing/2014/main" id="{6EE1D6CF-AA20-828D-562E-096088B980DB}"/>
              </a:ext>
            </a:extLst>
          </p:cNvPr>
          <p:cNvSpPr txBox="1"/>
          <p:nvPr/>
        </p:nvSpPr>
        <p:spPr>
          <a:xfrm>
            <a:off x="1524000" y="1997839"/>
            <a:ext cx="5787819" cy="3785652"/>
          </a:xfrm>
          <a:prstGeom prst="rect">
            <a:avLst/>
          </a:prstGeom>
          <a:noFill/>
        </p:spPr>
        <p:txBody>
          <a:bodyPr wrap="square">
            <a:spAutoFit/>
          </a:bodyPr>
          <a:lstStyle/>
          <a:p>
            <a:pPr marL="0" indent="0">
              <a:buNone/>
            </a:pPr>
            <a:r>
              <a:rPr lang="en-US" sz="2400" dirty="0">
                <a:latin typeface="Times New Roman" panose="02020603050405020304" pitchFamily="18" charset="0"/>
                <a:cs typeface="Times New Roman" panose="02020603050405020304" pitchFamily="18" charset="0"/>
              </a:rPr>
              <a:t>#include &lt;iostream&gt;</a:t>
            </a:r>
          </a:p>
          <a:p>
            <a:pPr marL="0" indent="0">
              <a:buNone/>
            </a:pPr>
            <a:r>
              <a:rPr lang="en-US" sz="2400" dirty="0">
                <a:latin typeface="Times New Roman" panose="02020603050405020304" pitchFamily="18" charset="0"/>
                <a:cs typeface="Times New Roman" panose="02020603050405020304" pitchFamily="18" charset="0"/>
              </a:rPr>
              <a:t>using namespace std;  </a:t>
            </a:r>
          </a:p>
          <a:p>
            <a:pPr marL="0" indent="0">
              <a:buNone/>
            </a:pPr>
            <a:r>
              <a:rPr lang="en-US" sz="2400" dirty="0">
                <a:latin typeface="Times New Roman" panose="02020603050405020304" pitchFamily="18" charset="0"/>
                <a:cs typeface="Times New Roman" panose="02020603050405020304" pitchFamily="18" charset="0"/>
              </a:rPr>
              <a:t>int main()</a:t>
            </a:r>
          </a:p>
          <a:p>
            <a:pPr marL="0" indent="0">
              <a:buNone/>
            </a:pPr>
            <a:r>
              <a:rPr lang="en-US" sz="2400" dirty="0">
                <a:latin typeface="Times New Roman" panose="02020603050405020304" pitchFamily="18" charset="0"/>
                <a:cs typeface="Times New Roman" panose="02020603050405020304" pitchFamily="18" charset="0"/>
              </a:rPr>
              <a:t>{    double x = 1.2;      </a:t>
            </a:r>
          </a:p>
          <a:p>
            <a:pPr marL="0" indent="0">
              <a:buNone/>
            </a:pPr>
            <a:r>
              <a:rPr lang="en-US" sz="2400" dirty="0">
                <a:latin typeface="Times New Roman" panose="02020603050405020304" pitchFamily="18" charset="0"/>
                <a:cs typeface="Times New Roman" panose="02020603050405020304" pitchFamily="18" charset="0"/>
              </a:rPr>
              <a:t>// Explicit conversion from double to int    </a:t>
            </a:r>
          </a:p>
          <a:p>
            <a:pPr marL="0" indent="0">
              <a:buNone/>
            </a:pPr>
            <a:r>
              <a:rPr lang="en-US" sz="2400" dirty="0">
                <a:latin typeface="Times New Roman" panose="02020603050405020304" pitchFamily="18" charset="0"/>
                <a:cs typeface="Times New Roman" panose="02020603050405020304" pitchFamily="18" charset="0"/>
              </a:rPr>
              <a:t>int sum = (int)x + 1;      </a:t>
            </a:r>
          </a:p>
          <a:p>
            <a:pPr marL="0" indent="0">
              <a:buNone/>
            </a:pPr>
            <a:r>
              <a:rPr lang="en-US" sz="2400" dirty="0" err="1">
                <a:latin typeface="Times New Roman" panose="02020603050405020304" pitchFamily="18" charset="0"/>
                <a:cs typeface="Times New Roman" panose="02020603050405020304" pitchFamily="18" charset="0"/>
              </a:rPr>
              <a:t>cout</a:t>
            </a:r>
            <a:r>
              <a:rPr lang="en-US" sz="2400" dirty="0">
                <a:latin typeface="Times New Roman" panose="02020603050405020304" pitchFamily="18" charset="0"/>
                <a:cs typeface="Times New Roman" panose="02020603050405020304" pitchFamily="18" charset="0"/>
              </a:rPr>
              <a:t> &lt;&lt; "Sum = " &lt;&lt; sum;      </a:t>
            </a:r>
          </a:p>
          <a:p>
            <a:pPr marL="0" indent="0">
              <a:buNone/>
            </a:pPr>
            <a:r>
              <a:rPr lang="en-US" sz="2400" dirty="0">
                <a:latin typeface="Times New Roman" panose="02020603050405020304" pitchFamily="18" charset="0"/>
                <a:cs typeface="Times New Roman" panose="02020603050405020304" pitchFamily="18" charset="0"/>
              </a:rPr>
              <a:t>return 0;}</a:t>
            </a:r>
          </a:p>
          <a:p>
            <a:pPr marL="0" indent="0">
              <a:buNone/>
            </a:pPr>
            <a:r>
              <a:rPr lang="en-US" sz="2400" b="1" dirty="0">
                <a:latin typeface="Times New Roman" panose="02020603050405020304" pitchFamily="18" charset="0"/>
                <a:cs typeface="Times New Roman" panose="02020603050405020304" pitchFamily="18" charset="0"/>
              </a:rPr>
              <a:t>Output: </a:t>
            </a:r>
          </a:p>
          <a:p>
            <a:pPr marL="0" indent="0">
              <a:buNone/>
            </a:pPr>
            <a:r>
              <a:rPr lang="en-IN" sz="2400" dirty="0">
                <a:latin typeface="Times New Roman" panose="02020603050405020304" pitchFamily="18" charset="0"/>
                <a:cs typeface="Times New Roman" panose="02020603050405020304" pitchFamily="18" charset="0"/>
              </a:rPr>
              <a:t>Sum = 2</a:t>
            </a:r>
          </a:p>
        </p:txBody>
      </p:sp>
    </p:spTree>
    <p:extLst>
      <p:ext uri="{BB962C8B-B14F-4D97-AF65-F5344CB8AC3E}">
        <p14:creationId xmlns:p14="http://schemas.microsoft.com/office/powerpoint/2010/main" val="9782279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0200" y="2866354"/>
            <a:ext cx="5943600" cy="1015663"/>
          </a:xfrm>
          <a:prstGeom prst="rect">
            <a:avLst/>
          </a:prstGeom>
          <a:noFill/>
        </p:spPr>
        <p:txBody>
          <a:bodyPr wrap="square" rtlCol="0">
            <a:spAutoFit/>
          </a:bodyPr>
          <a:lstStyle/>
          <a:p>
            <a:r>
              <a:rPr lang="en-US" sz="3000" dirty="0">
                <a:solidFill>
                  <a:srgbClr val="00B050"/>
                </a:solidFill>
                <a:latin typeface="Arial" panose="020B0604020202020204" pitchFamily="34" charset="0"/>
                <a:cs typeface="Arial" panose="020B0604020202020204" pitchFamily="34" charset="0"/>
              </a:rPr>
              <a:t> Session-3</a:t>
            </a:r>
          </a:p>
          <a:p>
            <a:r>
              <a:rPr lang="en-US" sz="3000" dirty="0">
                <a:solidFill>
                  <a:srgbClr val="00B050"/>
                </a:solidFill>
                <a:latin typeface="Arial" panose="020B0604020202020204" pitchFamily="34" charset="0"/>
                <a:cs typeface="Arial" panose="020B0604020202020204" pitchFamily="34" charset="0"/>
              </a:rPr>
              <a:t>Class and objects - Features</a:t>
            </a:r>
          </a:p>
        </p:txBody>
      </p:sp>
      <p:sp>
        <p:nvSpPr>
          <p:cNvPr id="3" name="Date Placeholder 2">
            <a:extLst>
              <a:ext uri="{FF2B5EF4-FFF2-40B4-BE49-F238E27FC236}">
                <a16:creationId xmlns:a16="http://schemas.microsoft.com/office/drawing/2014/main" id="{90E7C6C3-1B41-433A-C902-64CF8A7B7E88}"/>
              </a:ext>
            </a:extLst>
          </p:cNvPr>
          <p:cNvSpPr>
            <a:spLocks noGrp="1"/>
          </p:cNvSpPr>
          <p:nvPr>
            <p:ph type="dt" sz="half" idx="10"/>
          </p:nvPr>
        </p:nvSpPr>
        <p:spPr/>
        <p:txBody>
          <a:bodyPr/>
          <a:lstStyle/>
          <a:p>
            <a:fld id="{3101487F-B63C-4504-89CD-36D5B93C1875}" type="datetime1">
              <a:rPr lang="en-US" smtClean="0"/>
              <a:t>9/5/2022</a:t>
            </a:fld>
            <a:endParaRPr lang="en-US"/>
          </a:p>
        </p:txBody>
      </p:sp>
      <p:sp>
        <p:nvSpPr>
          <p:cNvPr id="5" name="Footer Placeholder 4">
            <a:extLst>
              <a:ext uri="{FF2B5EF4-FFF2-40B4-BE49-F238E27FC236}">
                <a16:creationId xmlns:a16="http://schemas.microsoft.com/office/drawing/2014/main" id="{244C173C-7D92-7111-78DC-B1D037F4CF42}"/>
              </a:ext>
            </a:extLst>
          </p:cNvPr>
          <p:cNvSpPr>
            <a:spLocks noGrp="1"/>
          </p:cNvSpPr>
          <p:nvPr>
            <p:ph type="ftr" sz="quarter" idx="11"/>
          </p:nvPr>
        </p:nvSpPr>
        <p:spPr/>
        <p:txBody>
          <a:bodyPr/>
          <a:lstStyle/>
          <a:p>
            <a:r>
              <a:rPr lang="en-US"/>
              <a:t>C ,C++ and UML Basics</a:t>
            </a:r>
          </a:p>
        </p:txBody>
      </p:sp>
      <p:sp>
        <p:nvSpPr>
          <p:cNvPr id="6" name="Slide Number Placeholder 5">
            <a:extLst>
              <a:ext uri="{FF2B5EF4-FFF2-40B4-BE49-F238E27FC236}">
                <a16:creationId xmlns:a16="http://schemas.microsoft.com/office/drawing/2014/main" id="{B77CAD2F-4F0E-006A-8507-20A640281027}"/>
              </a:ext>
            </a:extLst>
          </p:cNvPr>
          <p:cNvSpPr>
            <a:spLocks noGrp="1"/>
          </p:cNvSpPr>
          <p:nvPr>
            <p:ph type="sldNum" sz="quarter" idx="12"/>
          </p:nvPr>
        </p:nvSpPr>
        <p:spPr/>
        <p:txBody>
          <a:bodyPr/>
          <a:lstStyle/>
          <a:p>
            <a:fld id="{A1A6BA4E-CDAE-4DEF-A7CA-99055C502B84}" type="slidenum">
              <a:rPr lang="en-US" smtClean="0"/>
              <a:pPr/>
              <a:t>56</a:t>
            </a:fld>
            <a:endParaRPr lang="en-US"/>
          </a:p>
        </p:txBody>
      </p:sp>
    </p:spTree>
    <p:extLst>
      <p:ext uri="{BB962C8B-B14F-4D97-AF65-F5344CB8AC3E}">
        <p14:creationId xmlns:p14="http://schemas.microsoft.com/office/powerpoint/2010/main" val="1637994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731520"/>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5029200" y="457200"/>
            <a:ext cx="1066800" cy="6096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ngfind.com-kingpin-png-4152286 (1).png"/>
          <p:cNvPicPr>
            <a:picLocks noChangeAspect="1"/>
          </p:cNvPicPr>
          <p:nvPr/>
        </p:nvPicPr>
        <p:blipFill>
          <a:blip r:embed="rId2" cstate="print"/>
          <a:stretch>
            <a:fillRect/>
          </a:stretch>
        </p:blipFill>
        <p:spPr>
          <a:xfrm>
            <a:off x="4953000" y="457200"/>
            <a:ext cx="1219200" cy="533400"/>
          </a:xfrm>
          <a:prstGeom prst="rect">
            <a:avLst/>
          </a:prstGeom>
        </p:spPr>
      </p:pic>
      <p:sp>
        <p:nvSpPr>
          <p:cNvPr id="7" name="Date Placeholder 6"/>
          <p:cNvSpPr>
            <a:spLocks noGrp="1"/>
          </p:cNvSpPr>
          <p:nvPr>
            <p:ph type="dt" sz="half" idx="10"/>
          </p:nvPr>
        </p:nvSpPr>
        <p:spPr/>
        <p:txBody>
          <a:bodyPr/>
          <a:lstStyle/>
          <a:p>
            <a:fld id="{075B0B5B-A903-4FB6-BEAA-418F43AFE905}" type="datetime1">
              <a:rPr lang="en-US" smtClean="0"/>
              <a:pPr/>
              <a:t>9/5/2022</a:t>
            </a:fld>
            <a:endParaRPr lang="en-US"/>
          </a:p>
        </p:txBody>
      </p:sp>
      <p:sp>
        <p:nvSpPr>
          <p:cNvPr id="9" name="Slide Number Placeholder 8"/>
          <p:cNvSpPr>
            <a:spLocks noGrp="1"/>
          </p:cNvSpPr>
          <p:nvPr>
            <p:ph type="sldNum" sz="quarter" idx="12"/>
          </p:nvPr>
        </p:nvSpPr>
        <p:spPr/>
        <p:txBody>
          <a:bodyPr/>
          <a:lstStyle/>
          <a:p>
            <a:fld id="{DC07453D-07AD-44CD-8503-70C5AB4EF812}" type="slidenum">
              <a:rPr lang="en-US" smtClean="0"/>
              <a:pPr/>
              <a:t>57</a:t>
            </a:fld>
            <a:endParaRPr lang="en-US"/>
          </a:p>
        </p:txBody>
      </p:sp>
      <p:sp>
        <p:nvSpPr>
          <p:cNvPr id="4" name="TextBox 3">
            <a:extLst>
              <a:ext uri="{FF2B5EF4-FFF2-40B4-BE49-F238E27FC236}">
                <a16:creationId xmlns:a16="http://schemas.microsoft.com/office/drawing/2014/main" id="{44687E41-BEEF-5E4C-782D-3AFEDDE54A5A}"/>
              </a:ext>
            </a:extLst>
          </p:cNvPr>
          <p:cNvSpPr txBox="1"/>
          <p:nvPr/>
        </p:nvSpPr>
        <p:spPr>
          <a:xfrm>
            <a:off x="457200" y="1019273"/>
            <a:ext cx="8579296" cy="2616101"/>
          </a:xfrm>
          <a:prstGeom prst="rect">
            <a:avLst/>
          </a:prstGeom>
          <a:noFill/>
        </p:spPr>
        <p:txBody>
          <a:bodyPr wrap="square" rtlCol="0">
            <a:spAutoFit/>
          </a:bodyPr>
          <a:lstStyle/>
          <a:p>
            <a:pPr marL="214313" indent="-214313" algn="just">
              <a:lnSpc>
                <a:spcPct val="150000"/>
              </a:lnSpc>
              <a:buFont typeface="Arial" panose="020B0604020202020204" pitchFamily="34" charset="0"/>
              <a:buChar char="•"/>
            </a:pPr>
            <a:r>
              <a:rPr lang="en-US" sz="2000" dirty="0"/>
              <a:t>Class is a user defined data type, defined using keywork </a:t>
            </a:r>
            <a:r>
              <a:rPr lang="en-US" sz="2000" b="1" dirty="0"/>
              <a:t>class.</a:t>
            </a:r>
          </a:p>
          <a:p>
            <a:pPr marL="214313" indent="-214313" algn="just">
              <a:lnSpc>
                <a:spcPct val="150000"/>
              </a:lnSpc>
              <a:buFont typeface="Arial" panose="020B0604020202020204" pitchFamily="34" charset="0"/>
              <a:buChar char="•"/>
            </a:pPr>
            <a:r>
              <a:rPr lang="en-US" sz="2000" dirty="0"/>
              <a:t>It holds its own data members and member functions, </a:t>
            </a:r>
          </a:p>
          <a:p>
            <a:pPr marL="214313" indent="-214313" algn="just">
              <a:lnSpc>
                <a:spcPct val="150000"/>
              </a:lnSpc>
              <a:buFont typeface="Arial" panose="020B0604020202020204" pitchFamily="34" charset="0"/>
              <a:buChar char="•"/>
            </a:pPr>
            <a:r>
              <a:rPr lang="en-US" sz="2000" dirty="0"/>
              <a:t>It can be accessed and used by creating instance of that class.</a:t>
            </a:r>
          </a:p>
          <a:p>
            <a:pPr marL="214313" indent="-214313" algn="just">
              <a:lnSpc>
                <a:spcPct val="150000"/>
              </a:lnSpc>
              <a:buFont typeface="Arial" panose="020B0604020202020204" pitchFamily="34" charset="0"/>
              <a:buChar char="•"/>
            </a:pPr>
            <a:r>
              <a:rPr lang="en-US" sz="2000" dirty="0"/>
              <a:t>The variables inside class definition are called as data members and</a:t>
            </a:r>
          </a:p>
          <a:p>
            <a:pPr algn="just">
              <a:lnSpc>
                <a:spcPct val="150000"/>
              </a:lnSpc>
            </a:pPr>
            <a:r>
              <a:rPr lang="en-US" sz="2000" dirty="0"/>
              <a:t>      the functions are called member functions</a:t>
            </a:r>
          </a:p>
          <a:p>
            <a:pPr algn="just"/>
            <a:endParaRPr lang="en-US" sz="1400" dirty="0"/>
          </a:p>
        </p:txBody>
      </p:sp>
      <p:sp>
        <p:nvSpPr>
          <p:cNvPr id="12" name="TextBox 11">
            <a:extLst>
              <a:ext uri="{FF2B5EF4-FFF2-40B4-BE49-F238E27FC236}">
                <a16:creationId xmlns:a16="http://schemas.microsoft.com/office/drawing/2014/main" id="{736CE42C-4B61-ADDA-7F1D-066FE4D92B54}"/>
              </a:ext>
            </a:extLst>
          </p:cNvPr>
          <p:cNvSpPr txBox="1"/>
          <p:nvPr/>
        </p:nvSpPr>
        <p:spPr>
          <a:xfrm>
            <a:off x="947125" y="47685"/>
            <a:ext cx="4615542" cy="584775"/>
          </a:xfrm>
          <a:prstGeom prst="rect">
            <a:avLst/>
          </a:prstGeom>
          <a:noFill/>
        </p:spPr>
        <p:txBody>
          <a:bodyPr wrap="square">
            <a:spAutoFit/>
          </a:bodyPr>
          <a:lstStyle/>
          <a:p>
            <a:pPr algn="ctr"/>
            <a:r>
              <a:rPr lang="en-IN" sz="3200" dirty="0"/>
              <a:t>Class</a:t>
            </a:r>
          </a:p>
        </p:txBody>
      </p:sp>
      <p:sp>
        <p:nvSpPr>
          <p:cNvPr id="15" name="TextBox 14">
            <a:extLst>
              <a:ext uri="{FF2B5EF4-FFF2-40B4-BE49-F238E27FC236}">
                <a16:creationId xmlns:a16="http://schemas.microsoft.com/office/drawing/2014/main" id="{0739E058-26DB-E5F4-4FB8-F589B5D7CC3E}"/>
              </a:ext>
            </a:extLst>
          </p:cNvPr>
          <p:cNvSpPr txBox="1"/>
          <p:nvPr/>
        </p:nvSpPr>
        <p:spPr>
          <a:xfrm>
            <a:off x="2195736" y="3429000"/>
            <a:ext cx="4120006" cy="1938992"/>
          </a:xfrm>
          <a:prstGeom prst="rect">
            <a:avLst/>
          </a:prstGeom>
          <a:noFill/>
        </p:spPr>
        <p:txBody>
          <a:bodyPr wrap="square">
            <a:spAutoFit/>
          </a:bodyPr>
          <a:lstStyle/>
          <a:p>
            <a:r>
              <a:rPr lang="en-US" sz="2400" dirty="0"/>
              <a:t>class </a:t>
            </a:r>
            <a:r>
              <a:rPr lang="en-US" sz="2400" dirty="0" err="1"/>
              <a:t>className</a:t>
            </a:r>
            <a:r>
              <a:rPr lang="en-US" sz="2400" dirty="0"/>
              <a:t> </a:t>
            </a:r>
          </a:p>
          <a:p>
            <a:r>
              <a:rPr lang="en-US" sz="2400" dirty="0"/>
              <a:t>{</a:t>
            </a:r>
          </a:p>
          <a:p>
            <a:r>
              <a:rPr lang="en-US" sz="2400" dirty="0"/>
              <a:t>   data members</a:t>
            </a:r>
          </a:p>
          <a:p>
            <a:r>
              <a:rPr lang="en-US" sz="2400" dirty="0"/>
              <a:t>   member functions</a:t>
            </a:r>
          </a:p>
          <a:p>
            <a:r>
              <a:rPr lang="en-US" sz="2400" dirty="0"/>
              <a:t>};</a:t>
            </a:r>
            <a:endParaRPr lang="en-IN" sz="2400" dirty="0"/>
          </a:p>
        </p:txBody>
      </p:sp>
    </p:spTree>
    <p:extLst>
      <p:ext uri="{BB962C8B-B14F-4D97-AF65-F5344CB8AC3E}">
        <p14:creationId xmlns:p14="http://schemas.microsoft.com/office/powerpoint/2010/main" val="36144469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731520"/>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5029200" y="457200"/>
            <a:ext cx="1066800" cy="6096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ngfind.com-kingpin-png-4152286 (1).png"/>
          <p:cNvPicPr>
            <a:picLocks noChangeAspect="1"/>
          </p:cNvPicPr>
          <p:nvPr/>
        </p:nvPicPr>
        <p:blipFill>
          <a:blip r:embed="rId2" cstate="print"/>
          <a:stretch>
            <a:fillRect/>
          </a:stretch>
        </p:blipFill>
        <p:spPr>
          <a:xfrm>
            <a:off x="4953000" y="457200"/>
            <a:ext cx="1219200" cy="533400"/>
          </a:xfrm>
          <a:prstGeom prst="rect">
            <a:avLst/>
          </a:prstGeom>
        </p:spPr>
      </p:pic>
      <p:sp>
        <p:nvSpPr>
          <p:cNvPr id="7" name="Date Placeholder 6"/>
          <p:cNvSpPr>
            <a:spLocks noGrp="1"/>
          </p:cNvSpPr>
          <p:nvPr>
            <p:ph type="dt" sz="half" idx="10"/>
          </p:nvPr>
        </p:nvSpPr>
        <p:spPr/>
        <p:txBody>
          <a:bodyPr/>
          <a:lstStyle/>
          <a:p>
            <a:fld id="{075B0B5B-A903-4FB6-BEAA-418F43AFE905}" type="datetime1">
              <a:rPr lang="en-US" smtClean="0"/>
              <a:pPr/>
              <a:t>9/5/2022</a:t>
            </a:fld>
            <a:endParaRPr lang="en-US"/>
          </a:p>
        </p:txBody>
      </p:sp>
      <p:sp>
        <p:nvSpPr>
          <p:cNvPr id="9" name="Slide Number Placeholder 8"/>
          <p:cNvSpPr>
            <a:spLocks noGrp="1"/>
          </p:cNvSpPr>
          <p:nvPr>
            <p:ph type="sldNum" sz="quarter" idx="12"/>
          </p:nvPr>
        </p:nvSpPr>
        <p:spPr/>
        <p:txBody>
          <a:bodyPr/>
          <a:lstStyle/>
          <a:p>
            <a:fld id="{DC07453D-07AD-44CD-8503-70C5AB4EF812}" type="slidenum">
              <a:rPr lang="en-US" smtClean="0"/>
              <a:pPr/>
              <a:t>58</a:t>
            </a:fld>
            <a:endParaRPr lang="en-US"/>
          </a:p>
        </p:txBody>
      </p:sp>
      <p:sp>
        <p:nvSpPr>
          <p:cNvPr id="10" name="TextBox 9">
            <a:extLst>
              <a:ext uri="{FF2B5EF4-FFF2-40B4-BE49-F238E27FC236}">
                <a16:creationId xmlns:a16="http://schemas.microsoft.com/office/drawing/2014/main" id="{674E054C-DC1A-3C95-E31C-8AB370035737}"/>
              </a:ext>
            </a:extLst>
          </p:cNvPr>
          <p:cNvSpPr txBox="1"/>
          <p:nvPr/>
        </p:nvSpPr>
        <p:spPr>
          <a:xfrm>
            <a:off x="5292080" y="1380013"/>
            <a:ext cx="3851920" cy="4801314"/>
          </a:xfrm>
          <a:prstGeom prst="rect">
            <a:avLst/>
          </a:prstGeom>
          <a:noFill/>
        </p:spPr>
        <p:txBody>
          <a:bodyPr wrap="square">
            <a:spAutoFit/>
          </a:bodyPr>
          <a:lstStyle/>
          <a:p>
            <a:r>
              <a:rPr lang="en-US" b="1" dirty="0"/>
              <a:t>Example</a:t>
            </a:r>
          </a:p>
          <a:p>
            <a:r>
              <a:rPr lang="en-US" dirty="0"/>
              <a:t>class Room {</a:t>
            </a:r>
          </a:p>
          <a:p>
            <a:r>
              <a:rPr lang="en-US" dirty="0"/>
              <a:t>    public:</a:t>
            </a:r>
          </a:p>
          <a:p>
            <a:r>
              <a:rPr lang="en-US" dirty="0"/>
              <a:t>        double length;</a:t>
            </a:r>
          </a:p>
          <a:p>
            <a:r>
              <a:rPr lang="en-US" dirty="0"/>
              <a:t>        double breadth;</a:t>
            </a:r>
          </a:p>
          <a:p>
            <a:r>
              <a:rPr lang="en-US" dirty="0"/>
              <a:t>        double height;   </a:t>
            </a:r>
          </a:p>
          <a:p>
            <a:endParaRPr lang="en-US" dirty="0"/>
          </a:p>
          <a:p>
            <a:r>
              <a:rPr lang="en-US" dirty="0"/>
              <a:t>        double </a:t>
            </a:r>
            <a:r>
              <a:rPr lang="en-US" dirty="0" err="1"/>
              <a:t>calculateArea</a:t>
            </a:r>
            <a:r>
              <a:rPr lang="en-US" dirty="0"/>
              <a:t>(){   </a:t>
            </a:r>
          </a:p>
          <a:p>
            <a:r>
              <a:rPr lang="en-US" dirty="0"/>
              <a:t>            return length * breadth;</a:t>
            </a:r>
          </a:p>
          <a:p>
            <a:r>
              <a:rPr lang="en-US" dirty="0"/>
              <a:t>        }</a:t>
            </a:r>
          </a:p>
          <a:p>
            <a:endParaRPr lang="en-US" dirty="0"/>
          </a:p>
          <a:p>
            <a:r>
              <a:rPr lang="en-US" dirty="0"/>
              <a:t>        double </a:t>
            </a:r>
            <a:r>
              <a:rPr lang="en-US" dirty="0" err="1"/>
              <a:t>calculateVolume</a:t>
            </a:r>
            <a:r>
              <a:rPr lang="en-US" dirty="0"/>
              <a:t>(){   </a:t>
            </a:r>
          </a:p>
          <a:p>
            <a:r>
              <a:rPr lang="en-US" dirty="0"/>
              <a:t>            return length * breadth * height;</a:t>
            </a:r>
          </a:p>
          <a:p>
            <a:r>
              <a:rPr lang="en-US" dirty="0"/>
              <a:t>        }</a:t>
            </a:r>
          </a:p>
          <a:p>
            <a:endParaRPr lang="en-US" dirty="0"/>
          </a:p>
          <a:p>
            <a:r>
              <a:rPr lang="en-US" dirty="0"/>
              <a:t>};</a:t>
            </a:r>
            <a:endParaRPr lang="en-IN" dirty="0"/>
          </a:p>
        </p:txBody>
      </p:sp>
      <p:sp>
        <p:nvSpPr>
          <p:cNvPr id="14" name="TextBox 13">
            <a:extLst>
              <a:ext uri="{FF2B5EF4-FFF2-40B4-BE49-F238E27FC236}">
                <a16:creationId xmlns:a16="http://schemas.microsoft.com/office/drawing/2014/main" id="{C48F96A1-1B61-66BC-B3FC-030CA7164C6F}"/>
              </a:ext>
            </a:extLst>
          </p:cNvPr>
          <p:cNvSpPr txBox="1"/>
          <p:nvPr/>
        </p:nvSpPr>
        <p:spPr>
          <a:xfrm>
            <a:off x="107504" y="1256955"/>
            <a:ext cx="4921696" cy="4619854"/>
          </a:xfrm>
          <a:prstGeom prst="rect">
            <a:avLst/>
          </a:prstGeom>
          <a:noFill/>
        </p:spPr>
        <p:txBody>
          <a:bodyPr wrap="square">
            <a:spAutoFit/>
          </a:bodyPr>
          <a:lstStyle/>
          <a:p>
            <a:pPr marL="214313" indent="-214313" algn="just">
              <a:lnSpc>
                <a:spcPct val="150000"/>
              </a:lnSpc>
              <a:buFont typeface="Arial" panose="020B0604020202020204" pitchFamily="34" charset="0"/>
              <a:buChar char="•"/>
            </a:pPr>
            <a:r>
              <a:rPr lang="en-US" dirty="0"/>
              <a:t>Class is just a blue print, which declares and defines characteristics and behavior, namely data members and member functions respectively.</a:t>
            </a:r>
          </a:p>
          <a:p>
            <a:pPr marL="214313" indent="-214313" algn="just">
              <a:lnSpc>
                <a:spcPct val="150000"/>
              </a:lnSpc>
              <a:buFont typeface="Arial" panose="020B0604020202020204" pitchFamily="34" charset="0"/>
              <a:buChar char="•"/>
            </a:pPr>
            <a:r>
              <a:rPr lang="en-US" dirty="0"/>
              <a:t>All objects of this class will share these characteristics and behavior.</a:t>
            </a:r>
          </a:p>
          <a:p>
            <a:pPr marL="214313" indent="-214313">
              <a:lnSpc>
                <a:spcPct val="150000"/>
              </a:lnSpc>
              <a:buFont typeface="Arial" panose="020B0604020202020204" pitchFamily="34" charset="0"/>
              <a:buChar char="•"/>
            </a:pPr>
            <a:r>
              <a:rPr lang="en-US" dirty="0"/>
              <a:t>Class name must start with an uppercase letter(Although this is not mandatory).</a:t>
            </a:r>
          </a:p>
          <a:p>
            <a:pPr>
              <a:lnSpc>
                <a:spcPct val="150000"/>
              </a:lnSpc>
            </a:pPr>
            <a:r>
              <a:rPr lang="en-US" dirty="0"/>
              <a:t>		</a:t>
            </a:r>
            <a:r>
              <a:rPr lang="en-US" dirty="0">
                <a:solidFill>
                  <a:srgbClr val="FF0000"/>
                </a:solidFill>
              </a:rPr>
              <a:t> </a:t>
            </a:r>
            <a:r>
              <a:rPr lang="en-US" i="1" dirty="0">
                <a:solidFill>
                  <a:srgbClr val="FF0000"/>
                </a:solidFill>
              </a:rPr>
              <a:t>Example</a:t>
            </a:r>
            <a:r>
              <a:rPr lang="en-US" dirty="0">
                <a:solidFill>
                  <a:srgbClr val="FF0000"/>
                </a:solidFill>
              </a:rPr>
              <a:t>,</a:t>
            </a:r>
          </a:p>
          <a:p>
            <a:pPr>
              <a:lnSpc>
                <a:spcPct val="150000"/>
              </a:lnSpc>
            </a:pPr>
            <a:r>
              <a:rPr lang="en-US" dirty="0">
                <a:solidFill>
                  <a:srgbClr val="FF0000"/>
                </a:solidFill>
              </a:rPr>
              <a:t>			class Student</a:t>
            </a:r>
          </a:p>
          <a:p>
            <a:pPr marL="214313" indent="-214313" algn="just">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6458509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731520"/>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5029200" y="457200"/>
            <a:ext cx="1066800" cy="6096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ngfind.com-kingpin-png-4152286 (1).png"/>
          <p:cNvPicPr>
            <a:picLocks noChangeAspect="1"/>
          </p:cNvPicPr>
          <p:nvPr/>
        </p:nvPicPr>
        <p:blipFill>
          <a:blip r:embed="rId2" cstate="print"/>
          <a:stretch>
            <a:fillRect/>
          </a:stretch>
        </p:blipFill>
        <p:spPr>
          <a:xfrm>
            <a:off x="4953000" y="457200"/>
            <a:ext cx="1219200" cy="533400"/>
          </a:xfrm>
          <a:prstGeom prst="rect">
            <a:avLst/>
          </a:prstGeom>
        </p:spPr>
      </p:pic>
      <p:sp>
        <p:nvSpPr>
          <p:cNvPr id="7" name="Date Placeholder 6"/>
          <p:cNvSpPr>
            <a:spLocks noGrp="1"/>
          </p:cNvSpPr>
          <p:nvPr>
            <p:ph type="dt" sz="half" idx="10"/>
          </p:nvPr>
        </p:nvSpPr>
        <p:spPr/>
        <p:txBody>
          <a:bodyPr/>
          <a:lstStyle/>
          <a:p>
            <a:fld id="{075B0B5B-A903-4FB6-BEAA-418F43AFE905}" type="datetime1">
              <a:rPr lang="en-US" smtClean="0"/>
              <a:pPr/>
              <a:t>9/5/2022</a:t>
            </a:fld>
            <a:endParaRPr lang="en-US"/>
          </a:p>
        </p:txBody>
      </p:sp>
      <p:sp>
        <p:nvSpPr>
          <p:cNvPr id="9" name="Slide Number Placeholder 8"/>
          <p:cNvSpPr>
            <a:spLocks noGrp="1"/>
          </p:cNvSpPr>
          <p:nvPr>
            <p:ph type="sldNum" sz="quarter" idx="12"/>
          </p:nvPr>
        </p:nvSpPr>
        <p:spPr/>
        <p:txBody>
          <a:bodyPr/>
          <a:lstStyle/>
          <a:p>
            <a:fld id="{DC07453D-07AD-44CD-8503-70C5AB4EF812}" type="slidenum">
              <a:rPr lang="en-US" smtClean="0"/>
              <a:pPr/>
              <a:t>59</a:t>
            </a:fld>
            <a:endParaRPr lang="en-US"/>
          </a:p>
        </p:txBody>
      </p:sp>
      <p:sp>
        <p:nvSpPr>
          <p:cNvPr id="11" name="TextBox 10">
            <a:extLst>
              <a:ext uri="{FF2B5EF4-FFF2-40B4-BE49-F238E27FC236}">
                <a16:creationId xmlns:a16="http://schemas.microsoft.com/office/drawing/2014/main" id="{5D58A800-643C-80A4-CB7C-E7A8082961AC}"/>
              </a:ext>
            </a:extLst>
          </p:cNvPr>
          <p:cNvSpPr txBox="1"/>
          <p:nvPr/>
        </p:nvSpPr>
        <p:spPr>
          <a:xfrm>
            <a:off x="1691680" y="164068"/>
            <a:ext cx="4615542" cy="461665"/>
          </a:xfrm>
          <a:prstGeom prst="rect">
            <a:avLst/>
          </a:prstGeom>
          <a:noFill/>
        </p:spPr>
        <p:txBody>
          <a:bodyPr wrap="square">
            <a:spAutoFit/>
          </a:bodyPr>
          <a:lstStyle/>
          <a:p>
            <a:r>
              <a:rPr lang="en-IN" sz="2400" b="1" dirty="0"/>
              <a:t>Define a Class Type</a:t>
            </a:r>
          </a:p>
        </p:txBody>
      </p:sp>
      <p:pic>
        <p:nvPicPr>
          <p:cNvPr id="13" name="Picture 12">
            <a:extLst>
              <a:ext uri="{FF2B5EF4-FFF2-40B4-BE49-F238E27FC236}">
                <a16:creationId xmlns:a16="http://schemas.microsoft.com/office/drawing/2014/main" id="{16E996CE-88B3-189D-7E0B-C749DD14B925}"/>
              </a:ext>
            </a:extLst>
          </p:cNvPr>
          <p:cNvPicPr>
            <a:picLocks noChangeAspect="1"/>
          </p:cNvPicPr>
          <p:nvPr/>
        </p:nvPicPr>
        <p:blipFill>
          <a:blip r:embed="rId3"/>
          <a:stretch>
            <a:fillRect/>
          </a:stretch>
        </p:blipFill>
        <p:spPr>
          <a:xfrm>
            <a:off x="921803" y="1283732"/>
            <a:ext cx="7300394" cy="4074210"/>
          </a:xfrm>
          <a:prstGeom prst="rect">
            <a:avLst/>
          </a:prstGeom>
        </p:spPr>
      </p:pic>
    </p:spTree>
    <p:extLst>
      <p:ext uri="{BB962C8B-B14F-4D97-AF65-F5344CB8AC3E}">
        <p14:creationId xmlns:p14="http://schemas.microsoft.com/office/powerpoint/2010/main" val="507668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57200" y="1066800"/>
            <a:ext cx="8229600" cy="91440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latin typeface="Times New Roman" panose="02020603050405020304" pitchFamily="18" charset="0"/>
                <a:cs typeface="Times New Roman" panose="02020603050405020304" pitchFamily="18" charset="0"/>
              </a:rPr>
              <a:t>Features of Procedure Oriented Programming Language</a:t>
            </a:r>
          </a:p>
        </p:txBody>
      </p:sp>
      <p:sp>
        <p:nvSpPr>
          <p:cNvPr id="3" name="Rectangle 3"/>
          <p:cNvSpPr txBox="1">
            <a:spLocks noChangeArrowheads="1"/>
          </p:cNvSpPr>
          <p:nvPr/>
        </p:nvSpPr>
        <p:spPr>
          <a:xfrm>
            <a:off x="457200" y="1951037"/>
            <a:ext cx="8458200" cy="4754563"/>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2800" b="1" dirty="0">
                <a:latin typeface="Times New Roman" panose="02020603050405020304" pitchFamily="18" charset="0"/>
                <a:cs typeface="Times New Roman" panose="02020603050405020304" pitchFamily="18" charset="0"/>
              </a:rPr>
              <a:t>Smaller programs </a:t>
            </a:r>
            <a:r>
              <a:rPr lang="en-US" sz="2800" dirty="0">
                <a:latin typeface="Times New Roman" panose="02020603050405020304" pitchFamily="18" charset="0"/>
                <a:cs typeface="Times New Roman" panose="02020603050405020304" pitchFamily="18" charset="0"/>
              </a:rPr>
              <a:t>- A program in a procedural language is a list of instructions.</a:t>
            </a:r>
          </a:p>
          <a:p>
            <a:pPr algn="just">
              <a:lnSpc>
                <a:spcPct val="90000"/>
              </a:lnSpc>
            </a:pPr>
            <a:r>
              <a:rPr lang="en-US" sz="2800" b="1" dirty="0">
                <a:latin typeface="Times New Roman" panose="02020603050405020304" pitchFamily="18" charset="0"/>
                <a:cs typeface="Times New Roman" panose="02020603050405020304" pitchFamily="18" charset="0"/>
              </a:rPr>
              <a:t>Larger programs </a:t>
            </a:r>
            <a:r>
              <a:rPr lang="en-US" sz="2800" dirty="0">
                <a:latin typeface="Times New Roman" panose="02020603050405020304" pitchFamily="18" charset="0"/>
                <a:cs typeface="Times New Roman" panose="02020603050405020304" pitchFamily="18" charset="0"/>
              </a:rPr>
              <a:t>are divided in to smaller programs known as functions.</a:t>
            </a:r>
          </a:p>
          <a:p>
            <a:pPr algn="just"/>
            <a:r>
              <a:rPr lang="en-US" sz="2800" dirty="0">
                <a:latin typeface="Times New Roman" panose="02020603050405020304" pitchFamily="18" charset="0"/>
                <a:cs typeface="Times New Roman" panose="02020603050405020304" pitchFamily="18" charset="0"/>
              </a:rPr>
              <a:t>Each </a:t>
            </a:r>
            <a:r>
              <a:rPr lang="en-US" sz="2800" b="1" dirty="0">
                <a:latin typeface="Times New Roman" panose="02020603050405020304" pitchFamily="18" charset="0"/>
                <a:cs typeface="Times New Roman" panose="02020603050405020304" pitchFamily="18" charset="0"/>
              </a:rPr>
              <a:t>function</a:t>
            </a:r>
            <a:r>
              <a:rPr lang="en-US" sz="2800" dirty="0">
                <a:latin typeface="Times New Roman" panose="02020603050405020304" pitchFamily="18" charset="0"/>
                <a:cs typeface="Times New Roman" panose="02020603050405020304" pitchFamily="18" charset="0"/>
              </a:rPr>
              <a:t> has a </a:t>
            </a:r>
            <a:r>
              <a:rPr lang="en-US" sz="2800" b="1" dirty="0">
                <a:latin typeface="Times New Roman" panose="02020603050405020304" pitchFamily="18" charset="0"/>
                <a:cs typeface="Times New Roman" panose="02020603050405020304" pitchFamily="18" charset="0"/>
              </a:rPr>
              <a:t>clearly defined purpose and a</a:t>
            </a:r>
          </a:p>
          <a:p>
            <a:pPr algn="just">
              <a:buFont typeface="Arial" pitchFamily="34" charset="0"/>
              <a:buNone/>
            </a:pPr>
            <a:r>
              <a:rPr lang="en-US" sz="2800" b="1" dirty="0">
                <a:latin typeface="Times New Roman" panose="02020603050405020304" pitchFamily="18" charset="0"/>
                <a:cs typeface="Times New Roman" panose="02020603050405020304" pitchFamily="18" charset="0"/>
              </a:rPr>
              <a:t>	clearly defined interface to the other functions</a:t>
            </a:r>
            <a:r>
              <a:rPr lang="en-US" sz="2800" dirty="0">
                <a:latin typeface="Times New Roman" panose="02020603050405020304" pitchFamily="18" charset="0"/>
                <a:cs typeface="Times New Roman" panose="02020603050405020304" pitchFamily="18" charset="0"/>
              </a:rPr>
              <a:t> in the program.</a:t>
            </a:r>
          </a:p>
          <a:p>
            <a:pPr algn="just">
              <a:lnSpc>
                <a:spcPct val="90000"/>
              </a:lnSpc>
            </a:pPr>
            <a:r>
              <a:rPr lang="en-US" sz="2800" b="1" dirty="0">
                <a:latin typeface="Times New Roman" panose="02020603050405020304" pitchFamily="18" charset="0"/>
                <a:cs typeface="Times New Roman" panose="02020603050405020304" pitchFamily="18" charset="0"/>
              </a:rPr>
              <a:t>Data is Global </a:t>
            </a:r>
            <a:r>
              <a:rPr lang="en-US" sz="2800" dirty="0">
                <a:latin typeface="Times New Roman" panose="02020603050405020304" pitchFamily="18" charset="0"/>
                <a:cs typeface="Times New Roman" panose="02020603050405020304" pitchFamily="18" charset="0"/>
              </a:rPr>
              <a:t>and shared by almost all the functions.</a:t>
            </a:r>
          </a:p>
          <a:p>
            <a:pPr algn="just">
              <a:lnSpc>
                <a:spcPct val="90000"/>
              </a:lnSpc>
            </a:pPr>
            <a:r>
              <a:rPr lang="en-US" sz="2800" dirty="0">
                <a:latin typeface="Times New Roman" panose="02020603050405020304" pitchFamily="18" charset="0"/>
                <a:cs typeface="Times New Roman" panose="02020603050405020304" pitchFamily="18" charset="0"/>
              </a:rPr>
              <a:t>Employs </a:t>
            </a:r>
            <a:r>
              <a:rPr lang="en-US" sz="2800" b="1" dirty="0">
                <a:latin typeface="Times New Roman" panose="02020603050405020304" pitchFamily="18" charset="0"/>
                <a:cs typeface="Times New Roman" panose="02020603050405020304" pitchFamily="18" charset="0"/>
              </a:rPr>
              <a:t>Top Down approach</a:t>
            </a:r>
            <a:r>
              <a:rPr lang="en-US" sz="2800" dirty="0">
                <a:latin typeface="Times New Roman" panose="02020603050405020304" pitchFamily="18" charset="0"/>
                <a:cs typeface="Times New Roman" panose="02020603050405020304" pitchFamily="18" charset="0"/>
              </a:rPr>
              <a:t> in Program Design.</a:t>
            </a:r>
            <a:endParaRPr lang="th-TH" sz="2800" dirty="0">
              <a:latin typeface="Times New Roman" panose="02020603050405020304" pitchFamily="18" charset="0"/>
            </a:endParaRPr>
          </a:p>
        </p:txBody>
      </p:sp>
      <p:sp>
        <p:nvSpPr>
          <p:cNvPr id="4" name="Date Placeholder 3">
            <a:extLst>
              <a:ext uri="{FF2B5EF4-FFF2-40B4-BE49-F238E27FC236}">
                <a16:creationId xmlns:a16="http://schemas.microsoft.com/office/drawing/2014/main" id="{C24FB777-143A-8B5C-F0B2-B6CAFBF5C393}"/>
              </a:ext>
            </a:extLst>
          </p:cNvPr>
          <p:cNvSpPr>
            <a:spLocks noGrp="1"/>
          </p:cNvSpPr>
          <p:nvPr>
            <p:ph type="dt" sz="half" idx="10"/>
          </p:nvPr>
        </p:nvSpPr>
        <p:spPr/>
        <p:txBody>
          <a:bodyPr/>
          <a:lstStyle/>
          <a:p>
            <a:fld id="{0DDA392E-84CB-4C9C-8506-E803B3189F51}" type="datetime1">
              <a:rPr lang="en-US" smtClean="0"/>
              <a:t>9/5/2022</a:t>
            </a:fld>
            <a:endParaRPr lang="en-US"/>
          </a:p>
        </p:txBody>
      </p:sp>
      <p:sp>
        <p:nvSpPr>
          <p:cNvPr id="5" name="Footer Placeholder 4">
            <a:extLst>
              <a:ext uri="{FF2B5EF4-FFF2-40B4-BE49-F238E27FC236}">
                <a16:creationId xmlns:a16="http://schemas.microsoft.com/office/drawing/2014/main" id="{0C033C4E-3A2E-AB6E-2414-57174AF08BB0}"/>
              </a:ext>
            </a:extLst>
          </p:cNvPr>
          <p:cNvSpPr>
            <a:spLocks noGrp="1"/>
          </p:cNvSpPr>
          <p:nvPr>
            <p:ph type="ftr" sz="quarter" idx="11"/>
          </p:nvPr>
        </p:nvSpPr>
        <p:spPr/>
        <p:txBody>
          <a:bodyPr/>
          <a:lstStyle/>
          <a:p>
            <a:r>
              <a:rPr lang="en-US"/>
              <a:t>C ,C++ and UML Basics</a:t>
            </a:r>
          </a:p>
        </p:txBody>
      </p:sp>
      <p:sp>
        <p:nvSpPr>
          <p:cNvPr id="6" name="Slide Number Placeholder 5">
            <a:extLst>
              <a:ext uri="{FF2B5EF4-FFF2-40B4-BE49-F238E27FC236}">
                <a16:creationId xmlns:a16="http://schemas.microsoft.com/office/drawing/2014/main" id="{20D17D2F-ECD8-A615-DC3B-35025D5FAA90}"/>
              </a:ext>
            </a:extLst>
          </p:cNvPr>
          <p:cNvSpPr>
            <a:spLocks noGrp="1"/>
          </p:cNvSpPr>
          <p:nvPr>
            <p:ph type="sldNum" sz="quarter" idx="12"/>
          </p:nvPr>
        </p:nvSpPr>
        <p:spPr/>
        <p:txBody>
          <a:bodyPr/>
          <a:lstStyle/>
          <a:p>
            <a:fld id="{A1A6BA4E-CDAE-4DEF-A7CA-99055C502B84}" type="slidenum">
              <a:rPr lang="en-US" smtClean="0"/>
              <a:pPr/>
              <a:t>6</a:t>
            </a:fld>
            <a:endParaRPr lang="en-US"/>
          </a:p>
        </p:txBody>
      </p:sp>
    </p:spTree>
    <p:extLst>
      <p:ext uri="{BB962C8B-B14F-4D97-AF65-F5344CB8AC3E}">
        <p14:creationId xmlns:p14="http://schemas.microsoft.com/office/powerpoint/2010/main" val="27356695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41C3E499-A885-48C0-BCEB-4AC6C16F0865}" type="slidenum">
              <a:rPr lang="en-US"/>
              <a:pPr/>
              <a:t>60</a:t>
            </a:fld>
            <a:endParaRPr lang="en-US"/>
          </a:p>
        </p:txBody>
      </p:sp>
      <p:sp>
        <p:nvSpPr>
          <p:cNvPr id="31747" name="Rectangle 3"/>
          <p:cNvSpPr>
            <a:spLocks noGrp="1" noChangeArrowheads="1"/>
          </p:cNvSpPr>
          <p:nvPr>
            <p:ph type="body" idx="1"/>
          </p:nvPr>
        </p:nvSpPr>
        <p:spPr>
          <a:xfrm>
            <a:off x="561036" y="1440020"/>
            <a:ext cx="7029450" cy="3771900"/>
          </a:xfrm>
        </p:spPr>
        <p:txBody>
          <a:bodyPr>
            <a:normAutofit fontScale="85000" lnSpcReduction="10000"/>
          </a:bodyPr>
          <a:lstStyle/>
          <a:p>
            <a:pPr marL="0" indent="0">
              <a:buNone/>
            </a:pPr>
            <a:r>
              <a:rPr lang="en-US" dirty="0"/>
              <a:t>- </a:t>
            </a:r>
            <a:r>
              <a:rPr lang="en-US" dirty="0">
                <a:solidFill>
                  <a:srgbClr val="FF0000"/>
                </a:solidFill>
              </a:rPr>
              <a:t>Data members </a:t>
            </a:r>
            <a:r>
              <a:rPr lang="en-US" dirty="0"/>
              <a:t>Can be of any type, built-in or user-defined.</a:t>
            </a:r>
          </a:p>
          <a:p>
            <a:pPr marL="0" indent="0">
              <a:buNone/>
            </a:pPr>
            <a:r>
              <a:rPr lang="en-US" dirty="0"/>
              <a:t>This may be,</a:t>
            </a:r>
          </a:p>
          <a:p>
            <a:pPr>
              <a:lnSpc>
                <a:spcPct val="150000"/>
              </a:lnSpc>
            </a:pPr>
            <a:r>
              <a:rPr lang="en-US" i="1" dirty="0"/>
              <a:t>	</a:t>
            </a:r>
            <a:r>
              <a:rPr lang="en-US" dirty="0">
                <a:solidFill>
                  <a:srgbClr val="FF0000"/>
                </a:solidFill>
              </a:rPr>
              <a:t>non-static</a:t>
            </a:r>
            <a:r>
              <a:rPr lang="en-US" dirty="0"/>
              <a:t> data member</a:t>
            </a:r>
          </a:p>
          <a:p>
            <a:pPr marL="342900" lvl="1" indent="0">
              <a:lnSpc>
                <a:spcPct val="150000"/>
              </a:lnSpc>
              <a:buNone/>
            </a:pPr>
            <a:r>
              <a:rPr lang="en-US" dirty="0"/>
              <a:t>		Each class object has its own copy</a:t>
            </a:r>
          </a:p>
          <a:p>
            <a:pPr>
              <a:lnSpc>
                <a:spcPct val="150000"/>
              </a:lnSpc>
            </a:pPr>
            <a:r>
              <a:rPr lang="en-US" i="1" dirty="0"/>
              <a:t>	</a:t>
            </a:r>
            <a:r>
              <a:rPr lang="en-US" dirty="0">
                <a:solidFill>
                  <a:srgbClr val="FF0000"/>
                </a:solidFill>
              </a:rPr>
              <a:t>static</a:t>
            </a:r>
            <a:r>
              <a:rPr lang="en-US" dirty="0"/>
              <a:t> data member</a:t>
            </a:r>
          </a:p>
          <a:p>
            <a:pPr marL="342900" lvl="1" indent="0">
              <a:lnSpc>
                <a:spcPct val="150000"/>
              </a:lnSpc>
              <a:buNone/>
            </a:pPr>
            <a:r>
              <a:rPr lang="en-US" dirty="0"/>
              <a:t>		Acts as a global variable</a:t>
            </a:r>
          </a:p>
        </p:txBody>
      </p:sp>
      <p:sp>
        <p:nvSpPr>
          <p:cNvPr id="2" name="Rectangle 1">
            <a:extLst>
              <a:ext uri="{FF2B5EF4-FFF2-40B4-BE49-F238E27FC236}">
                <a16:creationId xmlns:a16="http://schemas.microsoft.com/office/drawing/2014/main" id="{6E5CDFCD-10FB-5283-4552-6BCE097B325B}"/>
              </a:ext>
            </a:extLst>
          </p:cNvPr>
          <p:cNvSpPr/>
          <p:nvPr/>
        </p:nvSpPr>
        <p:spPr>
          <a:xfrm>
            <a:off x="0" y="579481"/>
            <a:ext cx="9144000" cy="41564"/>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835695E-2953-F483-20D5-27E7303C122F}"/>
              </a:ext>
            </a:extLst>
          </p:cNvPr>
          <p:cNvSpPr/>
          <p:nvPr/>
        </p:nvSpPr>
        <p:spPr>
          <a:xfrm>
            <a:off x="38100" y="621043"/>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 name="Picture 4" descr="pngfind.com-kingpin-png-4152286 (1).png">
            <a:extLst>
              <a:ext uri="{FF2B5EF4-FFF2-40B4-BE49-F238E27FC236}">
                <a16:creationId xmlns:a16="http://schemas.microsoft.com/office/drawing/2014/main" id="{7056E810-0158-59A4-3773-26CC78DD502D}"/>
              </a:ext>
            </a:extLst>
          </p:cNvPr>
          <p:cNvPicPr>
            <a:picLocks noChangeAspect="1"/>
          </p:cNvPicPr>
          <p:nvPr/>
        </p:nvPicPr>
        <p:blipFill>
          <a:blip r:embed="rId2" cstate="print"/>
          <a:stretch>
            <a:fillRect/>
          </a:stretch>
        </p:blipFill>
        <p:spPr>
          <a:xfrm>
            <a:off x="4953000" y="425003"/>
            <a:ext cx="1219200" cy="533400"/>
          </a:xfrm>
          <a:prstGeom prst="rect">
            <a:avLst/>
          </a:prstGeom>
        </p:spPr>
      </p:pic>
      <p:sp>
        <p:nvSpPr>
          <p:cNvPr id="6" name="Date Placeholder 5">
            <a:extLst>
              <a:ext uri="{FF2B5EF4-FFF2-40B4-BE49-F238E27FC236}">
                <a16:creationId xmlns:a16="http://schemas.microsoft.com/office/drawing/2014/main" id="{1AE051DE-FF7A-7529-5AC9-3D5B8EC48144}"/>
              </a:ext>
            </a:extLst>
          </p:cNvPr>
          <p:cNvSpPr>
            <a:spLocks noGrp="1"/>
          </p:cNvSpPr>
          <p:nvPr>
            <p:ph type="dt" sz="half" idx="10"/>
          </p:nvPr>
        </p:nvSpPr>
        <p:spPr/>
        <p:txBody>
          <a:bodyPr/>
          <a:lstStyle/>
          <a:p>
            <a:fld id="{31723029-2F45-4643-B539-CB8DEBD3713D}" type="datetime1">
              <a:rPr lang="en-US" smtClean="0"/>
              <a:t>9/5/2022</a:t>
            </a:fld>
            <a:endParaRPr lang="en-US"/>
          </a:p>
        </p:txBody>
      </p:sp>
      <p:sp>
        <p:nvSpPr>
          <p:cNvPr id="7" name="Footer Placeholder 6">
            <a:extLst>
              <a:ext uri="{FF2B5EF4-FFF2-40B4-BE49-F238E27FC236}">
                <a16:creationId xmlns:a16="http://schemas.microsoft.com/office/drawing/2014/main" id="{E47D9B96-C462-944E-E553-3B5E753EFF01}"/>
              </a:ext>
            </a:extLst>
          </p:cNvPr>
          <p:cNvSpPr>
            <a:spLocks noGrp="1"/>
          </p:cNvSpPr>
          <p:nvPr>
            <p:ph type="ftr" sz="quarter" idx="11"/>
          </p:nvPr>
        </p:nvSpPr>
        <p:spPr/>
        <p:txBody>
          <a:bodyPr/>
          <a:lstStyle/>
          <a:p>
            <a:r>
              <a:rPr lang="en-US"/>
              <a:t>C ,C++ and UML Basics</a:t>
            </a:r>
          </a:p>
        </p:txBody>
      </p:sp>
    </p:spTree>
    <p:extLst>
      <p:ext uri="{BB962C8B-B14F-4D97-AF65-F5344CB8AC3E}">
        <p14:creationId xmlns:p14="http://schemas.microsoft.com/office/powerpoint/2010/main" val="9173464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EE3D664-1B27-4CF2-8E4E-E2CE67B47781}" type="slidenum">
              <a:rPr lang="en-US" smtClean="0"/>
              <a:pPr/>
              <a:t>61</a:t>
            </a:fld>
            <a:endParaRPr lang="en-US"/>
          </a:p>
        </p:txBody>
      </p:sp>
      <p:sp>
        <p:nvSpPr>
          <p:cNvPr id="5" name="TextBox 4"/>
          <p:cNvSpPr txBox="1"/>
          <p:nvPr/>
        </p:nvSpPr>
        <p:spPr>
          <a:xfrm>
            <a:off x="778367" y="1233154"/>
            <a:ext cx="6000750" cy="4492127"/>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en-US" sz="1500" dirty="0">
                <a:solidFill>
                  <a:srgbClr val="FF0000"/>
                </a:solidFill>
              </a:rPr>
              <a:t>Static</a:t>
            </a:r>
            <a:r>
              <a:rPr lang="en-US" sz="1500" dirty="0"/>
              <a:t> data member is declared using the static keyword.</a:t>
            </a:r>
          </a:p>
          <a:p>
            <a:pPr marL="214313" indent="-214313">
              <a:lnSpc>
                <a:spcPct val="150000"/>
              </a:lnSpc>
              <a:buFont typeface="Arial" panose="020B0604020202020204" pitchFamily="34" charset="0"/>
              <a:buChar char="•"/>
            </a:pPr>
            <a:r>
              <a:rPr lang="en-US" sz="1500" dirty="0"/>
              <a:t>There is only one copy of the static data member in the class. All the objects share the static data member. </a:t>
            </a:r>
          </a:p>
          <a:p>
            <a:pPr marL="214313" indent="-214313">
              <a:lnSpc>
                <a:spcPct val="150000"/>
              </a:lnSpc>
              <a:buFont typeface="Arial" panose="020B0604020202020204" pitchFamily="34" charset="0"/>
              <a:buChar char="•"/>
            </a:pPr>
            <a:r>
              <a:rPr lang="en-US" sz="1500" dirty="0"/>
              <a:t>The static data member is always initialized to zero when the first class object is created.</a:t>
            </a:r>
          </a:p>
          <a:p>
            <a:pPr marL="214313" indent="-214313">
              <a:lnSpc>
                <a:spcPct val="150000"/>
              </a:lnSpc>
              <a:buFont typeface="Arial" panose="020B0604020202020204" pitchFamily="34" charset="0"/>
              <a:buChar char="•"/>
            </a:pPr>
            <a:endParaRPr lang="en-US" sz="1350" dirty="0"/>
          </a:p>
          <a:p>
            <a:pPr>
              <a:lnSpc>
                <a:spcPct val="150000"/>
              </a:lnSpc>
            </a:pPr>
            <a:r>
              <a:rPr lang="en-US" sz="1500" i="1" dirty="0">
                <a:solidFill>
                  <a:srgbClr val="FF0000"/>
                </a:solidFill>
              </a:rPr>
              <a:t>Syntax:</a:t>
            </a:r>
          </a:p>
          <a:p>
            <a:pPr>
              <a:lnSpc>
                <a:spcPct val="150000"/>
              </a:lnSpc>
            </a:pPr>
            <a:r>
              <a:rPr lang="en-US" sz="1500" i="1" dirty="0">
                <a:solidFill>
                  <a:srgbClr val="FF0000"/>
                </a:solidFill>
              </a:rPr>
              <a:t>  </a:t>
            </a:r>
            <a:r>
              <a:rPr lang="en-US" sz="1500" i="1" dirty="0">
                <a:solidFill>
                  <a:srgbClr val="00B050"/>
                </a:solidFill>
              </a:rPr>
              <a:t>static</a:t>
            </a:r>
            <a:r>
              <a:rPr lang="en-US" sz="1500" i="1" dirty="0">
                <a:solidFill>
                  <a:srgbClr val="FF0000"/>
                </a:solidFill>
              </a:rPr>
              <a:t> </a:t>
            </a:r>
            <a:r>
              <a:rPr lang="en-US" sz="1500" i="1" dirty="0" err="1">
                <a:solidFill>
                  <a:srgbClr val="FF0000"/>
                </a:solidFill>
              </a:rPr>
              <a:t>data_type</a:t>
            </a:r>
            <a:r>
              <a:rPr lang="en-US" sz="1500" i="1" dirty="0">
                <a:solidFill>
                  <a:srgbClr val="FF0000"/>
                </a:solidFill>
              </a:rPr>
              <a:t> </a:t>
            </a:r>
            <a:r>
              <a:rPr lang="en-US" sz="1500" i="1" dirty="0" err="1">
                <a:solidFill>
                  <a:schemeClr val="accent5">
                    <a:lumMod val="75000"/>
                  </a:schemeClr>
                </a:solidFill>
              </a:rPr>
              <a:t>datamember_name</a:t>
            </a:r>
            <a:r>
              <a:rPr lang="en-US" sz="1500" i="1" dirty="0">
                <a:solidFill>
                  <a:srgbClr val="FF0000"/>
                </a:solidFill>
              </a:rPr>
              <a:t>;</a:t>
            </a:r>
          </a:p>
          <a:p>
            <a:pPr>
              <a:lnSpc>
                <a:spcPct val="150000"/>
              </a:lnSpc>
            </a:pPr>
            <a:r>
              <a:rPr lang="en-US" sz="1500" dirty="0"/>
              <a:t>Here </a:t>
            </a:r>
          </a:p>
          <a:p>
            <a:pPr>
              <a:lnSpc>
                <a:spcPct val="150000"/>
              </a:lnSpc>
            </a:pPr>
            <a:r>
              <a:rPr lang="en-US" sz="1500" dirty="0">
                <a:solidFill>
                  <a:srgbClr val="00B050"/>
                </a:solidFill>
              </a:rPr>
              <a:t>static</a:t>
            </a:r>
            <a:r>
              <a:rPr lang="en-US" sz="1500" dirty="0"/>
              <a:t> is the keyword.</a:t>
            </a:r>
          </a:p>
          <a:p>
            <a:pPr>
              <a:lnSpc>
                <a:spcPct val="150000"/>
              </a:lnSpc>
            </a:pPr>
            <a:r>
              <a:rPr lang="en-US" sz="1500" dirty="0" err="1">
                <a:solidFill>
                  <a:srgbClr val="FF0000"/>
                </a:solidFill>
              </a:rPr>
              <a:t>data_type</a:t>
            </a:r>
            <a:r>
              <a:rPr lang="en-US" sz="1500" dirty="0"/>
              <a:t> – </a:t>
            </a:r>
            <a:r>
              <a:rPr lang="en-US" sz="1500" dirty="0" err="1"/>
              <a:t>int</a:t>
            </a:r>
            <a:r>
              <a:rPr lang="en-US" sz="1500" dirty="0"/>
              <a:t> , float etc…</a:t>
            </a:r>
          </a:p>
          <a:p>
            <a:pPr>
              <a:lnSpc>
                <a:spcPct val="150000"/>
              </a:lnSpc>
            </a:pPr>
            <a:r>
              <a:rPr lang="en-US" sz="1500" i="1" dirty="0" err="1">
                <a:solidFill>
                  <a:schemeClr val="accent5">
                    <a:lumMod val="75000"/>
                  </a:schemeClr>
                </a:solidFill>
              </a:rPr>
              <a:t>datamember_name</a:t>
            </a:r>
            <a:r>
              <a:rPr lang="en-US" sz="1500" i="1" dirty="0">
                <a:solidFill>
                  <a:schemeClr val="accent5">
                    <a:lumMod val="75000"/>
                  </a:schemeClr>
                </a:solidFill>
              </a:rPr>
              <a:t> – user defined</a:t>
            </a:r>
            <a:endParaRPr lang="en-US" sz="1500" dirty="0"/>
          </a:p>
          <a:p>
            <a:pPr>
              <a:lnSpc>
                <a:spcPct val="150000"/>
              </a:lnSpc>
            </a:pPr>
            <a:endParaRPr lang="en-US" sz="1350" dirty="0"/>
          </a:p>
        </p:txBody>
      </p:sp>
      <p:sp>
        <p:nvSpPr>
          <p:cNvPr id="2" name="Rectangle 1">
            <a:extLst>
              <a:ext uri="{FF2B5EF4-FFF2-40B4-BE49-F238E27FC236}">
                <a16:creationId xmlns:a16="http://schemas.microsoft.com/office/drawing/2014/main" id="{36DFC2A4-BE1F-F465-1D42-26DD7DFF756E}"/>
              </a:ext>
            </a:extLst>
          </p:cNvPr>
          <p:cNvSpPr/>
          <p:nvPr/>
        </p:nvSpPr>
        <p:spPr>
          <a:xfrm>
            <a:off x="0" y="579481"/>
            <a:ext cx="9144000" cy="41564"/>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FF249DD-FCF2-1552-1B83-23480FDFE58C}"/>
              </a:ext>
            </a:extLst>
          </p:cNvPr>
          <p:cNvSpPr/>
          <p:nvPr/>
        </p:nvSpPr>
        <p:spPr>
          <a:xfrm>
            <a:off x="38100" y="621043"/>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6" name="Picture 5" descr="pngfind.com-kingpin-png-4152286 (1).png">
            <a:extLst>
              <a:ext uri="{FF2B5EF4-FFF2-40B4-BE49-F238E27FC236}">
                <a16:creationId xmlns:a16="http://schemas.microsoft.com/office/drawing/2014/main" id="{1CA74B9B-C1AE-B20A-4CDD-5E70D4D74CE4}"/>
              </a:ext>
            </a:extLst>
          </p:cNvPr>
          <p:cNvPicPr>
            <a:picLocks noChangeAspect="1"/>
          </p:cNvPicPr>
          <p:nvPr/>
        </p:nvPicPr>
        <p:blipFill>
          <a:blip r:embed="rId2" cstate="print"/>
          <a:stretch>
            <a:fillRect/>
          </a:stretch>
        </p:blipFill>
        <p:spPr>
          <a:xfrm>
            <a:off x="4953000" y="425003"/>
            <a:ext cx="1219200" cy="533400"/>
          </a:xfrm>
          <a:prstGeom prst="rect">
            <a:avLst/>
          </a:prstGeom>
        </p:spPr>
      </p:pic>
      <p:sp>
        <p:nvSpPr>
          <p:cNvPr id="7" name="Date Placeholder 6">
            <a:extLst>
              <a:ext uri="{FF2B5EF4-FFF2-40B4-BE49-F238E27FC236}">
                <a16:creationId xmlns:a16="http://schemas.microsoft.com/office/drawing/2014/main" id="{AB630083-C6FD-0BC3-B3A5-0C576C9E4513}"/>
              </a:ext>
            </a:extLst>
          </p:cNvPr>
          <p:cNvSpPr>
            <a:spLocks noGrp="1"/>
          </p:cNvSpPr>
          <p:nvPr>
            <p:ph type="dt" sz="half" idx="10"/>
          </p:nvPr>
        </p:nvSpPr>
        <p:spPr/>
        <p:txBody>
          <a:bodyPr/>
          <a:lstStyle/>
          <a:p>
            <a:fld id="{694D932E-4F73-4848-AF8B-03FF6D9DE039}" type="datetime1">
              <a:rPr lang="en-US" smtClean="0"/>
              <a:t>9/5/2022</a:t>
            </a:fld>
            <a:endParaRPr lang="en-US"/>
          </a:p>
        </p:txBody>
      </p:sp>
      <p:sp>
        <p:nvSpPr>
          <p:cNvPr id="8" name="Footer Placeholder 7">
            <a:extLst>
              <a:ext uri="{FF2B5EF4-FFF2-40B4-BE49-F238E27FC236}">
                <a16:creationId xmlns:a16="http://schemas.microsoft.com/office/drawing/2014/main" id="{795266C1-9F5F-C3A8-CEE8-D79117D0E350}"/>
              </a:ext>
            </a:extLst>
          </p:cNvPr>
          <p:cNvSpPr>
            <a:spLocks noGrp="1"/>
          </p:cNvSpPr>
          <p:nvPr>
            <p:ph type="ftr" sz="quarter" idx="11"/>
          </p:nvPr>
        </p:nvSpPr>
        <p:spPr/>
        <p:txBody>
          <a:bodyPr/>
          <a:lstStyle/>
          <a:p>
            <a:r>
              <a:rPr lang="en-US"/>
              <a:t>C ,C++ and UML Basics</a:t>
            </a:r>
          </a:p>
        </p:txBody>
      </p:sp>
    </p:spTree>
    <p:extLst>
      <p:ext uri="{BB962C8B-B14F-4D97-AF65-F5344CB8AC3E}">
        <p14:creationId xmlns:p14="http://schemas.microsoft.com/office/powerpoint/2010/main" val="38941923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1600200" y="1943100"/>
            <a:ext cx="2971800" cy="3829050"/>
          </a:xfrm>
          <a:prstGeom prst="rect">
            <a:avLst/>
          </a:prstGeom>
          <a:solidFill>
            <a:schemeClr val="bg1"/>
          </a:solidFill>
          <a:ln>
            <a:noFill/>
          </a:ln>
          <a:effec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a:buFontTx/>
              <a:buNone/>
            </a:pPr>
            <a:r>
              <a:rPr lang="en-US" sz="2100" dirty="0"/>
              <a:t>class Rectangle</a:t>
            </a:r>
          </a:p>
          <a:p>
            <a:pPr>
              <a:buFontTx/>
              <a:buNone/>
            </a:pPr>
            <a:r>
              <a:rPr lang="en-US" sz="2100" dirty="0"/>
              <a:t>{</a:t>
            </a:r>
          </a:p>
          <a:p>
            <a:pPr>
              <a:buFontTx/>
              <a:buNone/>
            </a:pPr>
            <a:r>
              <a:rPr lang="en-US" sz="2100" dirty="0"/>
              <a:t>	private:</a:t>
            </a:r>
          </a:p>
          <a:p>
            <a:pPr>
              <a:buFontTx/>
              <a:buNone/>
            </a:pPr>
            <a:r>
              <a:rPr lang="en-US" sz="2100" dirty="0"/>
              <a:t>	   </a:t>
            </a:r>
            <a:r>
              <a:rPr lang="en-US" sz="2100" dirty="0" err="1"/>
              <a:t>int</a:t>
            </a:r>
            <a:r>
              <a:rPr lang="en-US" sz="2100" dirty="0"/>
              <a:t> width;</a:t>
            </a:r>
          </a:p>
          <a:p>
            <a:pPr>
              <a:buFontTx/>
              <a:buNone/>
            </a:pPr>
            <a:r>
              <a:rPr lang="en-US" sz="2100" dirty="0"/>
              <a:t>	   </a:t>
            </a:r>
            <a:r>
              <a:rPr lang="en-US" sz="2100" dirty="0" err="1"/>
              <a:t>int</a:t>
            </a:r>
            <a:r>
              <a:rPr lang="en-US" sz="2100" dirty="0"/>
              <a:t> length;</a:t>
            </a:r>
          </a:p>
          <a:p>
            <a:pPr>
              <a:buFontTx/>
              <a:buNone/>
            </a:pPr>
            <a:r>
              <a:rPr lang="en-US" sz="2100" dirty="0"/>
              <a:t>	   </a:t>
            </a:r>
            <a:r>
              <a:rPr lang="en-US" sz="2100" dirty="0">
                <a:solidFill>
                  <a:srgbClr val="800000"/>
                </a:solidFill>
              </a:rPr>
              <a:t>static </a:t>
            </a:r>
            <a:r>
              <a:rPr lang="en-US" sz="2100" dirty="0" err="1">
                <a:solidFill>
                  <a:srgbClr val="800000"/>
                </a:solidFill>
              </a:rPr>
              <a:t>int</a:t>
            </a:r>
            <a:r>
              <a:rPr lang="en-US" sz="2100" dirty="0">
                <a:solidFill>
                  <a:srgbClr val="800000"/>
                </a:solidFill>
              </a:rPr>
              <a:t> count;</a:t>
            </a:r>
            <a:endParaRPr lang="en-US" sz="2100" dirty="0"/>
          </a:p>
          <a:p>
            <a:pPr>
              <a:buFontTx/>
              <a:buNone/>
            </a:pPr>
            <a:r>
              <a:rPr lang="en-US" sz="2100" dirty="0"/>
              <a:t>	public:</a:t>
            </a:r>
          </a:p>
          <a:p>
            <a:pPr>
              <a:buFontTx/>
              <a:buNone/>
            </a:pPr>
            <a:r>
              <a:rPr lang="en-US" sz="2100" dirty="0"/>
              <a:t>	   void set(</a:t>
            </a:r>
            <a:r>
              <a:rPr lang="en-US" sz="2100" dirty="0" err="1"/>
              <a:t>int</a:t>
            </a:r>
            <a:r>
              <a:rPr lang="en-US" sz="2100" dirty="0"/>
              <a:t> w, </a:t>
            </a:r>
            <a:r>
              <a:rPr lang="en-US" sz="2100" dirty="0" err="1"/>
              <a:t>int</a:t>
            </a:r>
            <a:r>
              <a:rPr lang="en-US" sz="2100" dirty="0"/>
              <a:t> l);</a:t>
            </a:r>
          </a:p>
          <a:p>
            <a:pPr>
              <a:buFontTx/>
              <a:buNone/>
            </a:pPr>
            <a:r>
              <a:rPr lang="en-US" sz="2100" dirty="0"/>
              <a:t>	   </a:t>
            </a:r>
            <a:r>
              <a:rPr lang="en-US" sz="2100" dirty="0" err="1"/>
              <a:t>int</a:t>
            </a:r>
            <a:r>
              <a:rPr lang="en-US" sz="2100" dirty="0"/>
              <a:t> area();</a:t>
            </a:r>
          </a:p>
          <a:p>
            <a:pPr>
              <a:buFontTx/>
              <a:buNone/>
            </a:pPr>
            <a:r>
              <a:rPr lang="en-US" sz="2100" dirty="0"/>
              <a:t>	}</a:t>
            </a:r>
          </a:p>
        </p:txBody>
      </p:sp>
      <p:sp>
        <p:nvSpPr>
          <p:cNvPr id="32771" name="Rectangle 3"/>
          <p:cNvSpPr>
            <a:spLocks noGrp="1" noChangeArrowheads="1"/>
          </p:cNvSpPr>
          <p:nvPr>
            <p:ph type="title"/>
          </p:nvPr>
        </p:nvSpPr>
        <p:spPr>
          <a:xfrm>
            <a:off x="1428750" y="1120378"/>
            <a:ext cx="6172200" cy="479822"/>
          </a:xfrm>
        </p:spPr>
        <p:txBody>
          <a:bodyPr>
            <a:normAutofit fontScale="90000"/>
          </a:bodyPr>
          <a:lstStyle/>
          <a:p>
            <a:r>
              <a:rPr lang="en-US" sz="3000" dirty="0">
                <a:solidFill>
                  <a:srgbClr val="FF0000"/>
                </a:solidFill>
              </a:rPr>
              <a:t>Static Data Member </a:t>
            </a:r>
          </a:p>
        </p:txBody>
      </p:sp>
      <p:sp>
        <p:nvSpPr>
          <p:cNvPr id="32772" name="Rectangle 4"/>
          <p:cNvSpPr>
            <a:spLocks noChangeArrowheads="1"/>
          </p:cNvSpPr>
          <p:nvPr/>
        </p:nvSpPr>
        <p:spPr bwMode="auto">
          <a:xfrm>
            <a:off x="5486400" y="1885950"/>
            <a:ext cx="1600200" cy="857250"/>
          </a:xfrm>
          <a:prstGeom prst="rect">
            <a:avLst/>
          </a:prstGeom>
          <a:solidFill>
            <a:schemeClr val="bg1"/>
          </a:solidFill>
          <a:ln>
            <a:noFill/>
          </a:ln>
          <a:effec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a:lnSpc>
                <a:spcPct val="80000"/>
              </a:lnSpc>
              <a:buFontTx/>
              <a:buNone/>
            </a:pPr>
            <a:r>
              <a:rPr lang="en-US" sz="1800" dirty="0"/>
              <a:t>Rectangle  r1;</a:t>
            </a:r>
          </a:p>
          <a:p>
            <a:pPr>
              <a:lnSpc>
                <a:spcPct val="80000"/>
              </a:lnSpc>
              <a:buFontTx/>
              <a:buNone/>
            </a:pPr>
            <a:r>
              <a:rPr lang="en-US" sz="1800" dirty="0"/>
              <a:t>Rectangle  r2;</a:t>
            </a:r>
          </a:p>
          <a:p>
            <a:pPr>
              <a:lnSpc>
                <a:spcPct val="80000"/>
              </a:lnSpc>
              <a:buFontTx/>
              <a:buNone/>
            </a:pPr>
            <a:r>
              <a:rPr lang="en-US" sz="1800" dirty="0"/>
              <a:t>Rectangle  r3;</a:t>
            </a:r>
          </a:p>
          <a:p>
            <a:pPr>
              <a:lnSpc>
                <a:spcPct val="80000"/>
              </a:lnSpc>
              <a:buFontTx/>
              <a:buNone/>
            </a:pPr>
            <a:endParaRPr lang="en-US" sz="1800" dirty="0"/>
          </a:p>
        </p:txBody>
      </p:sp>
      <p:sp>
        <p:nvSpPr>
          <p:cNvPr id="32777" name="AutoShape 9"/>
          <p:cNvSpPr>
            <a:spLocks noChangeArrowheads="1"/>
          </p:cNvSpPr>
          <p:nvPr/>
        </p:nvSpPr>
        <p:spPr bwMode="auto">
          <a:xfrm>
            <a:off x="1771650" y="4000500"/>
            <a:ext cx="228600" cy="171450"/>
          </a:xfrm>
          <a:prstGeom prst="rightArrow">
            <a:avLst>
              <a:gd name="adj1" fmla="val 50000"/>
              <a:gd name="adj2" fmla="val 33333"/>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2778" name="Rectangle 10"/>
          <p:cNvSpPr>
            <a:spLocks noChangeArrowheads="1"/>
          </p:cNvSpPr>
          <p:nvPr/>
        </p:nvSpPr>
        <p:spPr bwMode="auto">
          <a:xfrm>
            <a:off x="4857750" y="4343400"/>
            <a:ext cx="1028700" cy="571500"/>
          </a:xfrm>
          <a:prstGeom prst="rect">
            <a:avLst/>
          </a:prstGeom>
          <a:solidFill>
            <a:schemeClr val="bg1"/>
          </a:solidFill>
          <a:ln w="9525">
            <a:solidFill>
              <a:schemeClr val="tx1"/>
            </a:solidFill>
            <a:miter lim="800000"/>
            <a:headEnd/>
            <a:tailEnd/>
          </a:ln>
          <a:effectLst/>
        </p:spPr>
        <p:txBody>
          <a:bodyPr wrap="none" anchor="ctr"/>
          <a:lstStyle/>
          <a:p>
            <a:pPr algn="ctr"/>
            <a:r>
              <a:rPr lang="en-US" sz="1350" b="1"/>
              <a:t>width</a:t>
            </a:r>
          </a:p>
          <a:p>
            <a:pPr algn="ctr"/>
            <a:r>
              <a:rPr lang="en-US" sz="1350" b="1"/>
              <a:t>length</a:t>
            </a:r>
          </a:p>
        </p:txBody>
      </p:sp>
      <p:sp>
        <p:nvSpPr>
          <p:cNvPr id="32780" name="Rectangle 12"/>
          <p:cNvSpPr>
            <a:spLocks noChangeArrowheads="1"/>
          </p:cNvSpPr>
          <p:nvPr/>
        </p:nvSpPr>
        <p:spPr bwMode="auto">
          <a:xfrm>
            <a:off x="6743700" y="4343400"/>
            <a:ext cx="1028700" cy="571500"/>
          </a:xfrm>
          <a:prstGeom prst="rect">
            <a:avLst/>
          </a:prstGeom>
          <a:solidFill>
            <a:schemeClr val="bg1"/>
          </a:solidFill>
          <a:ln w="9525">
            <a:solidFill>
              <a:schemeClr val="tx1"/>
            </a:solidFill>
            <a:miter lim="800000"/>
            <a:headEnd/>
            <a:tailEnd/>
          </a:ln>
          <a:effectLst/>
        </p:spPr>
        <p:txBody>
          <a:bodyPr wrap="none" anchor="ctr"/>
          <a:lstStyle/>
          <a:p>
            <a:pPr algn="ctr"/>
            <a:r>
              <a:rPr lang="en-US" sz="1350" b="1"/>
              <a:t>width</a:t>
            </a:r>
          </a:p>
          <a:p>
            <a:pPr algn="ctr"/>
            <a:r>
              <a:rPr lang="en-US" sz="1350" b="1"/>
              <a:t>length</a:t>
            </a:r>
          </a:p>
        </p:txBody>
      </p:sp>
      <p:sp>
        <p:nvSpPr>
          <p:cNvPr id="32781" name="Rectangle 13"/>
          <p:cNvSpPr>
            <a:spLocks noChangeArrowheads="1"/>
          </p:cNvSpPr>
          <p:nvPr/>
        </p:nvSpPr>
        <p:spPr bwMode="auto">
          <a:xfrm>
            <a:off x="5829300" y="5029200"/>
            <a:ext cx="1028700" cy="571500"/>
          </a:xfrm>
          <a:prstGeom prst="rect">
            <a:avLst/>
          </a:prstGeom>
          <a:solidFill>
            <a:schemeClr val="bg1"/>
          </a:solidFill>
          <a:ln w="9525">
            <a:solidFill>
              <a:schemeClr val="tx1"/>
            </a:solidFill>
            <a:miter lim="800000"/>
            <a:headEnd/>
            <a:tailEnd/>
          </a:ln>
          <a:effectLst/>
        </p:spPr>
        <p:txBody>
          <a:bodyPr wrap="none" anchor="ctr"/>
          <a:lstStyle/>
          <a:p>
            <a:pPr algn="ctr"/>
            <a:r>
              <a:rPr lang="en-US" sz="1350" b="1" dirty="0"/>
              <a:t>width</a:t>
            </a:r>
          </a:p>
          <a:p>
            <a:pPr algn="ctr"/>
            <a:r>
              <a:rPr lang="en-US" sz="1350" b="1" dirty="0"/>
              <a:t>length</a:t>
            </a:r>
          </a:p>
        </p:txBody>
      </p:sp>
      <p:sp>
        <p:nvSpPr>
          <p:cNvPr id="32782" name="Text Box 14"/>
          <p:cNvSpPr txBox="1">
            <a:spLocks noChangeArrowheads="1"/>
          </p:cNvSpPr>
          <p:nvPr/>
        </p:nvSpPr>
        <p:spPr bwMode="auto">
          <a:xfrm>
            <a:off x="4800600" y="4057650"/>
            <a:ext cx="3337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350" b="1"/>
              <a:t>r1</a:t>
            </a:r>
          </a:p>
        </p:txBody>
      </p:sp>
      <p:sp>
        <p:nvSpPr>
          <p:cNvPr id="32784" name="Text Box 16"/>
          <p:cNvSpPr txBox="1">
            <a:spLocks noChangeArrowheads="1"/>
          </p:cNvSpPr>
          <p:nvPr/>
        </p:nvSpPr>
        <p:spPr bwMode="auto">
          <a:xfrm>
            <a:off x="5486400" y="5257800"/>
            <a:ext cx="3337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350" b="1"/>
              <a:t>r3</a:t>
            </a:r>
          </a:p>
        </p:txBody>
      </p:sp>
      <p:sp>
        <p:nvSpPr>
          <p:cNvPr id="32785" name="Text Box 17"/>
          <p:cNvSpPr txBox="1">
            <a:spLocks noChangeArrowheads="1"/>
          </p:cNvSpPr>
          <p:nvPr/>
        </p:nvSpPr>
        <p:spPr bwMode="auto">
          <a:xfrm>
            <a:off x="6800850" y="4114800"/>
            <a:ext cx="3337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350" b="1"/>
              <a:t>r2</a:t>
            </a:r>
          </a:p>
        </p:txBody>
      </p:sp>
      <p:sp>
        <p:nvSpPr>
          <p:cNvPr id="32786" name="Rectangle 18"/>
          <p:cNvSpPr>
            <a:spLocks noChangeArrowheads="1"/>
          </p:cNvSpPr>
          <p:nvPr/>
        </p:nvSpPr>
        <p:spPr bwMode="auto">
          <a:xfrm>
            <a:off x="5715000" y="3371850"/>
            <a:ext cx="1028700" cy="457200"/>
          </a:xfrm>
          <a:prstGeom prst="rect">
            <a:avLst/>
          </a:prstGeom>
          <a:solidFill>
            <a:schemeClr val="bg1"/>
          </a:solidFill>
          <a:ln w="9525">
            <a:solidFill>
              <a:schemeClr val="tx1"/>
            </a:solidFill>
            <a:miter lim="800000"/>
            <a:headEnd/>
            <a:tailEnd/>
          </a:ln>
          <a:effectLst/>
        </p:spPr>
        <p:txBody>
          <a:bodyPr wrap="none" anchor="ctr"/>
          <a:lstStyle/>
          <a:p>
            <a:pPr algn="ctr"/>
            <a:r>
              <a:rPr lang="en-US" sz="1350" b="1"/>
              <a:t>count</a:t>
            </a:r>
          </a:p>
        </p:txBody>
      </p:sp>
      <p:sp>
        <p:nvSpPr>
          <p:cNvPr id="2" name="Rectangle 1">
            <a:extLst>
              <a:ext uri="{FF2B5EF4-FFF2-40B4-BE49-F238E27FC236}">
                <a16:creationId xmlns:a16="http://schemas.microsoft.com/office/drawing/2014/main" id="{13948312-4A6D-1B54-4FC3-2B536C8C8D44}"/>
              </a:ext>
            </a:extLst>
          </p:cNvPr>
          <p:cNvSpPr/>
          <p:nvPr/>
        </p:nvSpPr>
        <p:spPr>
          <a:xfrm>
            <a:off x="0" y="579481"/>
            <a:ext cx="9144000" cy="41564"/>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F56B815-4F02-67C8-4B5F-E7249E3AF5B9}"/>
              </a:ext>
            </a:extLst>
          </p:cNvPr>
          <p:cNvSpPr/>
          <p:nvPr/>
        </p:nvSpPr>
        <p:spPr>
          <a:xfrm>
            <a:off x="38100" y="621043"/>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4" name="Picture 3" descr="pngfind.com-kingpin-png-4152286 (1).png">
            <a:extLst>
              <a:ext uri="{FF2B5EF4-FFF2-40B4-BE49-F238E27FC236}">
                <a16:creationId xmlns:a16="http://schemas.microsoft.com/office/drawing/2014/main" id="{BC31E8F5-54A1-811B-A165-7BE190341978}"/>
              </a:ext>
            </a:extLst>
          </p:cNvPr>
          <p:cNvPicPr>
            <a:picLocks noChangeAspect="1"/>
          </p:cNvPicPr>
          <p:nvPr/>
        </p:nvPicPr>
        <p:blipFill>
          <a:blip r:embed="rId3" cstate="print"/>
          <a:stretch>
            <a:fillRect/>
          </a:stretch>
        </p:blipFill>
        <p:spPr>
          <a:xfrm>
            <a:off x="4953000" y="425003"/>
            <a:ext cx="1219200" cy="533400"/>
          </a:xfrm>
          <a:prstGeom prst="rect">
            <a:avLst/>
          </a:prstGeom>
        </p:spPr>
      </p:pic>
      <p:sp>
        <p:nvSpPr>
          <p:cNvPr id="5" name="Date Placeholder 4">
            <a:extLst>
              <a:ext uri="{FF2B5EF4-FFF2-40B4-BE49-F238E27FC236}">
                <a16:creationId xmlns:a16="http://schemas.microsoft.com/office/drawing/2014/main" id="{45C517D0-B4AF-236C-812C-947CF56913E0}"/>
              </a:ext>
            </a:extLst>
          </p:cNvPr>
          <p:cNvSpPr>
            <a:spLocks noGrp="1"/>
          </p:cNvSpPr>
          <p:nvPr>
            <p:ph type="dt" sz="half" idx="10"/>
          </p:nvPr>
        </p:nvSpPr>
        <p:spPr/>
        <p:txBody>
          <a:bodyPr/>
          <a:lstStyle/>
          <a:p>
            <a:fld id="{DAD09664-B9F3-4944-BCB1-891FE433F2F0}" type="datetime1">
              <a:rPr lang="en-US" smtClean="0"/>
              <a:t>9/5/2022</a:t>
            </a:fld>
            <a:endParaRPr lang="en-US"/>
          </a:p>
        </p:txBody>
      </p:sp>
      <p:sp>
        <p:nvSpPr>
          <p:cNvPr id="6" name="Footer Placeholder 5">
            <a:extLst>
              <a:ext uri="{FF2B5EF4-FFF2-40B4-BE49-F238E27FC236}">
                <a16:creationId xmlns:a16="http://schemas.microsoft.com/office/drawing/2014/main" id="{43F6D784-C8AE-5D49-4DBC-A96452463229}"/>
              </a:ext>
            </a:extLst>
          </p:cNvPr>
          <p:cNvSpPr>
            <a:spLocks noGrp="1"/>
          </p:cNvSpPr>
          <p:nvPr>
            <p:ph type="ftr" sz="quarter" idx="11"/>
          </p:nvPr>
        </p:nvSpPr>
        <p:spPr/>
        <p:txBody>
          <a:bodyPr/>
          <a:lstStyle/>
          <a:p>
            <a:r>
              <a:rPr lang="en-US"/>
              <a:t>C ,C++ and UML Basics</a:t>
            </a:r>
          </a:p>
        </p:txBody>
      </p:sp>
      <p:sp>
        <p:nvSpPr>
          <p:cNvPr id="7" name="Slide Number Placeholder 6">
            <a:extLst>
              <a:ext uri="{FF2B5EF4-FFF2-40B4-BE49-F238E27FC236}">
                <a16:creationId xmlns:a16="http://schemas.microsoft.com/office/drawing/2014/main" id="{315F0B3A-9F42-4719-11BD-0AA129D79DD4}"/>
              </a:ext>
            </a:extLst>
          </p:cNvPr>
          <p:cNvSpPr>
            <a:spLocks noGrp="1"/>
          </p:cNvSpPr>
          <p:nvPr>
            <p:ph type="sldNum" sz="quarter" idx="12"/>
          </p:nvPr>
        </p:nvSpPr>
        <p:spPr/>
        <p:txBody>
          <a:bodyPr/>
          <a:lstStyle/>
          <a:p>
            <a:fld id="{A1A6BA4E-CDAE-4DEF-A7CA-99055C502B84}" type="slidenum">
              <a:rPr lang="en-US" smtClean="0"/>
              <a:pPr/>
              <a:t>62</a:t>
            </a:fld>
            <a:endParaRPr lang="en-US"/>
          </a:p>
        </p:txBody>
      </p:sp>
    </p:spTree>
    <p:extLst>
      <p:ext uri="{BB962C8B-B14F-4D97-AF65-F5344CB8AC3E}">
        <p14:creationId xmlns:p14="http://schemas.microsoft.com/office/powerpoint/2010/main" val="18177379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7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78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78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78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78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78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7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8" grpId="0" animBg="1"/>
      <p:bldP spid="32780" grpId="0" animBg="1"/>
      <p:bldP spid="32781" grpId="0" animBg="1"/>
      <p:bldP spid="32782" grpId="0"/>
      <p:bldP spid="32784" grpId="0"/>
      <p:bldP spid="32785" grpId="0"/>
      <p:bldP spid="3278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A951B76B-2C80-40D8-A28F-71D0F4A462B7}" type="slidenum">
              <a:rPr lang="en-US"/>
              <a:pPr/>
              <a:t>63</a:t>
            </a:fld>
            <a:endParaRPr lang="en-US"/>
          </a:p>
        </p:txBody>
      </p:sp>
      <p:sp>
        <p:nvSpPr>
          <p:cNvPr id="18434" name="Rectangle 2"/>
          <p:cNvSpPr>
            <a:spLocks noGrp="1" noChangeArrowheads="1"/>
          </p:cNvSpPr>
          <p:nvPr>
            <p:ph type="title"/>
          </p:nvPr>
        </p:nvSpPr>
        <p:spPr>
          <a:xfrm>
            <a:off x="936133" y="857250"/>
            <a:ext cx="6115050" cy="628650"/>
          </a:xfrm>
        </p:spPr>
        <p:txBody>
          <a:bodyPr>
            <a:normAutofit fontScale="90000"/>
          </a:bodyPr>
          <a:lstStyle/>
          <a:p>
            <a:br>
              <a:rPr lang="en-US" sz="3000" dirty="0"/>
            </a:br>
            <a:r>
              <a:rPr lang="en-US" sz="3000" dirty="0">
                <a:solidFill>
                  <a:srgbClr val="FF0000"/>
                </a:solidFill>
              </a:rPr>
              <a:t>Member Functions</a:t>
            </a:r>
          </a:p>
        </p:txBody>
      </p:sp>
      <p:sp>
        <p:nvSpPr>
          <p:cNvPr id="18435" name="Rectangle 3"/>
          <p:cNvSpPr>
            <a:spLocks noGrp="1" noChangeArrowheads="1"/>
          </p:cNvSpPr>
          <p:nvPr>
            <p:ph type="body" idx="1"/>
          </p:nvPr>
        </p:nvSpPr>
        <p:spPr>
          <a:xfrm>
            <a:off x="1485900" y="1771650"/>
            <a:ext cx="6172200" cy="3886200"/>
          </a:xfrm>
        </p:spPr>
        <p:txBody>
          <a:bodyPr>
            <a:normAutofit fontScale="70000" lnSpcReduction="20000"/>
          </a:bodyPr>
          <a:lstStyle/>
          <a:p>
            <a:r>
              <a:rPr lang="en-US" dirty="0"/>
              <a:t>Used to</a:t>
            </a:r>
          </a:p>
          <a:p>
            <a:pPr lvl="1"/>
            <a:r>
              <a:rPr lang="en-US" dirty="0"/>
              <a:t>access the values of the data members (</a:t>
            </a:r>
            <a:r>
              <a:rPr lang="en-US" dirty="0" err="1"/>
              <a:t>accessor</a:t>
            </a:r>
            <a:r>
              <a:rPr lang="en-US" dirty="0"/>
              <a:t>)</a:t>
            </a:r>
          </a:p>
          <a:p>
            <a:pPr lvl="1"/>
            <a:r>
              <a:rPr lang="en-US" dirty="0"/>
              <a:t>perform operations on the data members (</a:t>
            </a:r>
            <a:r>
              <a:rPr lang="en-US" dirty="0" err="1"/>
              <a:t>implementor</a:t>
            </a:r>
            <a:r>
              <a:rPr lang="en-US" dirty="0"/>
              <a:t>)</a:t>
            </a:r>
          </a:p>
          <a:p>
            <a:r>
              <a:rPr lang="en-US" dirty="0"/>
              <a:t>Are declared inside the class body</a:t>
            </a:r>
          </a:p>
          <a:p>
            <a:r>
              <a:rPr lang="en-US" dirty="0"/>
              <a:t>Their definition can be placed inside the class body, or outside the class body</a:t>
            </a:r>
          </a:p>
          <a:p>
            <a:r>
              <a:rPr lang="en-US" dirty="0"/>
              <a:t>Can access both public and private members of the class </a:t>
            </a:r>
          </a:p>
          <a:p>
            <a:r>
              <a:rPr lang="en-US" dirty="0"/>
              <a:t>Can be referred to using dot or arrow member access operator</a:t>
            </a:r>
          </a:p>
        </p:txBody>
      </p:sp>
      <p:sp>
        <p:nvSpPr>
          <p:cNvPr id="2" name="Rectangle 1">
            <a:extLst>
              <a:ext uri="{FF2B5EF4-FFF2-40B4-BE49-F238E27FC236}">
                <a16:creationId xmlns:a16="http://schemas.microsoft.com/office/drawing/2014/main" id="{3D044C76-629E-5E6A-983F-D6AD8FDD247E}"/>
              </a:ext>
            </a:extLst>
          </p:cNvPr>
          <p:cNvSpPr/>
          <p:nvPr/>
        </p:nvSpPr>
        <p:spPr>
          <a:xfrm>
            <a:off x="0" y="579481"/>
            <a:ext cx="9144000" cy="41564"/>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044FCE6-9CD6-E77F-437F-ED7077B6377B}"/>
              </a:ext>
            </a:extLst>
          </p:cNvPr>
          <p:cNvSpPr/>
          <p:nvPr/>
        </p:nvSpPr>
        <p:spPr>
          <a:xfrm>
            <a:off x="38100" y="621043"/>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 name="Picture 4" descr="pngfind.com-kingpin-png-4152286 (1).png">
            <a:extLst>
              <a:ext uri="{FF2B5EF4-FFF2-40B4-BE49-F238E27FC236}">
                <a16:creationId xmlns:a16="http://schemas.microsoft.com/office/drawing/2014/main" id="{B0D92322-562F-5DF2-4903-17BCB59F2A1D}"/>
              </a:ext>
            </a:extLst>
          </p:cNvPr>
          <p:cNvPicPr>
            <a:picLocks noChangeAspect="1"/>
          </p:cNvPicPr>
          <p:nvPr/>
        </p:nvPicPr>
        <p:blipFill>
          <a:blip r:embed="rId2" cstate="print"/>
          <a:stretch>
            <a:fillRect/>
          </a:stretch>
        </p:blipFill>
        <p:spPr>
          <a:xfrm>
            <a:off x="4953000" y="425003"/>
            <a:ext cx="1219200" cy="533400"/>
          </a:xfrm>
          <a:prstGeom prst="rect">
            <a:avLst/>
          </a:prstGeom>
        </p:spPr>
      </p:pic>
      <p:sp>
        <p:nvSpPr>
          <p:cNvPr id="6" name="Date Placeholder 5">
            <a:extLst>
              <a:ext uri="{FF2B5EF4-FFF2-40B4-BE49-F238E27FC236}">
                <a16:creationId xmlns:a16="http://schemas.microsoft.com/office/drawing/2014/main" id="{A074AD30-FF21-C697-F729-96E720F39BC8}"/>
              </a:ext>
            </a:extLst>
          </p:cNvPr>
          <p:cNvSpPr>
            <a:spLocks noGrp="1"/>
          </p:cNvSpPr>
          <p:nvPr>
            <p:ph type="dt" sz="half" idx="10"/>
          </p:nvPr>
        </p:nvSpPr>
        <p:spPr/>
        <p:txBody>
          <a:bodyPr/>
          <a:lstStyle/>
          <a:p>
            <a:fld id="{5A1A4E20-4168-43F2-84E1-F659022AF0FC}" type="datetime1">
              <a:rPr lang="en-US" smtClean="0"/>
              <a:t>9/5/2022</a:t>
            </a:fld>
            <a:endParaRPr lang="en-US"/>
          </a:p>
        </p:txBody>
      </p:sp>
      <p:sp>
        <p:nvSpPr>
          <p:cNvPr id="7" name="Footer Placeholder 6">
            <a:extLst>
              <a:ext uri="{FF2B5EF4-FFF2-40B4-BE49-F238E27FC236}">
                <a16:creationId xmlns:a16="http://schemas.microsoft.com/office/drawing/2014/main" id="{F50A3F9B-5C8D-E006-9CCA-8BE32D2595B4}"/>
              </a:ext>
            </a:extLst>
          </p:cNvPr>
          <p:cNvSpPr>
            <a:spLocks noGrp="1"/>
          </p:cNvSpPr>
          <p:nvPr>
            <p:ph type="ftr" sz="quarter" idx="11"/>
          </p:nvPr>
        </p:nvSpPr>
        <p:spPr/>
        <p:txBody>
          <a:bodyPr/>
          <a:lstStyle/>
          <a:p>
            <a:r>
              <a:rPr lang="en-US"/>
              <a:t>C ,C++ and UML Basics</a:t>
            </a:r>
          </a:p>
        </p:txBody>
      </p:sp>
    </p:spTree>
    <p:extLst>
      <p:ext uri="{BB962C8B-B14F-4D97-AF65-F5344CB8AC3E}">
        <p14:creationId xmlns:p14="http://schemas.microsoft.com/office/powerpoint/2010/main" val="1295166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01185" y="1746786"/>
            <a:ext cx="2645468" cy="3624069"/>
          </a:xfrm>
          <a:prstGeom prst="rect">
            <a:avLst/>
          </a:prstGeom>
          <a:solidFill>
            <a:schemeClr val="bg1"/>
          </a:solidFill>
        </p:spPr>
        <p:txBody>
          <a:bodyPr wrap="none" rtlCol="0">
            <a:spAutoFit/>
          </a:bodyPr>
          <a:lstStyle/>
          <a:p>
            <a:r>
              <a:rPr lang="en-US" sz="1350" dirty="0"/>
              <a:t>class Rectangle</a:t>
            </a:r>
          </a:p>
          <a:p>
            <a:r>
              <a:rPr lang="en-US" sz="1350" dirty="0"/>
              <a:t>{</a:t>
            </a:r>
          </a:p>
          <a:p>
            <a:r>
              <a:rPr lang="en-US" sz="1350" dirty="0"/>
              <a:t>	private:</a:t>
            </a:r>
          </a:p>
          <a:p>
            <a:r>
              <a:rPr lang="en-US" sz="1350" dirty="0"/>
              <a:t>	   </a:t>
            </a:r>
            <a:r>
              <a:rPr lang="en-US" sz="1350" dirty="0" err="1"/>
              <a:t>int</a:t>
            </a:r>
            <a:r>
              <a:rPr lang="en-US" sz="1350" dirty="0"/>
              <a:t> width, length;</a:t>
            </a:r>
          </a:p>
          <a:p>
            <a:r>
              <a:rPr lang="en-US" sz="1350" dirty="0"/>
              <a:t>	public:</a:t>
            </a:r>
          </a:p>
          <a:p>
            <a:r>
              <a:rPr lang="en-US" sz="1350" dirty="0"/>
              <a:t>	   void set (</a:t>
            </a:r>
            <a:r>
              <a:rPr lang="en-US" sz="1350" dirty="0" err="1"/>
              <a:t>int</a:t>
            </a:r>
            <a:r>
              <a:rPr lang="en-US" sz="1350" dirty="0"/>
              <a:t> w, </a:t>
            </a:r>
            <a:r>
              <a:rPr lang="en-US" sz="1350" dirty="0" err="1"/>
              <a:t>int</a:t>
            </a:r>
            <a:r>
              <a:rPr lang="en-US" sz="1350" dirty="0"/>
              <a:t> l);</a:t>
            </a:r>
          </a:p>
          <a:p>
            <a:r>
              <a:rPr lang="en-US" sz="1350" dirty="0"/>
              <a:t>	   </a:t>
            </a:r>
            <a:r>
              <a:rPr lang="en-US" sz="1350" dirty="0" err="1"/>
              <a:t>int</a:t>
            </a:r>
            <a:r>
              <a:rPr lang="en-US" sz="1350" dirty="0"/>
              <a:t> area() </a:t>
            </a:r>
          </a:p>
          <a:p>
            <a:r>
              <a:rPr lang="en-US" sz="1350" dirty="0"/>
              <a:t>                         {</a:t>
            </a:r>
          </a:p>
          <a:p>
            <a:r>
              <a:rPr lang="en-US" sz="1350" dirty="0"/>
              <a:t>                        return width*length; </a:t>
            </a:r>
          </a:p>
          <a:p>
            <a:r>
              <a:rPr lang="en-US" sz="1350" dirty="0"/>
              <a:t>                         }</a:t>
            </a:r>
          </a:p>
          <a:p>
            <a:r>
              <a:rPr lang="en-US" sz="1350" dirty="0"/>
              <a:t>}r1,;</a:t>
            </a:r>
          </a:p>
          <a:p>
            <a:r>
              <a:rPr lang="en-US" sz="1350" dirty="0"/>
              <a:t>void Rectangle :: set (</a:t>
            </a:r>
            <a:r>
              <a:rPr lang="en-US" sz="1350" dirty="0" err="1"/>
              <a:t>int</a:t>
            </a:r>
            <a:r>
              <a:rPr lang="en-US" sz="1350" dirty="0"/>
              <a:t> w, </a:t>
            </a:r>
            <a:r>
              <a:rPr lang="en-US" sz="1350" dirty="0" err="1"/>
              <a:t>int</a:t>
            </a:r>
            <a:r>
              <a:rPr lang="en-US" sz="1350" dirty="0"/>
              <a:t> l)</a:t>
            </a:r>
          </a:p>
          <a:p>
            <a:r>
              <a:rPr lang="en-US" sz="1350" dirty="0"/>
              <a:t>{</a:t>
            </a:r>
          </a:p>
          <a:p>
            <a:r>
              <a:rPr lang="en-US" sz="1350" dirty="0"/>
              <a:t>	width = w;</a:t>
            </a:r>
          </a:p>
          <a:p>
            <a:r>
              <a:rPr lang="en-US" sz="1350" dirty="0"/>
              <a:t>	length = l;</a:t>
            </a:r>
          </a:p>
          <a:p>
            <a:r>
              <a:rPr lang="en-US" sz="1350" dirty="0"/>
              <a:t>}</a:t>
            </a:r>
          </a:p>
          <a:p>
            <a:endParaRPr lang="en-US" sz="1350" dirty="0"/>
          </a:p>
        </p:txBody>
      </p:sp>
      <p:cxnSp>
        <p:nvCxnSpPr>
          <p:cNvPr id="4" name="Straight Arrow Connector 3"/>
          <p:cNvCxnSpPr/>
          <p:nvPr/>
        </p:nvCxnSpPr>
        <p:spPr>
          <a:xfrm flipH="1" flipV="1">
            <a:off x="1073922" y="1698457"/>
            <a:ext cx="420935" cy="171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2242982" y="1622020"/>
            <a:ext cx="776554" cy="2670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1656126" y="3011074"/>
            <a:ext cx="3816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3256435" y="4493744"/>
            <a:ext cx="644516" cy="27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 Box 14"/>
          <p:cNvSpPr txBox="1">
            <a:spLocks noChangeArrowheads="1"/>
          </p:cNvSpPr>
          <p:nvPr/>
        </p:nvSpPr>
        <p:spPr bwMode="auto">
          <a:xfrm>
            <a:off x="230702" y="2886518"/>
            <a:ext cx="1379465"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1350" b="1" dirty="0"/>
              <a:t>member function</a:t>
            </a:r>
          </a:p>
        </p:txBody>
      </p:sp>
      <p:sp>
        <p:nvSpPr>
          <p:cNvPr id="14" name="TextBox 13"/>
          <p:cNvSpPr txBox="1"/>
          <p:nvPr/>
        </p:nvSpPr>
        <p:spPr>
          <a:xfrm>
            <a:off x="688662" y="1387634"/>
            <a:ext cx="1158294" cy="300082"/>
          </a:xfrm>
          <a:prstGeom prst="rect">
            <a:avLst/>
          </a:prstGeom>
          <a:noFill/>
        </p:spPr>
        <p:txBody>
          <a:bodyPr wrap="square" rtlCol="0">
            <a:spAutoFit/>
          </a:bodyPr>
          <a:lstStyle/>
          <a:p>
            <a:r>
              <a:rPr lang="en-US" sz="1350" dirty="0"/>
              <a:t>keyword</a:t>
            </a:r>
          </a:p>
        </p:txBody>
      </p:sp>
      <p:sp>
        <p:nvSpPr>
          <p:cNvPr id="16" name="TextBox 15"/>
          <p:cNvSpPr txBox="1"/>
          <p:nvPr/>
        </p:nvSpPr>
        <p:spPr>
          <a:xfrm>
            <a:off x="3052125" y="1449756"/>
            <a:ext cx="1158294" cy="300082"/>
          </a:xfrm>
          <a:prstGeom prst="rect">
            <a:avLst/>
          </a:prstGeom>
          <a:noFill/>
        </p:spPr>
        <p:txBody>
          <a:bodyPr wrap="square" rtlCol="0">
            <a:spAutoFit/>
          </a:bodyPr>
          <a:lstStyle/>
          <a:p>
            <a:r>
              <a:rPr lang="en-US" sz="1350" dirty="0"/>
              <a:t>Class Name</a:t>
            </a:r>
          </a:p>
        </p:txBody>
      </p:sp>
      <p:sp>
        <p:nvSpPr>
          <p:cNvPr id="17" name="TextBox 16"/>
          <p:cNvSpPr txBox="1"/>
          <p:nvPr/>
        </p:nvSpPr>
        <p:spPr>
          <a:xfrm>
            <a:off x="446502" y="3417544"/>
            <a:ext cx="1352282" cy="300082"/>
          </a:xfrm>
          <a:prstGeom prst="rect">
            <a:avLst/>
          </a:prstGeom>
          <a:noFill/>
        </p:spPr>
        <p:txBody>
          <a:bodyPr wrap="square" rtlCol="0">
            <a:spAutoFit/>
          </a:bodyPr>
          <a:lstStyle/>
          <a:p>
            <a:r>
              <a:rPr lang="en-US" sz="1350" dirty="0"/>
              <a:t>inside the class</a:t>
            </a:r>
          </a:p>
        </p:txBody>
      </p:sp>
      <p:cxnSp>
        <p:nvCxnSpPr>
          <p:cNvPr id="18" name="Straight Arrow Connector 17"/>
          <p:cNvCxnSpPr/>
          <p:nvPr/>
        </p:nvCxnSpPr>
        <p:spPr>
          <a:xfrm flipH="1">
            <a:off x="1861322" y="3569593"/>
            <a:ext cx="3816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900950" y="4368985"/>
            <a:ext cx="1352282" cy="300082"/>
          </a:xfrm>
          <a:prstGeom prst="rect">
            <a:avLst/>
          </a:prstGeom>
          <a:noFill/>
        </p:spPr>
        <p:txBody>
          <a:bodyPr wrap="square" rtlCol="0">
            <a:spAutoFit/>
          </a:bodyPr>
          <a:lstStyle/>
          <a:p>
            <a:r>
              <a:rPr lang="en-US" sz="1350" dirty="0"/>
              <a:t>outside the class</a:t>
            </a:r>
          </a:p>
        </p:txBody>
      </p:sp>
      <p:sp>
        <p:nvSpPr>
          <p:cNvPr id="20" name="Text Box 11"/>
          <p:cNvSpPr txBox="1">
            <a:spLocks noChangeArrowheads="1"/>
          </p:cNvSpPr>
          <p:nvPr/>
        </p:nvSpPr>
        <p:spPr bwMode="auto">
          <a:xfrm>
            <a:off x="3650195" y="3556044"/>
            <a:ext cx="96693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350" b="1" dirty="0"/>
              <a:t>class name</a:t>
            </a:r>
          </a:p>
        </p:txBody>
      </p:sp>
      <p:sp>
        <p:nvSpPr>
          <p:cNvPr id="21" name="Text Box 11"/>
          <p:cNvSpPr txBox="1">
            <a:spLocks noChangeArrowheads="1"/>
          </p:cNvSpPr>
          <p:nvPr/>
        </p:nvSpPr>
        <p:spPr bwMode="auto">
          <a:xfrm>
            <a:off x="3719393" y="3865303"/>
            <a:ext cx="1443024"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350" b="1" dirty="0"/>
              <a:t>Member function</a:t>
            </a:r>
          </a:p>
        </p:txBody>
      </p:sp>
      <p:cxnSp>
        <p:nvCxnSpPr>
          <p:cNvPr id="22" name="Straight Arrow Connector 21"/>
          <p:cNvCxnSpPr/>
          <p:nvPr/>
        </p:nvCxnSpPr>
        <p:spPr>
          <a:xfrm flipV="1">
            <a:off x="2003733" y="3777432"/>
            <a:ext cx="1696461" cy="277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21" idx="1"/>
          </p:cNvCxnSpPr>
          <p:nvPr/>
        </p:nvCxnSpPr>
        <p:spPr>
          <a:xfrm flipV="1">
            <a:off x="2400445" y="4015344"/>
            <a:ext cx="1318948" cy="999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233284" y="1754702"/>
            <a:ext cx="2839792" cy="2793072"/>
          </a:xfrm>
          <a:prstGeom prst="rect">
            <a:avLst/>
          </a:prstGeom>
          <a:solidFill>
            <a:srgbClr val="FFFF00"/>
          </a:solidFill>
        </p:spPr>
        <p:txBody>
          <a:bodyPr wrap="square" rtlCol="0">
            <a:spAutoFit/>
          </a:bodyPr>
          <a:lstStyle/>
          <a:p>
            <a:r>
              <a:rPr lang="en-US" sz="1350" dirty="0"/>
              <a:t> </a:t>
            </a:r>
          </a:p>
          <a:p>
            <a:r>
              <a:rPr lang="en-US" sz="1350" dirty="0" err="1"/>
              <a:t>int</a:t>
            </a:r>
            <a:r>
              <a:rPr lang="en-US" sz="1350" dirty="0"/>
              <a:t> main()</a:t>
            </a:r>
          </a:p>
          <a:p>
            <a:r>
              <a:rPr lang="en-US" sz="1350" dirty="0"/>
              <a:t>{</a:t>
            </a:r>
          </a:p>
          <a:p>
            <a:r>
              <a:rPr lang="en-US" sz="1350" dirty="0"/>
              <a:t>Rectangle r2;</a:t>
            </a:r>
          </a:p>
          <a:p>
            <a:r>
              <a:rPr lang="en-US" sz="1350" dirty="0"/>
              <a:t>    r1.set(5,8);</a:t>
            </a:r>
          </a:p>
          <a:p>
            <a:r>
              <a:rPr lang="en-US" sz="1350" dirty="0"/>
              <a:t>    </a:t>
            </a:r>
            <a:r>
              <a:rPr lang="en-US" sz="1350" dirty="0" err="1"/>
              <a:t>int</a:t>
            </a:r>
            <a:r>
              <a:rPr lang="en-US" sz="1350" dirty="0"/>
              <a:t> x=r1.area();</a:t>
            </a:r>
          </a:p>
          <a:p>
            <a:r>
              <a:rPr lang="en-US" sz="1350" dirty="0"/>
              <a:t>    </a:t>
            </a:r>
            <a:r>
              <a:rPr lang="en-US" sz="1350" dirty="0" err="1"/>
              <a:t>cout</a:t>
            </a:r>
            <a:r>
              <a:rPr lang="en-US" sz="1350" dirty="0"/>
              <a:t>&lt;&lt;"x value in r1 "&lt;&lt;x;</a:t>
            </a:r>
          </a:p>
          <a:p>
            <a:r>
              <a:rPr lang="en-US" sz="1350" dirty="0"/>
              <a:t>    r2.set(5,8);</a:t>
            </a:r>
          </a:p>
          <a:p>
            <a:r>
              <a:rPr lang="en-US" sz="1350" dirty="0"/>
              <a:t>    </a:t>
            </a:r>
            <a:r>
              <a:rPr lang="en-US" sz="1350" dirty="0" err="1"/>
              <a:t>int</a:t>
            </a:r>
            <a:r>
              <a:rPr lang="en-US" sz="1350" dirty="0"/>
              <a:t> x=r1.area();</a:t>
            </a:r>
          </a:p>
          <a:p>
            <a:r>
              <a:rPr lang="en-US" sz="1350" dirty="0"/>
              <a:t>    </a:t>
            </a:r>
            <a:r>
              <a:rPr lang="en-US" sz="1350" dirty="0" err="1"/>
              <a:t>cout</a:t>
            </a:r>
            <a:r>
              <a:rPr lang="en-US" sz="1350" dirty="0"/>
              <a:t>&lt;&lt;"x value in r2 "&lt;&lt;x;</a:t>
            </a:r>
          </a:p>
          <a:p>
            <a:r>
              <a:rPr lang="en-US" sz="1350" dirty="0"/>
              <a:t> </a:t>
            </a:r>
          </a:p>
          <a:p>
            <a:r>
              <a:rPr lang="en-US" sz="1350" dirty="0"/>
              <a:t>}</a:t>
            </a:r>
          </a:p>
          <a:p>
            <a:endParaRPr lang="en-US" sz="1350" dirty="0"/>
          </a:p>
        </p:txBody>
      </p:sp>
      <p:sp>
        <p:nvSpPr>
          <p:cNvPr id="27" name="TextBox 26"/>
          <p:cNvSpPr txBox="1"/>
          <p:nvPr/>
        </p:nvSpPr>
        <p:spPr>
          <a:xfrm>
            <a:off x="7572308" y="2421480"/>
            <a:ext cx="1275478" cy="715581"/>
          </a:xfrm>
          <a:prstGeom prst="rect">
            <a:avLst/>
          </a:prstGeom>
          <a:noFill/>
        </p:spPr>
        <p:txBody>
          <a:bodyPr wrap="square" rtlCol="0">
            <a:spAutoFit/>
          </a:bodyPr>
          <a:lstStyle/>
          <a:p>
            <a:r>
              <a:rPr lang="en-US" sz="1350" dirty="0">
                <a:solidFill>
                  <a:srgbClr val="FF0000"/>
                </a:solidFill>
              </a:rPr>
              <a:t>Object creation</a:t>
            </a:r>
          </a:p>
          <a:p>
            <a:r>
              <a:rPr lang="en-US" sz="1350" dirty="0">
                <a:solidFill>
                  <a:srgbClr val="FF0000"/>
                </a:solidFill>
              </a:rPr>
              <a:t>Inside the function</a:t>
            </a:r>
          </a:p>
        </p:txBody>
      </p:sp>
      <p:sp>
        <p:nvSpPr>
          <p:cNvPr id="28" name="TextBox 27"/>
          <p:cNvSpPr txBox="1"/>
          <p:nvPr/>
        </p:nvSpPr>
        <p:spPr>
          <a:xfrm>
            <a:off x="356197" y="4022737"/>
            <a:ext cx="1275478" cy="507831"/>
          </a:xfrm>
          <a:prstGeom prst="rect">
            <a:avLst/>
          </a:prstGeom>
          <a:noFill/>
        </p:spPr>
        <p:txBody>
          <a:bodyPr wrap="square" rtlCol="0">
            <a:spAutoFit/>
          </a:bodyPr>
          <a:lstStyle/>
          <a:p>
            <a:r>
              <a:rPr lang="en-US" sz="1350" dirty="0"/>
              <a:t>Object </a:t>
            </a:r>
          </a:p>
          <a:p>
            <a:r>
              <a:rPr lang="en-US" sz="1350" dirty="0"/>
              <a:t>creation</a:t>
            </a:r>
          </a:p>
        </p:txBody>
      </p:sp>
      <p:cxnSp>
        <p:nvCxnSpPr>
          <p:cNvPr id="29" name="Straight Arrow Connector 28"/>
          <p:cNvCxnSpPr/>
          <p:nvPr/>
        </p:nvCxnSpPr>
        <p:spPr>
          <a:xfrm flipH="1">
            <a:off x="1071218" y="4003803"/>
            <a:ext cx="446502" cy="138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endCxn id="27" idx="1"/>
          </p:cNvCxnSpPr>
          <p:nvPr/>
        </p:nvCxnSpPr>
        <p:spPr>
          <a:xfrm>
            <a:off x="7264902" y="2543512"/>
            <a:ext cx="307406" cy="2357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 Box 16"/>
          <p:cNvSpPr txBox="1">
            <a:spLocks noChangeArrowheads="1"/>
          </p:cNvSpPr>
          <p:nvPr/>
        </p:nvSpPr>
        <p:spPr bwMode="auto">
          <a:xfrm>
            <a:off x="3519784" y="5044988"/>
            <a:ext cx="126041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350" b="1" dirty="0"/>
              <a:t>scope operator</a:t>
            </a:r>
          </a:p>
        </p:txBody>
      </p:sp>
      <p:cxnSp>
        <p:nvCxnSpPr>
          <p:cNvPr id="36" name="Straight Arrow Connector 35"/>
          <p:cNvCxnSpPr/>
          <p:nvPr/>
        </p:nvCxnSpPr>
        <p:spPr>
          <a:xfrm>
            <a:off x="2565843" y="4258103"/>
            <a:ext cx="988152" cy="810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3216376" y="1001721"/>
            <a:ext cx="1837362" cy="369332"/>
          </a:xfrm>
          <a:prstGeom prst="rect">
            <a:avLst/>
          </a:prstGeom>
          <a:noFill/>
        </p:spPr>
        <p:txBody>
          <a:bodyPr wrap="none" rtlCol="0">
            <a:spAutoFit/>
          </a:bodyPr>
          <a:lstStyle/>
          <a:p>
            <a:r>
              <a:rPr lang="en-US" dirty="0">
                <a:solidFill>
                  <a:srgbClr val="FF0000"/>
                </a:solidFill>
              </a:rPr>
              <a:t>Member function</a:t>
            </a:r>
          </a:p>
        </p:txBody>
      </p:sp>
      <p:cxnSp>
        <p:nvCxnSpPr>
          <p:cNvPr id="25" name="Straight Arrow Connector 24"/>
          <p:cNvCxnSpPr/>
          <p:nvPr/>
        </p:nvCxnSpPr>
        <p:spPr>
          <a:xfrm flipH="1" flipV="1">
            <a:off x="1631674" y="3081191"/>
            <a:ext cx="537554" cy="102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D49CF0D4-9F11-1C67-B1B3-48ED1E416F92}"/>
              </a:ext>
            </a:extLst>
          </p:cNvPr>
          <p:cNvSpPr/>
          <p:nvPr/>
        </p:nvSpPr>
        <p:spPr>
          <a:xfrm>
            <a:off x="0" y="579481"/>
            <a:ext cx="9144000" cy="41564"/>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13E2E23-6871-3DF8-0896-46108EAA10BB}"/>
              </a:ext>
            </a:extLst>
          </p:cNvPr>
          <p:cNvSpPr/>
          <p:nvPr/>
        </p:nvSpPr>
        <p:spPr>
          <a:xfrm>
            <a:off x="38100" y="621043"/>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9" name="Picture 8" descr="pngfind.com-kingpin-png-4152286 (1).png">
            <a:extLst>
              <a:ext uri="{FF2B5EF4-FFF2-40B4-BE49-F238E27FC236}">
                <a16:creationId xmlns:a16="http://schemas.microsoft.com/office/drawing/2014/main" id="{933634AE-9EA3-76FD-C8F0-994544E68BFE}"/>
              </a:ext>
            </a:extLst>
          </p:cNvPr>
          <p:cNvPicPr>
            <a:picLocks noChangeAspect="1"/>
          </p:cNvPicPr>
          <p:nvPr/>
        </p:nvPicPr>
        <p:blipFill>
          <a:blip r:embed="rId2" cstate="print"/>
          <a:stretch>
            <a:fillRect/>
          </a:stretch>
        </p:blipFill>
        <p:spPr>
          <a:xfrm>
            <a:off x="4953000" y="425003"/>
            <a:ext cx="1219200" cy="533400"/>
          </a:xfrm>
          <a:prstGeom prst="rect">
            <a:avLst/>
          </a:prstGeom>
        </p:spPr>
      </p:pic>
      <p:sp>
        <p:nvSpPr>
          <p:cNvPr id="10" name="Date Placeholder 9">
            <a:extLst>
              <a:ext uri="{FF2B5EF4-FFF2-40B4-BE49-F238E27FC236}">
                <a16:creationId xmlns:a16="http://schemas.microsoft.com/office/drawing/2014/main" id="{94D2E91B-C956-83D5-E630-9ACD3C7ED599}"/>
              </a:ext>
            </a:extLst>
          </p:cNvPr>
          <p:cNvSpPr>
            <a:spLocks noGrp="1"/>
          </p:cNvSpPr>
          <p:nvPr>
            <p:ph type="dt" sz="half" idx="10"/>
          </p:nvPr>
        </p:nvSpPr>
        <p:spPr/>
        <p:txBody>
          <a:bodyPr/>
          <a:lstStyle/>
          <a:p>
            <a:fld id="{DBA8BE2F-52D6-488B-90CA-2D7148165D44}" type="datetime1">
              <a:rPr lang="en-US" smtClean="0"/>
              <a:t>9/5/2022</a:t>
            </a:fld>
            <a:endParaRPr lang="en-US"/>
          </a:p>
        </p:txBody>
      </p:sp>
      <p:sp>
        <p:nvSpPr>
          <p:cNvPr id="11" name="Footer Placeholder 10">
            <a:extLst>
              <a:ext uri="{FF2B5EF4-FFF2-40B4-BE49-F238E27FC236}">
                <a16:creationId xmlns:a16="http://schemas.microsoft.com/office/drawing/2014/main" id="{E7294BB2-0194-244F-0756-42D485B4875B}"/>
              </a:ext>
            </a:extLst>
          </p:cNvPr>
          <p:cNvSpPr>
            <a:spLocks noGrp="1"/>
          </p:cNvSpPr>
          <p:nvPr>
            <p:ph type="ftr" sz="quarter" idx="11"/>
          </p:nvPr>
        </p:nvSpPr>
        <p:spPr/>
        <p:txBody>
          <a:bodyPr/>
          <a:lstStyle/>
          <a:p>
            <a:r>
              <a:rPr lang="en-US"/>
              <a:t>C ,C++ and UML Basics</a:t>
            </a:r>
          </a:p>
        </p:txBody>
      </p:sp>
      <p:sp>
        <p:nvSpPr>
          <p:cNvPr id="13" name="Slide Number Placeholder 12">
            <a:extLst>
              <a:ext uri="{FF2B5EF4-FFF2-40B4-BE49-F238E27FC236}">
                <a16:creationId xmlns:a16="http://schemas.microsoft.com/office/drawing/2014/main" id="{07044D2D-115D-38D1-1E1A-595D397C5E18}"/>
              </a:ext>
            </a:extLst>
          </p:cNvPr>
          <p:cNvSpPr>
            <a:spLocks noGrp="1"/>
          </p:cNvSpPr>
          <p:nvPr>
            <p:ph type="sldNum" sz="quarter" idx="12"/>
          </p:nvPr>
        </p:nvSpPr>
        <p:spPr/>
        <p:txBody>
          <a:bodyPr/>
          <a:lstStyle/>
          <a:p>
            <a:fld id="{A1A6BA4E-CDAE-4DEF-A7CA-99055C502B84}" type="slidenum">
              <a:rPr lang="en-US" smtClean="0"/>
              <a:pPr/>
              <a:t>64</a:t>
            </a:fld>
            <a:endParaRPr lang="en-US"/>
          </a:p>
        </p:txBody>
      </p:sp>
    </p:spTree>
    <p:extLst>
      <p:ext uri="{BB962C8B-B14F-4D97-AF65-F5344CB8AC3E}">
        <p14:creationId xmlns:p14="http://schemas.microsoft.com/office/powerpoint/2010/main" val="36997167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189" y="1900439"/>
            <a:ext cx="7798097" cy="3624069"/>
          </a:xfrm>
          <a:prstGeom prst="rect">
            <a:avLst/>
          </a:prstGeom>
          <a:noFill/>
        </p:spPr>
        <p:txBody>
          <a:bodyPr wrap="none" rtlCol="0">
            <a:spAutoFit/>
          </a:bodyPr>
          <a:lstStyle/>
          <a:p>
            <a:pPr marL="257175" indent="-257175">
              <a:lnSpc>
                <a:spcPct val="150000"/>
              </a:lnSpc>
              <a:buFont typeface="Arial" panose="020B0604020202020204" pitchFamily="34" charset="0"/>
              <a:buChar char="•"/>
            </a:pPr>
            <a:r>
              <a:rPr lang="en-US" sz="1500" dirty="0"/>
              <a:t>The </a:t>
            </a:r>
            <a:r>
              <a:rPr lang="en-US" sz="1500" dirty="0" err="1"/>
              <a:t>const</a:t>
            </a:r>
            <a:r>
              <a:rPr lang="en-US" sz="1500" dirty="0"/>
              <a:t> member functions are the functions which are declared as constant in the program. </a:t>
            </a:r>
          </a:p>
          <a:p>
            <a:pPr marL="257175" indent="-257175">
              <a:lnSpc>
                <a:spcPct val="150000"/>
              </a:lnSpc>
              <a:buFont typeface="Arial" panose="020B0604020202020204" pitchFamily="34" charset="0"/>
              <a:buChar char="•"/>
            </a:pPr>
            <a:r>
              <a:rPr lang="en-US" sz="1500" dirty="0"/>
              <a:t>The object called by these functions cannot be modified. </a:t>
            </a:r>
          </a:p>
          <a:p>
            <a:pPr marL="257175" indent="-257175">
              <a:lnSpc>
                <a:spcPct val="150000"/>
              </a:lnSpc>
              <a:buFont typeface="Arial" panose="020B0604020202020204" pitchFamily="34" charset="0"/>
              <a:buChar char="•"/>
            </a:pPr>
            <a:r>
              <a:rPr lang="en-US" sz="1500" dirty="0"/>
              <a:t>It is recommended to use </a:t>
            </a:r>
            <a:r>
              <a:rPr lang="en-US" sz="1500" dirty="0" err="1"/>
              <a:t>const</a:t>
            </a:r>
            <a:r>
              <a:rPr lang="en-US" sz="1500" dirty="0"/>
              <a:t> keyword so that accidental changes to object are avoided.</a:t>
            </a:r>
          </a:p>
          <a:p>
            <a:pPr marL="257175" indent="-257175">
              <a:lnSpc>
                <a:spcPct val="150000"/>
              </a:lnSpc>
              <a:buFont typeface="Arial" panose="020B0604020202020204" pitchFamily="34" charset="0"/>
              <a:buChar char="•"/>
            </a:pPr>
            <a:r>
              <a:rPr lang="en-US" sz="1500" dirty="0"/>
              <a:t>A </a:t>
            </a:r>
            <a:r>
              <a:rPr lang="en-US" sz="1500" dirty="0" err="1"/>
              <a:t>const</a:t>
            </a:r>
            <a:r>
              <a:rPr lang="en-US" sz="1500" dirty="0"/>
              <a:t> member function can be called by any type of object. </a:t>
            </a:r>
          </a:p>
          <a:p>
            <a:pPr marL="257175" indent="-257175">
              <a:lnSpc>
                <a:spcPct val="150000"/>
              </a:lnSpc>
              <a:buFont typeface="Arial" panose="020B0604020202020204" pitchFamily="34" charset="0"/>
              <a:buChar char="•"/>
            </a:pPr>
            <a:r>
              <a:rPr lang="en-US" sz="1500" i="1" dirty="0"/>
              <a:t>Note: Non-</a:t>
            </a:r>
            <a:r>
              <a:rPr lang="en-US" sz="1500" i="1" dirty="0" err="1"/>
              <a:t>const</a:t>
            </a:r>
            <a:r>
              <a:rPr lang="en-US" sz="1500" i="1" dirty="0"/>
              <a:t> functions can be called by non-</a:t>
            </a:r>
            <a:r>
              <a:rPr lang="en-US" sz="1500" i="1" dirty="0" err="1"/>
              <a:t>const</a:t>
            </a:r>
            <a:r>
              <a:rPr lang="en-US" sz="1500" i="1" dirty="0"/>
              <a:t> objects only.</a:t>
            </a:r>
          </a:p>
          <a:p>
            <a:pPr marL="257175" indent="-257175">
              <a:lnSpc>
                <a:spcPct val="150000"/>
              </a:lnSpc>
              <a:buFont typeface="Arial" panose="020B0604020202020204" pitchFamily="34" charset="0"/>
              <a:buChar char="•"/>
            </a:pPr>
            <a:endParaRPr lang="en-US" sz="1500" i="1" dirty="0"/>
          </a:p>
          <a:p>
            <a:pPr>
              <a:lnSpc>
                <a:spcPct val="150000"/>
              </a:lnSpc>
            </a:pPr>
            <a:r>
              <a:rPr lang="en-US" sz="1500" i="1" dirty="0">
                <a:solidFill>
                  <a:srgbClr val="FF0000"/>
                </a:solidFill>
              </a:rPr>
              <a:t>Syntax:</a:t>
            </a:r>
          </a:p>
          <a:p>
            <a:pPr>
              <a:lnSpc>
                <a:spcPct val="150000"/>
              </a:lnSpc>
            </a:pPr>
            <a:r>
              <a:rPr lang="en-US" sz="1500" dirty="0" err="1">
                <a:solidFill>
                  <a:srgbClr val="FF0000"/>
                </a:solidFill>
              </a:rPr>
              <a:t>datatype</a:t>
            </a:r>
            <a:r>
              <a:rPr lang="en-US" sz="1500" dirty="0"/>
              <a:t> </a:t>
            </a:r>
            <a:r>
              <a:rPr lang="en-US" sz="1500" dirty="0" err="1">
                <a:solidFill>
                  <a:srgbClr val="00B050"/>
                </a:solidFill>
              </a:rPr>
              <a:t>function_name</a:t>
            </a:r>
            <a:r>
              <a:rPr lang="en-US" sz="1500" dirty="0"/>
              <a:t> </a:t>
            </a:r>
            <a:r>
              <a:rPr lang="en-US" sz="1500" dirty="0" err="1">
                <a:solidFill>
                  <a:srgbClr val="0070C0"/>
                </a:solidFill>
              </a:rPr>
              <a:t>const</a:t>
            </a:r>
            <a:r>
              <a:rPr lang="en-US" sz="1500" dirty="0"/>
              <a:t>();</a:t>
            </a:r>
          </a:p>
          <a:p>
            <a:pPr>
              <a:lnSpc>
                <a:spcPct val="150000"/>
              </a:lnSpc>
            </a:pPr>
            <a:endParaRPr lang="en-US" sz="1500" dirty="0"/>
          </a:p>
          <a:p>
            <a:r>
              <a:rPr lang="en-US" sz="1350" dirty="0"/>
              <a:t> </a:t>
            </a:r>
          </a:p>
          <a:p>
            <a:endParaRPr lang="en-US" sz="1350" dirty="0"/>
          </a:p>
        </p:txBody>
      </p:sp>
      <p:cxnSp>
        <p:nvCxnSpPr>
          <p:cNvPr id="4" name="Straight Arrow Connector 3"/>
          <p:cNvCxnSpPr/>
          <p:nvPr/>
        </p:nvCxnSpPr>
        <p:spPr>
          <a:xfrm flipV="1">
            <a:off x="3313091" y="4179999"/>
            <a:ext cx="705118" cy="2221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018209" y="4014080"/>
            <a:ext cx="785471" cy="300082"/>
          </a:xfrm>
          <a:prstGeom prst="rect">
            <a:avLst/>
          </a:prstGeom>
          <a:noFill/>
        </p:spPr>
        <p:txBody>
          <a:bodyPr wrap="none" rtlCol="0">
            <a:spAutoFit/>
          </a:bodyPr>
          <a:lstStyle/>
          <a:p>
            <a:r>
              <a:rPr lang="en-US" sz="1350" dirty="0"/>
              <a:t>keyword</a:t>
            </a:r>
          </a:p>
        </p:txBody>
      </p:sp>
      <p:cxnSp>
        <p:nvCxnSpPr>
          <p:cNvPr id="7" name="Straight Arrow Connector 6"/>
          <p:cNvCxnSpPr/>
          <p:nvPr/>
        </p:nvCxnSpPr>
        <p:spPr>
          <a:xfrm flipV="1">
            <a:off x="2289220" y="4179999"/>
            <a:ext cx="241479" cy="2221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575004" y="3912658"/>
            <a:ext cx="1087221" cy="300082"/>
          </a:xfrm>
          <a:prstGeom prst="rect">
            <a:avLst/>
          </a:prstGeom>
          <a:noFill/>
        </p:spPr>
        <p:txBody>
          <a:bodyPr wrap="none" rtlCol="0">
            <a:spAutoFit/>
          </a:bodyPr>
          <a:lstStyle/>
          <a:p>
            <a:r>
              <a:rPr lang="en-US" sz="1350" dirty="0"/>
              <a:t>User defined</a:t>
            </a:r>
          </a:p>
        </p:txBody>
      </p:sp>
      <p:sp>
        <p:nvSpPr>
          <p:cNvPr id="9" name="TextBox 8"/>
          <p:cNvSpPr txBox="1"/>
          <p:nvPr/>
        </p:nvSpPr>
        <p:spPr>
          <a:xfrm>
            <a:off x="782205" y="1203189"/>
            <a:ext cx="2185214" cy="530915"/>
          </a:xfrm>
          <a:prstGeom prst="rect">
            <a:avLst/>
          </a:prstGeom>
          <a:noFill/>
        </p:spPr>
        <p:txBody>
          <a:bodyPr wrap="none" rtlCol="0">
            <a:spAutoFit/>
          </a:bodyPr>
          <a:lstStyle/>
          <a:p>
            <a:r>
              <a:rPr lang="en-US" sz="1500" b="1" dirty="0" err="1">
                <a:solidFill>
                  <a:srgbClr val="FF0000"/>
                </a:solidFill>
                <a:latin typeface="Arial" panose="020B0604020202020204" pitchFamily="34" charset="0"/>
                <a:cs typeface="Arial" panose="020B0604020202020204" pitchFamily="34" charset="0"/>
              </a:rPr>
              <a:t>const</a:t>
            </a:r>
            <a:r>
              <a:rPr lang="en-US" sz="1500" dirty="0">
                <a:latin typeface="Arial" panose="020B0604020202020204" pitchFamily="34" charset="0"/>
                <a:cs typeface="Arial" panose="020B0604020202020204" pitchFamily="34" charset="0"/>
              </a:rPr>
              <a:t> member function</a:t>
            </a:r>
          </a:p>
          <a:p>
            <a:endParaRPr lang="en-US" sz="1350" dirty="0"/>
          </a:p>
        </p:txBody>
      </p:sp>
      <p:sp>
        <p:nvSpPr>
          <p:cNvPr id="3" name="Date Placeholder 2">
            <a:extLst>
              <a:ext uri="{FF2B5EF4-FFF2-40B4-BE49-F238E27FC236}">
                <a16:creationId xmlns:a16="http://schemas.microsoft.com/office/drawing/2014/main" id="{4244272E-AE95-3261-489D-E2DDBFB7DEA3}"/>
              </a:ext>
            </a:extLst>
          </p:cNvPr>
          <p:cNvSpPr>
            <a:spLocks noGrp="1"/>
          </p:cNvSpPr>
          <p:nvPr>
            <p:ph type="dt" sz="half" idx="10"/>
          </p:nvPr>
        </p:nvSpPr>
        <p:spPr/>
        <p:txBody>
          <a:bodyPr/>
          <a:lstStyle/>
          <a:p>
            <a:fld id="{6421A0FE-4D05-46DF-B65E-B8210A6573AA}" type="datetime1">
              <a:rPr lang="en-US" smtClean="0"/>
              <a:t>9/5/2022</a:t>
            </a:fld>
            <a:endParaRPr lang="en-US"/>
          </a:p>
        </p:txBody>
      </p:sp>
      <p:sp>
        <p:nvSpPr>
          <p:cNvPr id="6" name="Footer Placeholder 5">
            <a:extLst>
              <a:ext uri="{FF2B5EF4-FFF2-40B4-BE49-F238E27FC236}">
                <a16:creationId xmlns:a16="http://schemas.microsoft.com/office/drawing/2014/main" id="{6C4D82AC-D097-CB4E-EFF6-E26E8A2338B4}"/>
              </a:ext>
            </a:extLst>
          </p:cNvPr>
          <p:cNvSpPr>
            <a:spLocks noGrp="1"/>
          </p:cNvSpPr>
          <p:nvPr>
            <p:ph type="ftr" sz="quarter" idx="11"/>
          </p:nvPr>
        </p:nvSpPr>
        <p:spPr/>
        <p:txBody>
          <a:bodyPr/>
          <a:lstStyle/>
          <a:p>
            <a:r>
              <a:rPr lang="en-US"/>
              <a:t>C ,C++ and UML Basics</a:t>
            </a:r>
          </a:p>
        </p:txBody>
      </p:sp>
      <p:sp>
        <p:nvSpPr>
          <p:cNvPr id="10" name="Slide Number Placeholder 9">
            <a:extLst>
              <a:ext uri="{FF2B5EF4-FFF2-40B4-BE49-F238E27FC236}">
                <a16:creationId xmlns:a16="http://schemas.microsoft.com/office/drawing/2014/main" id="{BCF1FA45-F855-982E-E19B-00F7D295F422}"/>
              </a:ext>
            </a:extLst>
          </p:cNvPr>
          <p:cNvSpPr>
            <a:spLocks noGrp="1"/>
          </p:cNvSpPr>
          <p:nvPr>
            <p:ph type="sldNum" sz="quarter" idx="12"/>
          </p:nvPr>
        </p:nvSpPr>
        <p:spPr/>
        <p:txBody>
          <a:bodyPr/>
          <a:lstStyle/>
          <a:p>
            <a:fld id="{A1A6BA4E-CDAE-4DEF-A7CA-99055C502B84}" type="slidenum">
              <a:rPr lang="en-US" smtClean="0"/>
              <a:pPr/>
              <a:t>65</a:t>
            </a:fld>
            <a:endParaRPr lang="en-US"/>
          </a:p>
        </p:txBody>
      </p:sp>
    </p:spTree>
    <p:extLst>
      <p:ext uri="{BB962C8B-B14F-4D97-AF65-F5344CB8AC3E}">
        <p14:creationId xmlns:p14="http://schemas.microsoft.com/office/powerpoint/2010/main" val="23027626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2"/>
          </p:nvPr>
        </p:nvSpPr>
        <p:spPr/>
        <p:txBody>
          <a:bodyPr/>
          <a:lstStyle/>
          <a:p>
            <a:fld id="{8F5606A6-D919-4281-B14D-0BC109F027ED}" type="slidenum">
              <a:rPr lang="en-US"/>
              <a:pPr/>
              <a:t>66</a:t>
            </a:fld>
            <a:endParaRPr lang="en-US"/>
          </a:p>
        </p:txBody>
      </p:sp>
      <p:sp>
        <p:nvSpPr>
          <p:cNvPr id="38916" name="Rectangle 4"/>
          <p:cNvSpPr>
            <a:spLocks noGrp="1" noChangeArrowheads="1"/>
          </p:cNvSpPr>
          <p:nvPr>
            <p:ph type="title"/>
          </p:nvPr>
        </p:nvSpPr>
        <p:spPr>
          <a:xfrm>
            <a:off x="1485900" y="1063228"/>
            <a:ext cx="6172200" cy="594122"/>
          </a:xfrm>
        </p:spPr>
        <p:txBody>
          <a:bodyPr/>
          <a:lstStyle/>
          <a:p>
            <a:r>
              <a:rPr lang="en-US" sz="3000" dirty="0" err="1">
                <a:solidFill>
                  <a:srgbClr val="FF0000"/>
                </a:solidFill>
              </a:rPr>
              <a:t>Const</a:t>
            </a:r>
            <a:r>
              <a:rPr lang="en-US" sz="3000" dirty="0"/>
              <a:t> Member Function</a:t>
            </a:r>
          </a:p>
        </p:txBody>
      </p:sp>
      <p:sp>
        <p:nvSpPr>
          <p:cNvPr id="38917" name="Rectangle 5"/>
          <p:cNvSpPr>
            <a:spLocks noChangeArrowheads="1"/>
          </p:cNvSpPr>
          <p:nvPr/>
        </p:nvSpPr>
        <p:spPr bwMode="auto">
          <a:xfrm>
            <a:off x="1714500" y="1885950"/>
            <a:ext cx="2571750" cy="2286000"/>
          </a:xfrm>
          <a:prstGeom prst="rect">
            <a:avLst/>
          </a:prstGeom>
          <a:solidFill>
            <a:schemeClr val="bg1"/>
          </a:solidFill>
          <a:ln>
            <a:noFill/>
          </a:ln>
          <a:effectLst/>
        </p:spPr>
        <p:txBody>
          <a:bodyPr lIns="69056" tIns="34529" rIns="69056" bIns="34529"/>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sz="600" b="1" dirty="0"/>
          </a:p>
          <a:p>
            <a:pPr>
              <a:spcBef>
                <a:spcPct val="0"/>
              </a:spcBef>
              <a:buFontTx/>
              <a:buNone/>
            </a:pPr>
            <a:r>
              <a:rPr lang="en-US" sz="1500" b="1" dirty="0"/>
              <a:t>class  Time</a:t>
            </a:r>
          </a:p>
          <a:p>
            <a:pPr>
              <a:spcBef>
                <a:spcPct val="0"/>
              </a:spcBef>
              <a:buFontTx/>
              <a:buNone/>
            </a:pPr>
            <a:r>
              <a:rPr lang="en-US" sz="1500" b="1" dirty="0"/>
              <a:t>{			</a:t>
            </a:r>
            <a:endParaRPr lang="en-US" sz="750" b="1" dirty="0"/>
          </a:p>
          <a:p>
            <a:pPr>
              <a:spcBef>
                <a:spcPct val="0"/>
              </a:spcBef>
              <a:buFontTx/>
              <a:buNone/>
            </a:pPr>
            <a:r>
              <a:rPr lang="en-US" sz="1500" b="1" dirty="0"/>
              <a:t>  private :	</a:t>
            </a:r>
            <a:endParaRPr lang="en-US" sz="600" b="1" dirty="0"/>
          </a:p>
          <a:p>
            <a:pPr>
              <a:spcBef>
                <a:spcPct val="0"/>
              </a:spcBef>
              <a:buFontTx/>
              <a:buNone/>
            </a:pPr>
            <a:r>
              <a:rPr lang="en-US" sz="1500" b="1" dirty="0"/>
              <a:t>	</a:t>
            </a:r>
            <a:r>
              <a:rPr lang="en-US" sz="1500" b="1" dirty="0" err="1"/>
              <a:t>int</a:t>
            </a:r>
            <a:r>
              <a:rPr lang="en-US" sz="1500" b="1" dirty="0"/>
              <a:t>     </a:t>
            </a:r>
            <a:r>
              <a:rPr lang="en-US" sz="1500" b="1" dirty="0" err="1"/>
              <a:t>hrs</a:t>
            </a:r>
            <a:r>
              <a:rPr lang="en-US" sz="1500" b="1" dirty="0"/>
              <a:t>, </a:t>
            </a:r>
            <a:r>
              <a:rPr lang="en-US" sz="1500" b="1" dirty="0" err="1"/>
              <a:t>mins</a:t>
            </a:r>
            <a:r>
              <a:rPr lang="en-US" sz="1500" b="1" dirty="0"/>
              <a:t>, </a:t>
            </a:r>
            <a:r>
              <a:rPr lang="en-US" sz="1500" b="1" dirty="0" err="1"/>
              <a:t>secs</a:t>
            </a:r>
            <a:r>
              <a:rPr lang="en-US" sz="1500" b="1" dirty="0"/>
              <a:t> ;</a:t>
            </a:r>
          </a:p>
          <a:p>
            <a:pPr>
              <a:spcBef>
                <a:spcPct val="0"/>
              </a:spcBef>
              <a:buFontTx/>
              <a:buNone/>
            </a:pPr>
            <a:endParaRPr lang="en-US" sz="1500" b="1" dirty="0"/>
          </a:p>
          <a:p>
            <a:pPr>
              <a:spcBef>
                <a:spcPct val="0"/>
              </a:spcBef>
              <a:buFontTx/>
              <a:buNone/>
            </a:pPr>
            <a:r>
              <a:rPr lang="en-US" sz="1500" b="1" dirty="0"/>
              <a:t>  public : 	</a:t>
            </a:r>
          </a:p>
          <a:p>
            <a:pPr>
              <a:spcBef>
                <a:spcPct val="0"/>
              </a:spcBef>
              <a:buFontTx/>
              <a:buNone/>
            </a:pPr>
            <a:endParaRPr lang="en-US" sz="600" b="1" dirty="0"/>
          </a:p>
          <a:p>
            <a:pPr>
              <a:spcBef>
                <a:spcPct val="0"/>
              </a:spcBef>
              <a:buFontTx/>
              <a:buNone/>
            </a:pPr>
            <a:r>
              <a:rPr lang="en-US" sz="1500" b="1" dirty="0"/>
              <a:t>	void	    Write ( )  </a:t>
            </a:r>
            <a:r>
              <a:rPr lang="en-US" sz="1500" b="1" dirty="0" err="1"/>
              <a:t>const</a:t>
            </a:r>
            <a:r>
              <a:rPr lang="en-US" sz="1500" b="1" dirty="0"/>
              <a:t> ;</a:t>
            </a:r>
            <a:endParaRPr lang="en-US" sz="1050" b="1" dirty="0"/>
          </a:p>
          <a:p>
            <a:pPr>
              <a:spcBef>
                <a:spcPct val="0"/>
              </a:spcBef>
              <a:buFontTx/>
              <a:buNone/>
            </a:pPr>
            <a:endParaRPr lang="en-US" sz="600" b="1" dirty="0"/>
          </a:p>
          <a:p>
            <a:pPr>
              <a:spcBef>
                <a:spcPct val="0"/>
              </a:spcBef>
              <a:buFontTx/>
              <a:buNone/>
            </a:pPr>
            <a:r>
              <a:rPr lang="en-US" sz="1500" b="1" dirty="0"/>
              <a:t>} ;</a:t>
            </a:r>
            <a:r>
              <a:rPr lang="en-US" sz="1500" b="1" i="1" dirty="0"/>
              <a:t>	</a:t>
            </a:r>
          </a:p>
        </p:txBody>
      </p:sp>
      <p:sp>
        <p:nvSpPr>
          <p:cNvPr id="38918" name="Text Box 6"/>
          <p:cNvSpPr txBox="1">
            <a:spLocks noChangeArrowheads="1"/>
          </p:cNvSpPr>
          <p:nvPr/>
        </p:nvSpPr>
        <p:spPr bwMode="auto">
          <a:xfrm>
            <a:off x="2343150" y="4514851"/>
            <a:ext cx="4572000" cy="923330"/>
          </a:xfrm>
          <a:prstGeom prst="rect">
            <a:avLst/>
          </a:prstGeom>
          <a:solidFill>
            <a:schemeClr val="bg1"/>
          </a:solidFill>
          <a:ln>
            <a:noFill/>
          </a:ln>
          <a:effectLst/>
        </p:spPr>
        <p:txBody>
          <a:bodyPr>
            <a:spAutoFit/>
          </a:bodyPr>
          <a:lstStyle/>
          <a:p>
            <a:r>
              <a:rPr lang="en-US" sz="1350" b="1" dirty="0"/>
              <a:t>void Time :: Write( ) </a:t>
            </a:r>
            <a:r>
              <a:rPr lang="en-US" sz="1350" b="1" dirty="0" err="1"/>
              <a:t>const</a:t>
            </a:r>
            <a:endParaRPr lang="en-US" sz="1350" b="1" dirty="0"/>
          </a:p>
          <a:p>
            <a:r>
              <a:rPr lang="en-US" sz="1350" b="1" dirty="0"/>
              <a:t>{</a:t>
            </a:r>
          </a:p>
          <a:p>
            <a:r>
              <a:rPr lang="en-US" sz="1350" b="1" dirty="0"/>
              <a:t>     </a:t>
            </a:r>
            <a:r>
              <a:rPr lang="en-US" sz="1350" b="1" dirty="0" err="1"/>
              <a:t>cout</a:t>
            </a:r>
            <a:r>
              <a:rPr lang="en-US" sz="1350" b="1" dirty="0"/>
              <a:t> &lt;&lt;</a:t>
            </a:r>
            <a:r>
              <a:rPr lang="en-US" sz="1350" b="1" dirty="0" err="1"/>
              <a:t>hrs</a:t>
            </a:r>
            <a:r>
              <a:rPr lang="en-US" sz="1350" b="1" dirty="0"/>
              <a:t> &lt;&lt; “:” &lt;&lt; </a:t>
            </a:r>
            <a:r>
              <a:rPr lang="en-US" sz="1350" b="1" dirty="0" err="1"/>
              <a:t>mins</a:t>
            </a:r>
            <a:r>
              <a:rPr lang="en-US" sz="1350" b="1" dirty="0"/>
              <a:t> &lt;&lt; “:” &lt;&lt; </a:t>
            </a:r>
            <a:r>
              <a:rPr lang="en-US" sz="1350" b="1" dirty="0" err="1"/>
              <a:t>secs</a:t>
            </a:r>
            <a:r>
              <a:rPr lang="en-US" sz="1350" b="1" dirty="0"/>
              <a:t> &lt;&lt; </a:t>
            </a:r>
            <a:r>
              <a:rPr lang="en-US" sz="1350" b="1" dirty="0" err="1"/>
              <a:t>endl</a:t>
            </a:r>
            <a:r>
              <a:rPr lang="en-US" sz="1350" b="1" dirty="0"/>
              <a:t>;</a:t>
            </a:r>
          </a:p>
          <a:p>
            <a:r>
              <a:rPr lang="en-US" sz="1350" b="1" dirty="0"/>
              <a:t>}</a:t>
            </a:r>
          </a:p>
        </p:txBody>
      </p:sp>
      <p:sp>
        <p:nvSpPr>
          <p:cNvPr id="38919" name="Text Box 7"/>
          <p:cNvSpPr txBox="1">
            <a:spLocks noChangeArrowheads="1"/>
          </p:cNvSpPr>
          <p:nvPr/>
        </p:nvSpPr>
        <p:spPr bwMode="auto">
          <a:xfrm>
            <a:off x="4674394" y="2484835"/>
            <a:ext cx="1633204"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350" b="1"/>
              <a:t>function declaration</a:t>
            </a:r>
          </a:p>
        </p:txBody>
      </p:sp>
      <p:sp>
        <p:nvSpPr>
          <p:cNvPr id="38920" name="Line 8"/>
          <p:cNvSpPr>
            <a:spLocks noChangeShapeType="1"/>
          </p:cNvSpPr>
          <p:nvPr/>
        </p:nvSpPr>
        <p:spPr bwMode="auto">
          <a:xfrm flipH="1">
            <a:off x="4000500" y="2743200"/>
            <a:ext cx="1428750" cy="685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38921" name="Text Box 9"/>
          <p:cNvSpPr txBox="1">
            <a:spLocks noChangeArrowheads="1"/>
          </p:cNvSpPr>
          <p:nvPr/>
        </p:nvSpPr>
        <p:spPr bwMode="auto">
          <a:xfrm>
            <a:off x="4800600" y="3554016"/>
            <a:ext cx="1525097"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350" b="1"/>
              <a:t>function definition</a:t>
            </a:r>
          </a:p>
        </p:txBody>
      </p:sp>
      <p:sp>
        <p:nvSpPr>
          <p:cNvPr id="38922" name="Line 10"/>
          <p:cNvSpPr>
            <a:spLocks noChangeShapeType="1"/>
          </p:cNvSpPr>
          <p:nvPr/>
        </p:nvSpPr>
        <p:spPr bwMode="auto">
          <a:xfrm flipH="1">
            <a:off x="4114800" y="3943350"/>
            <a:ext cx="1314450" cy="51435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2" name="Rectangle 1">
            <a:extLst>
              <a:ext uri="{FF2B5EF4-FFF2-40B4-BE49-F238E27FC236}">
                <a16:creationId xmlns:a16="http://schemas.microsoft.com/office/drawing/2014/main" id="{64C76285-1609-7843-BD07-67D2EC555368}"/>
              </a:ext>
            </a:extLst>
          </p:cNvPr>
          <p:cNvSpPr/>
          <p:nvPr/>
        </p:nvSpPr>
        <p:spPr>
          <a:xfrm>
            <a:off x="0" y="579481"/>
            <a:ext cx="9144000" cy="41564"/>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C36E48B-F5E9-F2FD-81BA-842A528160E3}"/>
              </a:ext>
            </a:extLst>
          </p:cNvPr>
          <p:cNvSpPr/>
          <p:nvPr/>
        </p:nvSpPr>
        <p:spPr>
          <a:xfrm>
            <a:off x="38100" y="621043"/>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4" name="Picture 3" descr="pngfind.com-kingpin-png-4152286 (1).png">
            <a:extLst>
              <a:ext uri="{FF2B5EF4-FFF2-40B4-BE49-F238E27FC236}">
                <a16:creationId xmlns:a16="http://schemas.microsoft.com/office/drawing/2014/main" id="{4BB8C081-F289-4DD2-9175-DB187E3661A6}"/>
              </a:ext>
            </a:extLst>
          </p:cNvPr>
          <p:cNvPicPr>
            <a:picLocks noChangeAspect="1"/>
          </p:cNvPicPr>
          <p:nvPr/>
        </p:nvPicPr>
        <p:blipFill>
          <a:blip r:embed="rId2" cstate="print"/>
          <a:stretch>
            <a:fillRect/>
          </a:stretch>
        </p:blipFill>
        <p:spPr>
          <a:xfrm>
            <a:off x="4953000" y="425003"/>
            <a:ext cx="1219200" cy="533400"/>
          </a:xfrm>
          <a:prstGeom prst="rect">
            <a:avLst/>
          </a:prstGeom>
        </p:spPr>
      </p:pic>
      <p:sp>
        <p:nvSpPr>
          <p:cNvPr id="5" name="Date Placeholder 4">
            <a:extLst>
              <a:ext uri="{FF2B5EF4-FFF2-40B4-BE49-F238E27FC236}">
                <a16:creationId xmlns:a16="http://schemas.microsoft.com/office/drawing/2014/main" id="{7AC5BC3E-A56F-C6DA-72FA-0057BBF1E561}"/>
              </a:ext>
            </a:extLst>
          </p:cNvPr>
          <p:cNvSpPr>
            <a:spLocks noGrp="1"/>
          </p:cNvSpPr>
          <p:nvPr>
            <p:ph type="dt" sz="half" idx="10"/>
          </p:nvPr>
        </p:nvSpPr>
        <p:spPr/>
        <p:txBody>
          <a:bodyPr/>
          <a:lstStyle/>
          <a:p>
            <a:fld id="{A22C74EA-3206-43CF-9FEF-EA6B79C64BE4}" type="datetime1">
              <a:rPr lang="en-US" smtClean="0"/>
              <a:t>9/5/2022</a:t>
            </a:fld>
            <a:endParaRPr lang="en-US"/>
          </a:p>
        </p:txBody>
      </p:sp>
      <p:sp>
        <p:nvSpPr>
          <p:cNvPr id="6" name="Footer Placeholder 5">
            <a:extLst>
              <a:ext uri="{FF2B5EF4-FFF2-40B4-BE49-F238E27FC236}">
                <a16:creationId xmlns:a16="http://schemas.microsoft.com/office/drawing/2014/main" id="{CA1CE1EA-5673-6C27-D44C-D576E939F013}"/>
              </a:ext>
            </a:extLst>
          </p:cNvPr>
          <p:cNvSpPr>
            <a:spLocks noGrp="1"/>
          </p:cNvSpPr>
          <p:nvPr>
            <p:ph type="ftr" sz="quarter" idx="11"/>
          </p:nvPr>
        </p:nvSpPr>
        <p:spPr/>
        <p:txBody>
          <a:bodyPr/>
          <a:lstStyle/>
          <a:p>
            <a:r>
              <a:rPr lang="en-US"/>
              <a:t>C ,C++ and UML Basics</a:t>
            </a:r>
          </a:p>
        </p:txBody>
      </p:sp>
    </p:spTree>
    <p:extLst>
      <p:ext uri="{BB962C8B-B14F-4D97-AF65-F5344CB8AC3E}">
        <p14:creationId xmlns:p14="http://schemas.microsoft.com/office/powerpoint/2010/main" val="36207308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p:txBody>
          <a:bodyPr/>
          <a:lstStyle/>
          <a:p>
            <a:fld id="{385BF622-0046-406E-BEE5-69BF5CAD0307}" type="slidenum">
              <a:rPr lang="en-US"/>
              <a:pPr/>
              <a:t>67</a:t>
            </a:fld>
            <a:endParaRPr lang="en-US"/>
          </a:p>
        </p:txBody>
      </p:sp>
      <p:sp>
        <p:nvSpPr>
          <p:cNvPr id="49154" name="Rectangle 2"/>
          <p:cNvSpPr>
            <a:spLocks noGrp="1" noChangeArrowheads="1"/>
          </p:cNvSpPr>
          <p:nvPr>
            <p:ph type="title"/>
          </p:nvPr>
        </p:nvSpPr>
        <p:spPr>
          <a:xfrm>
            <a:off x="1152525" y="1143000"/>
            <a:ext cx="6715125" cy="672704"/>
          </a:xfrm>
          <a:noFill/>
          <a:ln/>
        </p:spPr>
        <p:txBody>
          <a:bodyPr vert="horz" lIns="69056" tIns="34529" rIns="69056" bIns="34529" rtlCol="0" anchor="b">
            <a:normAutofit fontScale="90000"/>
          </a:bodyPr>
          <a:lstStyle/>
          <a:p>
            <a:r>
              <a:rPr lang="en-US" dirty="0">
                <a:solidFill>
                  <a:srgbClr val="FF0000"/>
                </a:solidFill>
              </a:rPr>
              <a:t>What is an object?</a:t>
            </a:r>
            <a:r>
              <a:rPr lang="en-US" sz="3000" dirty="0">
                <a:solidFill>
                  <a:srgbClr val="FF0000"/>
                </a:solidFill>
              </a:rPr>
              <a:t> </a:t>
            </a:r>
          </a:p>
        </p:txBody>
      </p:sp>
      <p:sp>
        <p:nvSpPr>
          <p:cNvPr id="49155" name="Rectangle 3"/>
          <p:cNvSpPr>
            <a:spLocks noChangeArrowheads="1"/>
          </p:cNvSpPr>
          <p:nvPr/>
        </p:nvSpPr>
        <p:spPr bwMode="auto">
          <a:xfrm>
            <a:off x="1850231" y="2525316"/>
            <a:ext cx="1216679" cy="392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9056" tIns="34529" rIns="69056" bIns="34529">
            <a:spAutoFit/>
          </a:bodyPr>
          <a:lstStyle/>
          <a:p>
            <a:pPr eaLnBrk="0" hangingPunct="0"/>
            <a:r>
              <a:rPr lang="en-US" sz="2100" b="1">
                <a:latin typeface="Times New Roman" panose="02020603050405020304" pitchFamily="18" charset="0"/>
              </a:rPr>
              <a:t>OBJECT</a:t>
            </a:r>
          </a:p>
        </p:txBody>
      </p:sp>
      <p:sp>
        <p:nvSpPr>
          <p:cNvPr id="49156" name="Oval 4"/>
          <p:cNvSpPr>
            <a:spLocks noChangeArrowheads="1"/>
          </p:cNvSpPr>
          <p:nvPr/>
        </p:nvSpPr>
        <p:spPr bwMode="auto">
          <a:xfrm>
            <a:off x="1547814" y="2976563"/>
            <a:ext cx="1864519" cy="1876425"/>
          </a:xfrm>
          <a:prstGeom prst="ellipse">
            <a:avLst/>
          </a:prstGeom>
          <a:solidFill>
            <a:srgbClr val="FF99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9157" name="Rectangle 5"/>
          <p:cNvSpPr>
            <a:spLocks noChangeArrowheads="1"/>
          </p:cNvSpPr>
          <p:nvPr/>
        </p:nvSpPr>
        <p:spPr bwMode="auto">
          <a:xfrm>
            <a:off x="1793082" y="3411142"/>
            <a:ext cx="1426673" cy="1039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9056" tIns="34529" rIns="69056" bIns="34529">
            <a:spAutoFit/>
          </a:bodyPr>
          <a:lstStyle/>
          <a:p>
            <a:pPr eaLnBrk="0" hangingPunct="0"/>
            <a:r>
              <a:rPr lang="en-US" sz="2100" b="1">
                <a:latin typeface="Times New Roman" panose="02020603050405020304" pitchFamily="18" charset="0"/>
              </a:rPr>
              <a:t>Operations</a:t>
            </a:r>
          </a:p>
          <a:p>
            <a:pPr eaLnBrk="0" hangingPunct="0"/>
            <a:endParaRPr lang="en-US" sz="2100" b="1">
              <a:latin typeface="Times New Roman" panose="02020603050405020304" pitchFamily="18" charset="0"/>
            </a:endParaRPr>
          </a:p>
          <a:p>
            <a:pPr eaLnBrk="0" hangingPunct="0"/>
            <a:r>
              <a:rPr lang="en-US" sz="2100" b="1">
                <a:latin typeface="Times New Roman" panose="02020603050405020304" pitchFamily="18" charset="0"/>
              </a:rPr>
              <a:t>     Data</a:t>
            </a:r>
          </a:p>
        </p:txBody>
      </p:sp>
      <p:sp>
        <p:nvSpPr>
          <p:cNvPr id="49158" name="Line 6"/>
          <p:cNvSpPr>
            <a:spLocks noChangeShapeType="1"/>
          </p:cNvSpPr>
          <p:nvPr/>
        </p:nvSpPr>
        <p:spPr bwMode="auto">
          <a:xfrm flipV="1">
            <a:off x="3143250" y="3257550"/>
            <a:ext cx="971550" cy="228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9159" name="Rectangle 7"/>
          <p:cNvSpPr>
            <a:spLocks noChangeArrowheads="1"/>
          </p:cNvSpPr>
          <p:nvPr/>
        </p:nvSpPr>
        <p:spPr bwMode="auto">
          <a:xfrm>
            <a:off x="4105276" y="3074194"/>
            <a:ext cx="3296094" cy="1731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9056" tIns="34529" rIns="69056" bIns="34529">
            <a:spAutoFit/>
          </a:bodyPr>
          <a:lstStyle/>
          <a:p>
            <a:pPr eaLnBrk="0" hangingPunct="0"/>
            <a:r>
              <a:rPr lang="en-US" b="1" dirty="0"/>
              <a:t>set of methods</a:t>
            </a:r>
          </a:p>
          <a:p>
            <a:pPr eaLnBrk="0" hangingPunct="0"/>
            <a:r>
              <a:rPr lang="en-US" b="1" dirty="0"/>
              <a:t>(member functions)</a:t>
            </a:r>
          </a:p>
          <a:p>
            <a:pPr eaLnBrk="0" hangingPunct="0"/>
            <a:endParaRPr lang="en-US" b="1" dirty="0"/>
          </a:p>
          <a:p>
            <a:pPr eaLnBrk="0" hangingPunct="0"/>
            <a:endParaRPr lang="en-US" b="1" dirty="0"/>
          </a:p>
          <a:p>
            <a:pPr eaLnBrk="0" hangingPunct="0"/>
            <a:r>
              <a:rPr lang="en-US" b="1" dirty="0"/>
              <a:t>internal state</a:t>
            </a:r>
          </a:p>
          <a:p>
            <a:pPr eaLnBrk="0" hangingPunct="0"/>
            <a:r>
              <a:rPr lang="en-US" b="1" dirty="0"/>
              <a:t>(values of private data members)</a:t>
            </a:r>
          </a:p>
        </p:txBody>
      </p:sp>
      <p:sp>
        <p:nvSpPr>
          <p:cNvPr id="49160" name="Line 8"/>
          <p:cNvSpPr>
            <a:spLocks noChangeShapeType="1"/>
          </p:cNvSpPr>
          <p:nvPr/>
        </p:nvSpPr>
        <p:spPr bwMode="auto">
          <a:xfrm>
            <a:off x="3143250" y="4343400"/>
            <a:ext cx="9144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9161" name="Line 9"/>
          <p:cNvSpPr>
            <a:spLocks noChangeShapeType="1"/>
          </p:cNvSpPr>
          <p:nvPr/>
        </p:nvSpPr>
        <p:spPr bwMode="auto">
          <a:xfrm>
            <a:off x="1543050" y="3943350"/>
            <a:ext cx="188595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 name="Rectangle 1">
            <a:extLst>
              <a:ext uri="{FF2B5EF4-FFF2-40B4-BE49-F238E27FC236}">
                <a16:creationId xmlns:a16="http://schemas.microsoft.com/office/drawing/2014/main" id="{25C62D57-29D5-7DA8-8133-9B02AF1B5566}"/>
              </a:ext>
            </a:extLst>
          </p:cNvPr>
          <p:cNvSpPr/>
          <p:nvPr/>
        </p:nvSpPr>
        <p:spPr>
          <a:xfrm>
            <a:off x="0" y="611678"/>
            <a:ext cx="9144000" cy="41564"/>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86FF11B-B101-023B-ACF1-8AD6CAE9F956}"/>
              </a:ext>
            </a:extLst>
          </p:cNvPr>
          <p:cNvSpPr/>
          <p:nvPr/>
        </p:nvSpPr>
        <p:spPr>
          <a:xfrm>
            <a:off x="38100" y="653240"/>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4" name="Picture 3" descr="pngfind.com-kingpin-png-4152286 (1).png">
            <a:extLst>
              <a:ext uri="{FF2B5EF4-FFF2-40B4-BE49-F238E27FC236}">
                <a16:creationId xmlns:a16="http://schemas.microsoft.com/office/drawing/2014/main" id="{805BF940-94FD-37E9-94CC-44370FDA932C}"/>
              </a:ext>
            </a:extLst>
          </p:cNvPr>
          <p:cNvPicPr>
            <a:picLocks noChangeAspect="1"/>
          </p:cNvPicPr>
          <p:nvPr/>
        </p:nvPicPr>
        <p:blipFill>
          <a:blip r:embed="rId3" cstate="print"/>
          <a:stretch>
            <a:fillRect/>
          </a:stretch>
        </p:blipFill>
        <p:spPr>
          <a:xfrm>
            <a:off x="4953000" y="457200"/>
            <a:ext cx="1219200" cy="533400"/>
          </a:xfrm>
          <a:prstGeom prst="rect">
            <a:avLst/>
          </a:prstGeom>
        </p:spPr>
      </p:pic>
      <p:sp>
        <p:nvSpPr>
          <p:cNvPr id="5" name="Date Placeholder 4">
            <a:extLst>
              <a:ext uri="{FF2B5EF4-FFF2-40B4-BE49-F238E27FC236}">
                <a16:creationId xmlns:a16="http://schemas.microsoft.com/office/drawing/2014/main" id="{26F62686-9B77-03C8-15F5-9AEEFAFFE29C}"/>
              </a:ext>
            </a:extLst>
          </p:cNvPr>
          <p:cNvSpPr>
            <a:spLocks noGrp="1"/>
          </p:cNvSpPr>
          <p:nvPr>
            <p:ph type="dt" sz="half" idx="10"/>
          </p:nvPr>
        </p:nvSpPr>
        <p:spPr/>
        <p:txBody>
          <a:bodyPr/>
          <a:lstStyle/>
          <a:p>
            <a:fld id="{DDCCA88F-7E8B-47AB-9067-F3DDB259D751}" type="datetime1">
              <a:rPr lang="en-US" smtClean="0"/>
              <a:t>9/5/2022</a:t>
            </a:fld>
            <a:endParaRPr lang="en-US"/>
          </a:p>
        </p:txBody>
      </p:sp>
      <p:sp>
        <p:nvSpPr>
          <p:cNvPr id="6" name="Footer Placeholder 5">
            <a:extLst>
              <a:ext uri="{FF2B5EF4-FFF2-40B4-BE49-F238E27FC236}">
                <a16:creationId xmlns:a16="http://schemas.microsoft.com/office/drawing/2014/main" id="{59F8C340-E4D5-D9AE-403D-6961CA461467}"/>
              </a:ext>
            </a:extLst>
          </p:cNvPr>
          <p:cNvSpPr>
            <a:spLocks noGrp="1"/>
          </p:cNvSpPr>
          <p:nvPr>
            <p:ph type="ftr" sz="quarter" idx="11"/>
          </p:nvPr>
        </p:nvSpPr>
        <p:spPr/>
        <p:txBody>
          <a:bodyPr/>
          <a:lstStyle/>
          <a:p>
            <a:r>
              <a:rPr lang="en-US"/>
              <a:t>C ,C++ and UML Basics</a:t>
            </a:r>
          </a:p>
        </p:txBody>
      </p:sp>
    </p:spTree>
    <p:extLst>
      <p:ext uri="{BB962C8B-B14F-4D97-AF65-F5344CB8AC3E}">
        <p14:creationId xmlns:p14="http://schemas.microsoft.com/office/powerpoint/2010/main" val="19726492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16227" y="1241097"/>
            <a:ext cx="7718267" cy="4596002"/>
          </a:xfrm>
          <a:prstGeom prst="rect">
            <a:avLst/>
          </a:prstGeom>
          <a:noFill/>
        </p:spPr>
        <p:txBody>
          <a:bodyPr wrap="none" rtlCol="0">
            <a:spAutoFit/>
          </a:bodyPr>
          <a:lstStyle/>
          <a:p>
            <a:pPr>
              <a:lnSpc>
                <a:spcPct val="150000"/>
              </a:lnSpc>
            </a:pPr>
            <a:r>
              <a:rPr lang="en-US" sz="2100" dirty="0">
                <a:solidFill>
                  <a:srgbClr val="FF0000"/>
                </a:solidFill>
              </a:rPr>
              <a:t>Object:</a:t>
            </a:r>
          </a:p>
          <a:p>
            <a:pPr marL="214313" indent="-214313">
              <a:lnSpc>
                <a:spcPct val="150000"/>
              </a:lnSpc>
              <a:buFont typeface="Arial" panose="020B0604020202020204" pitchFamily="34" charset="0"/>
              <a:buChar char="•"/>
            </a:pPr>
            <a:r>
              <a:rPr lang="en-US" dirty="0"/>
              <a:t>Objects are instances of class, which holds the data variables declared in </a:t>
            </a:r>
          </a:p>
          <a:p>
            <a:pPr>
              <a:lnSpc>
                <a:spcPct val="150000"/>
              </a:lnSpc>
            </a:pPr>
            <a:r>
              <a:rPr lang="en-US" dirty="0"/>
              <a:t>    class and  the member functions work on these class objects.</a:t>
            </a:r>
          </a:p>
          <a:p>
            <a:pPr marL="214313" indent="-214313">
              <a:lnSpc>
                <a:spcPct val="150000"/>
              </a:lnSpc>
              <a:buFont typeface="Arial" panose="020B0604020202020204" pitchFamily="34" charset="0"/>
              <a:buChar char="•"/>
            </a:pPr>
            <a:r>
              <a:rPr lang="en-US" dirty="0"/>
              <a:t>Each object has different data variables. </a:t>
            </a:r>
          </a:p>
          <a:p>
            <a:pPr marL="214313" indent="-214313">
              <a:lnSpc>
                <a:spcPct val="150000"/>
              </a:lnSpc>
              <a:buFont typeface="Arial" panose="020B0604020202020204" pitchFamily="34" charset="0"/>
              <a:buChar char="•"/>
            </a:pPr>
            <a:r>
              <a:rPr lang="en-US" dirty="0"/>
              <a:t>Objects are initialized using special class functions called </a:t>
            </a:r>
            <a:r>
              <a:rPr lang="en-US" b="1" dirty="0"/>
              <a:t>Constructors</a:t>
            </a:r>
            <a:r>
              <a:rPr lang="en-US" dirty="0"/>
              <a:t>.</a:t>
            </a:r>
          </a:p>
          <a:p>
            <a:pPr marL="214313" indent="-214313">
              <a:lnSpc>
                <a:spcPct val="150000"/>
              </a:lnSpc>
              <a:buFont typeface="Arial" panose="020B0604020202020204" pitchFamily="34" charset="0"/>
              <a:buChar char="•"/>
            </a:pPr>
            <a:r>
              <a:rPr lang="en-US" b="1" dirty="0"/>
              <a:t>Destructor</a:t>
            </a:r>
            <a:r>
              <a:rPr lang="en-US" dirty="0"/>
              <a:t> is special class member function,  to release the memory reserved </a:t>
            </a:r>
          </a:p>
          <a:p>
            <a:pPr>
              <a:lnSpc>
                <a:spcPct val="150000"/>
              </a:lnSpc>
            </a:pPr>
            <a:r>
              <a:rPr lang="en-US" dirty="0"/>
              <a:t>    by the object.</a:t>
            </a:r>
          </a:p>
          <a:p>
            <a:pPr>
              <a:lnSpc>
                <a:spcPct val="150000"/>
              </a:lnSpc>
            </a:pPr>
            <a:endParaRPr lang="en-US" dirty="0"/>
          </a:p>
          <a:p>
            <a:pPr>
              <a:lnSpc>
                <a:spcPct val="150000"/>
              </a:lnSpc>
            </a:pPr>
            <a:r>
              <a:rPr lang="en-US" dirty="0">
                <a:solidFill>
                  <a:srgbClr val="FF0000"/>
                </a:solidFill>
              </a:rPr>
              <a:t>Syntax of creating object :</a:t>
            </a:r>
          </a:p>
          <a:p>
            <a:pPr>
              <a:lnSpc>
                <a:spcPct val="150000"/>
              </a:lnSpc>
            </a:pPr>
            <a:r>
              <a:rPr lang="en-US" i="1" dirty="0" err="1"/>
              <a:t>Class_name</a:t>
            </a:r>
            <a:r>
              <a:rPr lang="en-US" i="1" dirty="0"/>
              <a:t> </a:t>
            </a:r>
            <a:r>
              <a:rPr lang="en-US" i="1" dirty="0" err="1"/>
              <a:t>object_name</a:t>
            </a:r>
            <a:r>
              <a:rPr lang="en-US" i="1" dirty="0"/>
              <a:t>;</a:t>
            </a:r>
          </a:p>
          <a:p>
            <a:pPr>
              <a:lnSpc>
                <a:spcPct val="150000"/>
              </a:lnSpc>
            </a:pPr>
            <a:endParaRPr lang="en-US" sz="1350" dirty="0"/>
          </a:p>
        </p:txBody>
      </p:sp>
      <p:sp>
        <p:nvSpPr>
          <p:cNvPr id="2" name="Rectangle 1">
            <a:extLst>
              <a:ext uri="{FF2B5EF4-FFF2-40B4-BE49-F238E27FC236}">
                <a16:creationId xmlns:a16="http://schemas.microsoft.com/office/drawing/2014/main" id="{B5A450B4-EA0A-7C4D-C6E9-39A645EB3F21}"/>
              </a:ext>
            </a:extLst>
          </p:cNvPr>
          <p:cNvSpPr/>
          <p:nvPr/>
        </p:nvSpPr>
        <p:spPr>
          <a:xfrm>
            <a:off x="0" y="611678"/>
            <a:ext cx="9144000" cy="41564"/>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EC7ECC8-1ED3-F66F-11D5-67077ADE81F1}"/>
              </a:ext>
            </a:extLst>
          </p:cNvPr>
          <p:cNvSpPr/>
          <p:nvPr/>
        </p:nvSpPr>
        <p:spPr>
          <a:xfrm>
            <a:off x="38100" y="653240"/>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 name="Picture 4" descr="pngfind.com-kingpin-png-4152286 (1).png">
            <a:extLst>
              <a:ext uri="{FF2B5EF4-FFF2-40B4-BE49-F238E27FC236}">
                <a16:creationId xmlns:a16="http://schemas.microsoft.com/office/drawing/2014/main" id="{DF30E6C1-11F1-760B-0659-4BCF6E46BA84}"/>
              </a:ext>
            </a:extLst>
          </p:cNvPr>
          <p:cNvPicPr>
            <a:picLocks noChangeAspect="1"/>
          </p:cNvPicPr>
          <p:nvPr/>
        </p:nvPicPr>
        <p:blipFill>
          <a:blip r:embed="rId2" cstate="print"/>
          <a:stretch>
            <a:fillRect/>
          </a:stretch>
        </p:blipFill>
        <p:spPr>
          <a:xfrm>
            <a:off x="4953000" y="457200"/>
            <a:ext cx="1219200" cy="533400"/>
          </a:xfrm>
          <a:prstGeom prst="rect">
            <a:avLst/>
          </a:prstGeom>
        </p:spPr>
      </p:pic>
      <p:sp>
        <p:nvSpPr>
          <p:cNvPr id="6" name="Date Placeholder 5">
            <a:extLst>
              <a:ext uri="{FF2B5EF4-FFF2-40B4-BE49-F238E27FC236}">
                <a16:creationId xmlns:a16="http://schemas.microsoft.com/office/drawing/2014/main" id="{1414C42C-B372-9D58-F496-1AF9134D1C53}"/>
              </a:ext>
            </a:extLst>
          </p:cNvPr>
          <p:cNvSpPr>
            <a:spLocks noGrp="1"/>
          </p:cNvSpPr>
          <p:nvPr>
            <p:ph type="dt" sz="half" idx="10"/>
          </p:nvPr>
        </p:nvSpPr>
        <p:spPr/>
        <p:txBody>
          <a:bodyPr/>
          <a:lstStyle/>
          <a:p>
            <a:fld id="{AEF15D7A-ABBB-437A-8FD7-0B647395B9CC}" type="datetime1">
              <a:rPr lang="en-US" smtClean="0"/>
              <a:t>9/5/2022</a:t>
            </a:fld>
            <a:endParaRPr lang="en-US"/>
          </a:p>
        </p:txBody>
      </p:sp>
      <p:sp>
        <p:nvSpPr>
          <p:cNvPr id="7" name="Footer Placeholder 6">
            <a:extLst>
              <a:ext uri="{FF2B5EF4-FFF2-40B4-BE49-F238E27FC236}">
                <a16:creationId xmlns:a16="http://schemas.microsoft.com/office/drawing/2014/main" id="{6F011EFC-6AC4-E78E-095B-D184D92F033F}"/>
              </a:ext>
            </a:extLst>
          </p:cNvPr>
          <p:cNvSpPr>
            <a:spLocks noGrp="1"/>
          </p:cNvSpPr>
          <p:nvPr>
            <p:ph type="ftr" sz="quarter" idx="11"/>
          </p:nvPr>
        </p:nvSpPr>
        <p:spPr/>
        <p:txBody>
          <a:bodyPr/>
          <a:lstStyle/>
          <a:p>
            <a:r>
              <a:rPr lang="en-US"/>
              <a:t>C ,C++ and UML Basics</a:t>
            </a:r>
          </a:p>
        </p:txBody>
      </p:sp>
      <p:sp>
        <p:nvSpPr>
          <p:cNvPr id="8" name="Slide Number Placeholder 7">
            <a:extLst>
              <a:ext uri="{FF2B5EF4-FFF2-40B4-BE49-F238E27FC236}">
                <a16:creationId xmlns:a16="http://schemas.microsoft.com/office/drawing/2014/main" id="{8B24B6B8-0C72-CE59-CCC7-2639959D8331}"/>
              </a:ext>
            </a:extLst>
          </p:cNvPr>
          <p:cNvSpPr>
            <a:spLocks noGrp="1"/>
          </p:cNvSpPr>
          <p:nvPr>
            <p:ph type="sldNum" sz="quarter" idx="12"/>
          </p:nvPr>
        </p:nvSpPr>
        <p:spPr/>
        <p:txBody>
          <a:bodyPr/>
          <a:lstStyle/>
          <a:p>
            <a:fld id="{A1A6BA4E-CDAE-4DEF-A7CA-99055C502B84}" type="slidenum">
              <a:rPr lang="en-US" smtClean="0"/>
              <a:pPr/>
              <a:t>68</a:t>
            </a:fld>
            <a:endParaRPr lang="en-US"/>
          </a:p>
        </p:txBody>
      </p:sp>
    </p:spTree>
    <p:extLst>
      <p:ext uri="{BB962C8B-B14F-4D97-AF65-F5344CB8AC3E}">
        <p14:creationId xmlns:p14="http://schemas.microsoft.com/office/powerpoint/2010/main" val="36456319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6ED60B6E-9EFE-405A-BE38-CD12C6C9BEDF}" type="slidenum">
              <a:rPr lang="en-US"/>
              <a:pPr/>
              <a:t>69</a:t>
            </a:fld>
            <a:endParaRPr lang="en-US"/>
          </a:p>
        </p:txBody>
      </p:sp>
      <p:sp>
        <p:nvSpPr>
          <p:cNvPr id="30722" name="Rectangle 2"/>
          <p:cNvSpPr>
            <a:spLocks noChangeArrowheads="1"/>
          </p:cNvSpPr>
          <p:nvPr/>
        </p:nvSpPr>
        <p:spPr bwMode="auto">
          <a:xfrm>
            <a:off x="1485900" y="1885950"/>
            <a:ext cx="2971800" cy="3600450"/>
          </a:xfrm>
          <a:prstGeom prst="rect">
            <a:avLst/>
          </a:prstGeom>
          <a:solidFill>
            <a:srgbClr val="D5E3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a:buFontTx/>
              <a:buNone/>
            </a:pPr>
            <a:r>
              <a:rPr lang="en-US" sz="2100" dirty="0"/>
              <a:t>class Rectangle</a:t>
            </a:r>
          </a:p>
          <a:p>
            <a:pPr>
              <a:buFontTx/>
              <a:buNone/>
            </a:pPr>
            <a:r>
              <a:rPr lang="en-US" sz="2100" dirty="0"/>
              <a:t>{</a:t>
            </a:r>
          </a:p>
          <a:p>
            <a:pPr>
              <a:buFontTx/>
              <a:buNone/>
            </a:pPr>
            <a:r>
              <a:rPr lang="en-US" sz="2100" dirty="0"/>
              <a:t>	private:</a:t>
            </a:r>
          </a:p>
          <a:p>
            <a:pPr>
              <a:buFontTx/>
              <a:buNone/>
            </a:pPr>
            <a:r>
              <a:rPr lang="en-US" sz="2100" dirty="0"/>
              <a:t>	   </a:t>
            </a:r>
            <a:r>
              <a:rPr lang="en-US" sz="2100" dirty="0" err="1"/>
              <a:t>int</a:t>
            </a:r>
            <a:r>
              <a:rPr lang="en-US" sz="2100" dirty="0"/>
              <a:t> width;</a:t>
            </a:r>
          </a:p>
          <a:p>
            <a:pPr>
              <a:buFontTx/>
              <a:buNone/>
            </a:pPr>
            <a:r>
              <a:rPr lang="en-US" sz="2100" dirty="0"/>
              <a:t>	   </a:t>
            </a:r>
            <a:r>
              <a:rPr lang="en-US" sz="2100" dirty="0" err="1"/>
              <a:t>int</a:t>
            </a:r>
            <a:r>
              <a:rPr lang="en-US" sz="2100" dirty="0"/>
              <a:t> length;</a:t>
            </a:r>
          </a:p>
          <a:p>
            <a:pPr>
              <a:buFontTx/>
              <a:buNone/>
            </a:pPr>
            <a:r>
              <a:rPr lang="en-US" sz="2100" dirty="0"/>
              <a:t>	public:</a:t>
            </a:r>
          </a:p>
          <a:p>
            <a:pPr>
              <a:buFontTx/>
              <a:buNone/>
            </a:pPr>
            <a:r>
              <a:rPr lang="en-US" sz="2100" dirty="0"/>
              <a:t>	   void set(</a:t>
            </a:r>
            <a:r>
              <a:rPr lang="en-US" sz="2100" dirty="0" err="1"/>
              <a:t>int</a:t>
            </a:r>
            <a:r>
              <a:rPr lang="en-US" sz="2100" dirty="0"/>
              <a:t> w, </a:t>
            </a:r>
            <a:r>
              <a:rPr lang="en-US" sz="2100" dirty="0" err="1"/>
              <a:t>int</a:t>
            </a:r>
            <a:r>
              <a:rPr lang="en-US" sz="2100" dirty="0"/>
              <a:t> l);</a:t>
            </a:r>
          </a:p>
          <a:p>
            <a:pPr>
              <a:buFontTx/>
              <a:buNone/>
            </a:pPr>
            <a:r>
              <a:rPr lang="en-US" sz="2100" dirty="0"/>
              <a:t>	   </a:t>
            </a:r>
            <a:r>
              <a:rPr lang="en-US" sz="2100" dirty="0" err="1"/>
              <a:t>int</a:t>
            </a:r>
            <a:r>
              <a:rPr lang="en-US" sz="2100" dirty="0"/>
              <a:t> area();</a:t>
            </a:r>
          </a:p>
          <a:p>
            <a:pPr>
              <a:buFontTx/>
              <a:buNone/>
            </a:pPr>
            <a:r>
              <a:rPr lang="en-US" sz="2100" dirty="0"/>
              <a:t>};</a:t>
            </a:r>
          </a:p>
        </p:txBody>
      </p:sp>
      <p:sp>
        <p:nvSpPr>
          <p:cNvPr id="30723" name="Rectangle 3"/>
          <p:cNvSpPr>
            <a:spLocks noGrp="1" noChangeArrowheads="1"/>
          </p:cNvSpPr>
          <p:nvPr>
            <p:ph type="title"/>
          </p:nvPr>
        </p:nvSpPr>
        <p:spPr>
          <a:xfrm>
            <a:off x="1428750" y="1120378"/>
            <a:ext cx="6172200" cy="479822"/>
          </a:xfrm>
        </p:spPr>
        <p:txBody>
          <a:bodyPr>
            <a:normAutofit fontScale="90000"/>
          </a:bodyPr>
          <a:lstStyle/>
          <a:p>
            <a:r>
              <a:rPr lang="en-US" sz="3000" dirty="0">
                <a:solidFill>
                  <a:srgbClr val="FF0000"/>
                </a:solidFill>
              </a:rPr>
              <a:t>Declaration of an Object</a:t>
            </a:r>
          </a:p>
        </p:txBody>
      </p:sp>
      <p:sp>
        <p:nvSpPr>
          <p:cNvPr id="30729" name="Rectangle 9"/>
          <p:cNvSpPr>
            <a:spLocks noChangeArrowheads="1"/>
          </p:cNvSpPr>
          <p:nvPr/>
        </p:nvSpPr>
        <p:spPr bwMode="auto">
          <a:xfrm>
            <a:off x="4743450" y="2000250"/>
            <a:ext cx="2914650" cy="3371850"/>
          </a:xfrm>
          <a:prstGeom prst="rect">
            <a:avLst/>
          </a:prstGeom>
          <a:solidFill>
            <a:srgbClr val="FF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a:lnSpc>
                <a:spcPct val="80000"/>
              </a:lnSpc>
              <a:buFontTx/>
              <a:buNone/>
            </a:pPr>
            <a:endParaRPr lang="en-US" sz="750" dirty="0"/>
          </a:p>
          <a:p>
            <a:pPr>
              <a:lnSpc>
                <a:spcPct val="80000"/>
              </a:lnSpc>
              <a:buFontTx/>
              <a:buNone/>
            </a:pPr>
            <a:r>
              <a:rPr lang="en-US" sz="1800" dirty="0"/>
              <a:t>main()</a:t>
            </a:r>
          </a:p>
          <a:p>
            <a:pPr>
              <a:lnSpc>
                <a:spcPct val="80000"/>
              </a:lnSpc>
              <a:buFontTx/>
              <a:buNone/>
            </a:pPr>
            <a:r>
              <a:rPr lang="en-US" sz="1800" dirty="0"/>
              <a:t>{</a:t>
            </a:r>
          </a:p>
          <a:p>
            <a:pPr>
              <a:lnSpc>
                <a:spcPct val="80000"/>
              </a:lnSpc>
              <a:buFontTx/>
              <a:buNone/>
            </a:pPr>
            <a:r>
              <a:rPr lang="en-US" sz="1800" dirty="0"/>
              <a:t>	Rectangle r1;</a:t>
            </a:r>
          </a:p>
          <a:p>
            <a:pPr>
              <a:lnSpc>
                <a:spcPct val="80000"/>
              </a:lnSpc>
              <a:buFontTx/>
              <a:buNone/>
            </a:pPr>
            <a:r>
              <a:rPr lang="en-US" sz="1800" dirty="0"/>
              <a:t>	Rectangle r2;</a:t>
            </a:r>
          </a:p>
          <a:p>
            <a:pPr>
              <a:lnSpc>
                <a:spcPct val="80000"/>
              </a:lnSpc>
              <a:buFontTx/>
              <a:buNone/>
            </a:pPr>
            <a:r>
              <a:rPr lang="en-US" sz="1800" dirty="0"/>
              <a:t>	</a:t>
            </a:r>
          </a:p>
          <a:p>
            <a:pPr>
              <a:lnSpc>
                <a:spcPct val="80000"/>
              </a:lnSpc>
              <a:buFontTx/>
              <a:buNone/>
            </a:pPr>
            <a:r>
              <a:rPr lang="en-US" sz="1800" dirty="0"/>
              <a:t>    r1.set(5, 8); </a:t>
            </a:r>
          </a:p>
          <a:p>
            <a:pPr>
              <a:lnSpc>
                <a:spcPct val="80000"/>
              </a:lnSpc>
              <a:buFontTx/>
              <a:buNone/>
            </a:pPr>
            <a:r>
              <a:rPr lang="en-US" sz="1800" dirty="0"/>
              <a:t>	</a:t>
            </a:r>
            <a:r>
              <a:rPr lang="en-US" sz="1800" dirty="0" err="1"/>
              <a:t>cout</a:t>
            </a:r>
            <a:r>
              <a:rPr lang="en-US" sz="1800" dirty="0"/>
              <a:t>&lt;&lt;r1.area()&lt;&lt;</a:t>
            </a:r>
            <a:r>
              <a:rPr lang="en-US" sz="1800" dirty="0" err="1"/>
              <a:t>endl</a:t>
            </a:r>
            <a:r>
              <a:rPr lang="en-US" sz="1800" dirty="0"/>
              <a:t>;</a:t>
            </a:r>
          </a:p>
          <a:p>
            <a:pPr>
              <a:lnSpc>
                <a:spcPct val="80000"/>
              </a:lnSpc>
              <a:buFontTx/>
              <a:buNone/>
            </a:pPr>
            <a:endParaRPr lang="en-US" sz="1800" dirty="0"/>
          </a:p>
          <a:p>
            <a:pPr>
              <a:lnSpc>
                <a:spcPct val="80000"/>
              </a:lnSpc>
              <a:buFontTx/>
              <a:buNone/>
            </a:pPr>
            <a:r>
              <a:rPr lang="en-US" sz="1800" dirty="0"/>
              <a:t>	r2.set(8,10);</a:t>
            </a:r>
          </a:p>
          <a:p>
            <a:pPr>
              <a:lnSpc>
                <a:spcPct val="80000"/>
              </a:lnSpc>
              <a:buFontTx/>
              <a:buNone/>
            </a:pPr>
            <a:r>
              <a:rPr lang="en-US" sz="1800" dirty="0"/>
              <a:t>	</a:t>
            </a:r>
            <a:r>
              <a:rPr lang="en-US" sz="1800" dirty="0" err="1"/>
              <a:t>cout</a:t>
            </a:r>
            <a:r>
              <a:rPr lang="en-US" sz="1800" dirty="0"/>
              <a:t>&lt;&lt;r2.area()&lt;&lt;</a:t>
            </a:r>
            <a:r>
              <a:rPr lang="en-US" sz="1800" dirty="0" err="1"/>
              <a:t>endl</a:t>
            </a:r>
            <a:r>
              <a:rPr lang="en-US" sz="1800" dirty="0"/>
              <a:t>;</a:t>
            </a:r>
          </a:p>
          <a:p>
            <a:pPr>
              <a:lnSpc>
                <a:spcPct val="80000"/>
              </a:lnSpc>
              <a:buFontTx/>
              <a:buNone/>
            </a:pPr>
            <a:r>
              <a:rPr lang="en-US" sz="1800" dirty="0"/>
              <a:t>}</a:t>
            </a:r>
          </a:p>
        </p:txBody>
      </p:sp>
      <p:sp>
        <p:nvSpPr>
          <p:cNvPr id="2" name="Rectangle 1">
            <a:extLst>
              <a:ext uri="{FF2B5EF4-FFF2-40B4-BE49-F238E27FC236}">
                <a16:creationId xmlns:a16="http://schemas.microsoft.com/office/drawing/2014/main" id="{F30CC01A-3569-54A9-E80C-080E5772DD67}"/>
              </a:ext>
            </a:extLst>
          </p:cNvPr>
          <p:cNvSpPr/>
          <p:nvPr/>
        </p:nvSpPr>
        <p:spPr>
          <a:xfrm>
            <a:off x="0" y="611678"/>
            <a:ext cx="9144000" cy="41564"/>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D1C2289-DBD0-D07E-BA77-5554C66A44B3}"/>
              </a:ext>
            </a:extLst>
          </p:cNvPr>
          <p:cNvSpPr/>
          <p:nvPr/>
        </p:nvSpPr>
        <p:spPr>
          <a:xfrm>
            <a:off x="38100" y="653240"/>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4" name="Picture 3" descr="pngfind.com-kingpin-png-4152286 (1).png">
            <a:extLst>
              <a:ext uri="{FF2B5EF4-FFF2-40B4-BE49-F238E27FC236}">
                <a16:creationId xmlns:a16="http://schemas.microsoft.com/office/drawing/2014/main" id="{303464E3-09BE-53F8-6170-6FA316904DF7}"/>
              </a:ext>
            </a:extLst>
          </p:cNvPr>
          <p:cNvPicPr>
            <a:picLocks noChangeAspect="1"/>
          </p:cNvPicPr>
          <p:nvPr/>
        </p:nvPicPr>
        <p:blipFill>
          <a:blip r:embed="rId2" cstate="print"/>
          <a:stretch>
            <a:fillRect/>
          </a:stretch>
        </p:blipFill>
        <p:spPr>
          <a:xfrm>
            <a:off x="4953000" y="457200"/>
            <a:ext cx="1219200" cy="533400"/>
          </a:xfrm>
          <a:prstGeom prst="rect">
            <a:avLst/>
          </a:prstGeom>
        </p:spPr>
      </p:pic>
      <p:sp>
        <p:nvSpPr>
          <p:cNvPr id="6" name="Date Placeholder 5">
            <a:extLst>
              <a:ext uri="{FF2B5EF4-FFF2-40B4-BE49-F238E27FC236}">
                <a16:creationId xmlns:a16="http://schemas.microsoft.com/office/drawing/2014/main" id="{4E404BDD-FD9F-A8E2-5955-908CC6F0A5AC}"/>
              </a:ext>
            </a:extLst>
          </p:cNvPr>
          <p:cNvSpPr>
            <a:spLocks noGrp="1"/>
          </p:cNvSpPr>
          <p:nvPr>
            <p:ph type="dt" sz="half" idx="10"/>
          </p:nvPr>
        </p:nvSpPr>
        <p:spPr/>
        <p:txBody>
          <a:bodyPr/>
          <a:lstStyle/>
          <a:p>
            <a:fld id="{3EDC913D-1ABF-4A79-8D58-E938A053830F}" type="datetime1">
              <a:rPr lang="en-US" smtClean="0"/>
              <a:t>9/5/2022</a:t>
            </a:fld>
            <a:endParaRPr lang="en-US"/>
          </a:p>
        </p:txBody>
      </p:sp>
      <p:sp>
        <p:nvSpPr>
          <p:cNvPr id="7" name="Footer Placeholder 6">
            <a:extLst>
              <a:ext uri="{FF2B5EF4-FFF2-40B4-BE49-F238E27FC236}">
                <a16:creationId xmlns:a16="http://schemas.microsoft.com/office/drawing/2014/main" id="{E1EBDAC5-8EFD-B974-AC9E-2CC428B9C66E}"/>
              </a:ext>
            </a:extLst>
          </p:cNvPr>
          <p:cNvSpPr>
            <a:spLocks noGrp="1"/>
          </p:cNvSpPr>
          <p:nvPr>
            <p:ph type="ftr" sz="quarter" idx="11"/>
          </p:nvPr>
        </p:nvSpPr>
        <p:spPr/>
        <p:txBody>
          <a:bodyPr/>
          <a:lstStyle/>
          <a:p>
            <a:r>
              <a:rPr lang="en-US"/>
              <a:t>C ,C++ and UML Basics</a:t>
            </a:r>
          </a:p>
        </p:txBody>
      </p:sp>
    </p:spTree>
    <p:extLst>
      <p:ext uri="{BB962C8B-B14F-4D97-AF65-F5344CB8AC3E}">
        <p14:creationId xmlns:p14="http://schemas.microsoft.com/office/powerpoint/2010/main" val="3725560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381000" y="1464129"/>
            <a:ext cx="8229600" cy="114300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Times New Roman" panose="02020603050405020304" pitchFamily="18" charset="0"/>
                <a:cs typeface="Times New Roman" panose="02020603050405020304" pitchFamily="18" charset="0"/>
              </a:rPr>
              <a:t>Examples of Procedure Oriented Programming Language</a:t>
            </a:r>
          </a:p>
        </p:txBody>
      </p:sp>
      <p:sp>
        <p:nvSpPr>
          <p:cNvPr id="3" name="Rectangle 3"/>
          <p:cNvSpPr txBox="1">
            <a:spLocks noChangeArrowheads="1"/>
          </p:cNvSpPr>
          <p:nvPr/>
        </p:nvSpPr>
        <p:spPr>
          <a:xfrm>
            <a:off x="533400" y="3140531"/>
            <a:ext cx="7315200" cy="198119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COBOL</a:t>
            </a:r>
          </a:p>
          <a:p>
            <a:r>
              <a:rPr lang="en-US" dirty="0">
                <a:latin typeface="Times New Roman" panose="02020603050405020304" pitchFamily="18" charset="0"/>
                <a:cs typeface="Times New Roman" panose="02020603050405020304" pitchFamily="18" charset="0"/>
              </a:rPr>
              <a:t>FORTRAN</a:t>
            </a:r>
          </a:p>
          <a:p>
            <a:r>
              <a:rPr lang="en-US" dirty="0">
                <a:latin typeface="Times New Roman" panose="02020603050405020304" pitchFamily="18" charset="0"/>
                <a:cs typeface="Times New Roman" panose="02020603050405020304" pitchFamily="18" charset="0"/>
              </a:rPr>
              <a:t>C</a:t>
            </a:r>
          </a:p>
        </p:txBody>
      </p:sp>
      <p:sp>
        <p:nvSpPr>
          <p:cNvPr id="4" name="Date Placeholder 3">
            <a:extLst>
              <a:ext uri="{FF2B5EF4-FFF2-40B4-BE49-F238E27FC236}">
                <a16:creationId xmlns:a16="http://schemas.microsoft.com/office/drawing/2014/main" id="{DF53A652-CF41-4221-AAAF-A4800C66C4AF}"/>
              </a:ext>
            </a:extLst>
          </p:cNvPr>
          <p:cNvSpPr>
            <a:spLocks noGrp="1"/>
          </p:cNvSpPr>
          <p:nvPr>
            <p:ph type="dt" sz="half" idx="10"/>
          </p:nvPr>
        </p:nvSpPr>
        <p:spPr/>
        <p:txBody>
          <a:bodyPr/>
          <a:lstStyle/>
          <a:p>
            <a:fld id="{8FFDBE25-D5D3-412E-889B-9463DA659426}" type="datetime1">
              <a:rPr lang="en-US" smtClean="0"/>
              <a:t>9/5/2022</a:t>
            </a:fld>
            <a:endParaRPr lang="en-US"/>
          </a:p>
        </p:txBody>
      </p:sp>
      <p:sp>
        <p:nvSpPr>
          <p:cNvPr id="5" name="Footer Placeholder 4">
            <a:extLst>
              <a:ext uri="{FF2B5EF4-FFF2-40B4-BE49-F238E27FC236}">
                <a16:creationId xmlns:a16="http://schemas.microsoft.com/office/drawing/2014/main" id="{F6F6813E-5A10-EF17-B2E6-FAD05052D919}"/>
              </a:ext>
            </a:extLst>
          </p:cNvPr>
          <p:cNvSpPr>
            <a:spLocks noGrp="1"/>
          </p:cNvSpPr>
          <p:nvPr>
            <p:ph type="ftr" sz="quarter" idx="11"/>
          </p:nvPr>
        </p:nvSpPr>
        <p:spPr/>
        <p:txBody>
          <a:bodyPr/>
          <a:lstStyle/>
          <a:p>
            <a:r>
              <a:rPr lang="en-US"/>
              <a:t>C ,C++ and UML Basics</a:t>
            </a:r>
          </a:p>
        </p:txBody>
      </p:sp>
      <p:sp>
        <p:nvSpPr>
          <p:cNvPr id="6" name="Slide Number Placeholder 5">
            <a:extLst>
              <a:ext uri="{FF2B5EF4-FFF2-40B4-BE49-F238E27FC236}">
                <a16:creationId xmlns:a16="http://schemas.microsoft.com/office/drawing/2014/main" id="{1FE51494-5746-7D1A-8FAD-7D08DFE6D084}"/>
              </a:ext>
            </a:extLst>
          </p:cNvPr>
          <p:cNvSpPr>
            <a:spLocks noGrp="1"/>
          </p:cNvSpPr>
          <p:nvPr>
            <p:ph type="sldNum" sz="quarter" idx="12"/>
          </p:nvPr>
        </p:nvSpPr>
        <p:spPr/>
        <p:txBody>
          <a:bodyPr/>
          <a:lstStyle/>
          <a:p>
            <a:fld id="{A1A6BA4E-CDAE-4DEF-A7CA-99055C502B84}" type="slidenum">
              <a:rPr lang="en-US" smtClean="0"/>
              <a:pPr/>
              <a:t>7</a:t>
            </a:fld>
            <a:endParaRPr lang="en-US"/>
          </a:p>
        </p:txBody>
      </p:sp>
    </p:spTree>
    <p:extLst>
      <p:ext uri="{BB962C8B-B14F-4D97-AF65-F5344CB8AC3E}">
        <p14:creationId xmlns:p14="http://schemas.microsoft.com/office/powerpoint/2010/main" val="10779063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3B3EB4DC-46AF-48B3-A240-D5FC59C4C153}" type="slidenum">
              <a:rPr lang="en-US"/>
              <a:pPr/>
              <a:t>70</a:t>
            </a:fld>
            <a:endParaRPr lang="en-US"/>
          </a:p>
        </p:txBody>
      </p:sp>
      <p:sp>
        <p:nvSpPr>
          <p:cNvPr id="19458" name="Rectangle 2"/>
          <p:cNvSpPr>
            <a:spLocks noGrp="1" noChangeArrowheads="1"/>
          </p:cNvSpPr>
          <p:nvPr>
            <p:ph type="title"/>
          </p:nvPr>
        </p:nvSpPr>
        <p:spPr>
          <a:xfrm>
            <a:off x="495837" y="942975"/>
            <a:ext cx="6858000" cy="514350"/>
          </a:xfrm>
        </p:spPr>
        <p:txBody>
          <a:bodyPr>
            <a:normAutofit/>
          </a:bodyPr>
          <a:lstStyle/>
          <a:p>
            <a:r>
              <a:rPr lang="en-US" sz="1800" dirty="0">
                <a:solidFill>
                  <a:srgbClr val="FF0000"/>
                </a:solidFill>
                <a:latin typeface="Arial" panose="020B0604020202020204" pitchFamily="34" charset="0"/>
                <a:cs typeface="Arial" panose="020B0604020202020204" pitchFamily="34" charset="0"/>
              </a:rPr>
              <a:t>Another Example</a:t>
            </a:r>
          </a:p>
        </p:txBody>
      </p:sp>
      <p:sp>
        <p:nvSpPr>
          <p:cNvPr id="19459" name="Rectangle 3"/>
          <p:cNvSpPr>
            <a:spLocks noGrp="1" noChangeArrowheads="1"/>
          </p:cNvSpPr>
          <p:nvPr>
            <p:ph type="body" idx="1"/>
          </p:nvPr>
        </p:nvSpPr>
        <p:spPr>
          <a:xfrm>
            <a:off x="1485900" y="1485900"/>
            <a:ext cx="2800350" cy="3028950"/>
          </a:xfrm>
          <a:solidFill>
            <a:schemeClr val="accent1"/>
          </a:solidFill>
        </p:spPr>
        <p:txBody>
          <a:bodyPr/>
          <a:lstStyle/>
          <a:p>
            <a:pPr>
              <a:lnSpc>
                <a:spcPct val="90000"/>
              </a:lnSpc>
              <a:spcBef>
                <a:spcPct val="0"/>
              </a:spcBef>
              <a:buFontTx/>
              <a:buNone/>
            </a:pPr>
            <a:endParaRPr lang="en-US" sz="1500">
              <a:latin typeface="Times New Roman" panose="02020603050405020304" pitchFamily="18" charset="0"/>
            </a:endParaRPr>
          </a:p>
          <a:p>
            <a:pPr>
              <a:lnSpc>
                <a:spcPct val="90000"/>
              </a:lnSpc>
              <a:spcBef>
                <a:spcPct val="0"/>
              </a:spcBef>
              <a:buFontTx/>
              <a:buNone/>
            </a:pPr>
            <a:r>
              <a:rPr lang="en-US" sz="1500">
                <a:latin typeface="Times New Roman" panose="02020603050405020304" pitchFamily="18" charset="0"/>
              </a:rPr>
              <a:t>   #include &lt;iostream.h&gt;</a:t>
            </a:r>
          </a:p>
          <a:p>
            <a:pPr>
              <a:lnSpc>
                <a:spcPct val="90000"/>
              </a:lnSpc>
              <a:spcBef>
                <a:spcPct val="0"/>
              </a:spcBef>
              <a:buFontTx/>
              <a:buNone/>
            </a:pPr>
            <a:endParaRPr lang="en-US" sz="1500">
              <a:latin typeface="Times New Roman" panose="02020603050405020304" pitchFamily="18" charset="0"/>
            </a:endParaRPr>
          </a:p>
          <a:p>
            <a:pPr>
              <a:lnSpc>
                <a:spcPct val="90000"/>
              </a:lnSpc>
              <a:spcBef>
                <a:spcPct val="0"/>
              </a:spcBef>
              <a:buFontTx/>
              <a:buNone/>
            </a:pPr>
            <a:r>
              <a:rPr lang="en-US" sz="1500">
                <a:latin typeface="Times New Roman" panose="02020603050405020304" pitchFamily="18" charset="0"/>
              </a:rPr>
              <a:t>   class circle</a:t>
            </a:r>
          </a:p>
          <a:p>
            <a:pPr>
              <a:lnSpc>
                <a:spcPct val="90000"/>
              </a:lnSpc>
              <a:spcBef>
                <a:spcPct val="0"/>
              </a:spcBef>
              <a:buFontTx/>
              <a:buNone/>
            </a:pPr>
            <a:r>
              <a:rPr lang="en-US" sz="1500">
                <a:latin typeface="Times New Roman" panose="02020603050405020304" pitchFamily="18" charset="0"/>
              </a:rPr>
              <a:t>   {</a:t>
            </a:r>
          </a:p>
          <a:p>
            <a:pPr>
              <a:lnSpc>
                <a:spcPct val="90000"/>
              </a:lnSpc>
              <a:spcBef>
                <a:spcPct val="0"/>
              </a:spcBef>
              <a:buFontTx/>
              <a:buNone/>
            </a:pPr>
            <a:r>
              <a:rPr lang="en-US" sz="1500">
                <a:latin typeface="Times New Roman" panose="02020603050405020304" pitchFamily="18" charset="0"/>
              </a:rPr>
              <a:t>	  private:</a:t>
            </a:r>
          </a:p>
          <a:p>
            <a:pPr>
              <a:lnSpc>
                <a:spcPct val="90000"/>
              </a:lnSpc>
              <a:spcBef>
                <a:spcPct val="0"/>
              </a:spcBef>
              <a:buFontTx/>
              <a:buNone/>
            </a:pPr>
            <a:r>
              <a:rPr lang="en-US" sz="1500">
                <a:latin typeface="Times New Roman" panose="02020603050405020304" pitchFamily="18" charset="0"/>
              </a:rPr>
              <a:t>	     double radius;</a:t>
            </a:r>
          </a:p>
          <a:p>
            <a:pPr>
              <a:lnSpc>
                <a:spcPct val="90000"/>
              </a:lnSpc>
              <a:spcBef>
                <a:spcPct val="0"/>
              </a:spcBef>
              <a:buFontTx/>
              <a:buNone/>
            </a:pPr>
            <a:endParaRPr lang="en-US" sz="1500">
              <a:latin typeface="Times New Roman" panose="02020603050405020304" pitchFamily="18" charset="0"/>
            </a:endParaRPr>
          </a:p>
          <a:p>
            <a:pPr>
              <a:lnSpc>
                <a:spcPct val="90000"/>
              </a:lnSpc>
              <a:spcBef>
                <a:spcPct val="0"/>
              </a:spcBef>
              <a:buFontTx/>
              <a:buNone/>
            </a:pPr>
            <a:r>
              <a:rPr lang="en-US" sz="1500">
                <a:latin typeface="Times New Roman" panose="02020603050405020304" pitchFamily="18" charset="0"/>
              </a:rPr>
              <a:t>	  public:</a:t>
            </a:r>
          </a:p>
          <a:p>
            <a:pPr>
              <a:lnSpc>
                <a:spcPct val="90000"/>
              </a:lnSpc>
              <a:spcBef>
                <a:spcPct val="0"/>
              </a:spcBef>
              <a:buFontTx/>
              <a:buNone/>
            </a:pPr>
            <a:r>
              <a:rPr lang="en-US" sz="1500">
                <a:latin typeface="Times New Roman" panose="02020603050405020304" pitchFamily="18" charset="0"/>
              </a:rPr>
              <a:t>	     void store(double);</a:t>
            </a:r>
          </a:p>
          <a:p>
            <a:pPr>
              <a:lnSpc>
                <a:spcPct val="90000"/>
              </a:lnSpc>
              <a:spcBef>
                <a:spcPct val="0"/>
              </a:spcBef>
              <a:buFontTx/>
              <a:buNone/>
            </a:pPr>
            <a:r>
              <a:rPr lang="en-US" sz="1500">
                <a:latin typeface="Times New Roman" panose="02020603050405020304" pitchFamily="18" charset="0"/>
              </a:rPr>
              <a:t>	     double area(void);</a:t>
            </a:r>
          </a:p>
          <a:p>
            <a:pPr>
              <a:lnSpc>
                <a:spcPct val="90000"/>
              </a:lnSpc>
              <a:spcBef>
                <a:spcPct val="0"/>
              </a:spcBef>
              <a:buFontTx/>
              <a:buNone/>
            </a:pPr>
            <a:r>
              <a:rPr lang="en-US" sz="1500">
                <a:latin typeface="Times New Roman" panose="02020603050405020304" pitchFamily="18" charset="0"/>
              </a:rPr>
              <a:t>	     void display(void);</a:t>
            </a:r>
          </a:p>
          <a:p>
            <a:pPr>
              <a:lnSpc>
                <a:spcPct val="90000"/>
              </a:lnSpc>
              <a:spcBef>
                <a:spcPct val="0"/>
              </a:spcBef>
              <a:buFontTx/>
              <a:buNone/>
            </a:pPr>
            <a:endParaRPr lang="en-US" sz="1500">
              <a:latin typeface="Times New Roman" panose="02020603050405020304" pitchFamily="18" charset="0"/>
            </a:endParaRPr>
          </a:p>
          <a:p>
            <a:pPr>
              <a:lnSpc>
                <a:spcPct val="90000"/>
              </a:lnSpc>
              <a:spcBef>
                <a:spcPct val="0"/>
              </a:spcBef>
              <a:buFontTx/>
              <a:buNone/>
            </a:pPr>
            <a:r>
              <a:rPr lang="en-US" sz="1500">
                <a:latin typeface="Times New Roman" panose="02020603050405020304" pitchFamily="18" charset="0"/>
              </a:rPr>
              <a:t>   };</a:t>
            </a:r>
          </a:p>
        </p:txBody>
      </p:sp>
      <p:sp>
        <p:nvSpPr>
          <p:cNvPr id="19460" name="Rectangle 4"/>
          <p:cNvSpPr>
            <a:spLocks noChangeArrowheads="1"/>
          </p:cNvSpPr>
          <p:nvPr/>
        </p:nvSpPr>
        <p:spPr bwMode="auto">
          <a:xfrm>
            <a:off x="4457700" y="1485900"/>
            <a:ext cx="3314700" cy="308610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a:lnSpc>
                <a:spcPct val="80000"/>
              </a:lnSpc>
              <a:spcBef>
                <a:spcPct val="0"/>
              </a:spcBef>
              <a:buFontTx/>
              <a:buNone/>
            </a:pPr>
            <a:endParaRPr lang="en-US" sz="1500">
              <a:solidFill>
                <a:schemeClr val="accent2"/>
              </a:solidFill>
              <a:latin typeface="Times New Roman" panose="02020603050405020304" pitchFamily="18" charset="0"/>
            </a:endParaRPr>
          </a:p>
          <a:p>
            <a:pPr lvl="1">
              <a:lnSpc>
                <a:spcPct val="80000"/>
              </a:lnSpc>
              <a:spcBef>
                <a:spcPct val="0"/>
              </a:spcBef>
              <a:buFont typeface="Courier New" panose="02070309020205020404" pitchFamily="49" charset="0"/>
              <a:buNone/>
            </a:pPr>
            <a:r>
              <a:rPr lang="en-US" sz="1500">
                <a:solidFill>
                  <a:schemeClr val="accent2"/>
                </a:solidFill>
                <a:latin typeface="Times New Roman" panose="02020603050405020304" pitchFamily="18" charset="0"/>
              </a:rPr>
              <a:t>// member function definitions</a:t>
            </a:r>
          </a:p>
          <a:p>
            <a:pPr lvl="1">
              <a:lnSpc>
                <a:spcPct val="80000"/>
              </a:lnSpc>
              <a:spcBef>
                <a:spcPct val="0"/>
              </a:spcBef>
              <a:buFont typeface="Courier New" panose="02070309020205020404" pitchFamily="49" charset="0"/>
              <a:buNone/>
            </a:pPr>
            <a:endParaRPr lang="en-US" sz="1500">
              <a:solidFill>
                <a:schemeClr val="accent2"/>
              </a:solidFill>
              <a:latin typeface="Times New Roman" panose="02020603050405020304" pitchFamily="18" charset="0"/>
            </a:endParaRPr>
          </a:p>
          <a:p>
            <a:pPr lvl="1">
              <a:lnSpc>
                <a:spcPct val="80000"/>
              </a:lnSpc>
              <a:spcBef>
                <a:spcPct val="0"/>
              </a:spcBef>
              <a:buFont typeface="Courier New" panose="02070309020205020404" pitchFamily="49" charset="0"/>
              <a:buNone/>
            </a:pPr>
            <a:r>
              <a:rPr lang="en-US" sz="1500" b="1">
                <a:solidFill>
                  <a:schemeClr val="accent2"/>
                </a:solidFill>
                <a:latin typeface="Times New Roman" panose="02020603050405020304" pitchFamily="18" charset="0"/>
              </a:rPr>
              <a:t>void circle::store(double r)</a:t>
            </a:r>
          </a:p>
          <a:p>
            <a:pPr lvl="1">
              <a:lnSpc>
                <a:spcPct val="80000"/>
              </a:lnSpc>
              <a:spcBef>
                <a:spcPct val="0"/>
              </a:spcBef>
              <a:buFont typeface="Courier New" panose="02070309020205020404" pitchFamily="49" charset="0"/>
              <a:buNone/>
            </a:pPr>
            <a:r>
              <a:rPr lang="en-US" sz="1500">
                <a:solidFill>
                  <a:schemeClr val="accent2"/>
                </a:solidFill>
                <a:latin typeface="Times New Roman" panose="02020603050405020304" pitchFamily="18" charset="0"/>
              </a:rPr>
              <a:t>{</a:t>
            </a:r>
          </a:p>
          <a:p>
            <a:pPr lvl="1">
              <a:lnSpc>
                <a:spcPct val="80000"/>
              </a:lnSpc>
              <a:spcBef>
                <a:spcPct val="0"/>
              </a:spcBef>
              <a:buFont typeface="Courier New" panose="02070309020205020404" pitchFamily="49" charset="0"/>
              <a:buNone/>
            </a:pPr>
            <a:r>
              <a:rPr lang="en-US" sz="1500">
                <a:solidFill>
                  <a:schemeClr val="accent2"/>
                </a:solidFill>
                <a:latin typeface="Times New Roman" panose="02020603050405020304" pitchFamily="18" charset="0"/>
              </a:rPr>
              <a:t>    radius = r;</a:t>
            </a:r>
          </a:p>
          <a:p>
            <a:pPr lvl="1">
              <a:lnSpc>
                <a:spcPct val="80000"/>
              </a:lnSpc>
              <a:spcBef>
                <a:spcPct val="0"/>
              </a:spcBef>
              <a:buFont typeface="Courier New" panose="02070309020205020404" pitchFamily="49" charset="0"/>
              <a:buNone/>
            </a:pPr>
            <a:r>
              <a:rPr lang="en-US" sz="1500">
                <a:solidFill>
                  <a:schemeClr val="accent2"/>
                </a:solidFill>
                <a:latin typeface="Times New Roman" panose="02020603050405020304" pitchFamily="18" charset="0"/>
              </a:rPr>
              <a:t>}</a:t>
            </a:r>
          </a:p>
          <a:p>
            <a:pPr lvl="1">
              <a:lnSpc>
                <a:spcPct val="80000"/>
              </a:lnSpc>
              <a:spcBef>
                <a:spcPct val="0"/>
              </a:spcBef>
              <a:buFont typeface="Courier New" panose="02070309020205020404" pitchFamily="49" charset="0"/>
              <a:buNone/>
            </a:pPr>
            <a:endParaRPr lang="en-US" sz="750">
              <a:solidFill>
                <a:schemeClr val="accent2"/>
              </a:solidFill>
              <a:latin typeface="Times New Roman" panose="02020603050405020304" pitchFamily="18" charset="0"/>
            </a:endParaRPr>
          </a:p>
          <a:p>
            <a:pPr lvl="1">
              <a:lnSpc>
                <a:spcPct val="80000"/>
              </a:lnSpc>
              <a:spcBef>
                <a:spcPct val="0"/>
              </a:spcBef>
              <a:buFont typeface="Courier New" panose="02070309020205020404" pitchFamily="49" charset="0"/>
              <a:buNone/>
            </a:pPr>
            <a:r>
              <a:rPr lang="en-US" sz="1500" b="1">
                <a:solidFill>
                  <a:schemeClr val="accent2"/>
                </a:solidFill>
                <a:latin typeface="Times New Roman" panose="02020603050405020304" pitchFamily="18" charset="0"/>
              </a:rPr>
              <a:t>double circle::area(void)</a:t>
            </a:r>
          </a:p>
          <a:p>
            <a:pPr lvl="1">
              <a:lnSpc>
                <a:spcPct val="80000"/>
              </a:lnSpc>
              <a:spcBef>
                <a:spcPct val="0"/>
              </a:spcBef>
              <a:buFont typeface="Courier New" panose="02070309020205020404" pitchFamily="49" charset="0"/>
              <a:buNone/>
            </a:pPr>
            <a:r>
              <a:rPr lang="en-US" sz="1500">
                <a:solidFill>
                  <a:schemeClr val="accent2"/>
                </a:solidFill>
                <a:latin typeface="Times New Roman" panose="02020603050405020304" pitchFamily="18" charset="0"/>
              </a:rPr>
              <a:t>{</a:t>
            </a:r>
          </a:p>
          <a:p>
            <a:pPr lvl="1">
              <a:lnSpc>
                <a:spcPct val="80000"/>
              </a:lnSpc>
              <a:spcBef>
                <a:spcPct val="0"/>
              </a:spcBef>
              <a:buFont typeface="Courier New" panose="02070309020205020404" pitchFamily="49" charset="0"/>
              <a:buNone/>
            </a:pPr>
            <a:r>
              <a:rPr lang="en-US" sz="1500">
                <a:solidFill>
                  <a:schemeClr val="accent2"/>
                </a:solidFill>
                <a:latin typeface="Times New Roman" panose="02020603050405020304" pitchFamily="18" charset="0"/>
              </a:rPr>
              <a:t>    return 3.14*radius*radius;</a:t>
            </a:r>
          </a:p>
          <a:p>
            <a:pPr lvl="1">
              <a:lnSpc>
                <a:spcPct val="80000"/>
              </a:lnSpc>
              <a:spcBef>
                <a:spcPct val="0"/>
              </a:spcBef>
              <a:buFont typeface="Courier New" panose="02070309020205020404" pitchFamily="49" charset="0"/>
              <a:buNone/>
            </a:pPr>
            <a:r>
              <a:rPr lang="en-US" sz="1500">
                <a:solidFill>
                  <a:schemeClr val="accent2"/>
                </a:solidFill>
                <a:latin typeface="Times New Roman" panose="02020603050405020304" pitchFamily="18" charset="0"/>
              </a:rPr>
              <a:t>}</a:t>
            </a:r>
          </a:p>
          <a:p>
            <a:pPr lvl="1">
              <a:lnSpc>
                <a:spcPct val="80000"/>
              </a:lnSpc>
              <a:spcBef>
                <a:spcPct val="0"/>
              </a:spcBef>
              <a:buFont typeface="Courier New" panose="02070309020205020404" pitchFamily="49" charset="0"/>
              <a:buNone/>
            </a:pPr>
            <a:endParaRPr lang="en-US" sz="750">
              <a:solidFill>
                <a:schemeClr val="accent2"/>
              </a:solidFill>
              <a:latin typeface="Times New Roman" panose="02020603050405020304" pitchFamily="18" charset="0"/>
            </a:endParaRPr>
          </a:p>
          <a:p>
            <a:pPr lvl="1">
              <a:lnSpc>
                <a:spcPct val="80000"/>
              </a:lnSpc>
              <a:spcBef>
                <a:spcPct val="0"/>
              </a:spcBef>
              <a:buFont typeface="Courier New" panose="02070309020205020404" pitchFamily="49" charset="0"/>
              <a:buNone/>
            </a:pPr>
            <a:r>
              <a:rPr lang="en-US" sz="1500" b="1">
                <a:solidFill>
                  <a:schemeClr val="accent2"/>
                </a:solidFill>
                <a:latin typeface="Times New Roman" panose="02020603050405020304" pitchFamily="18" charset="0"/>
              </a:rPr>
              <a:t>void circle::display(void)</a:t>
            </a:r>
          </a:p>
          <a:p>
            <a:pPr lvl="1">
              <a:lnSpc>
                <a:spcPct val="80000"/>
              </a:lnSpc>
              <a:spcBef>
                <a:spcPct val="0"/>
              </a:spcBef>
              <a:buFont typeface="Courier New" panose="02070309020205020404" pitchFamily="49" charset="0"/>
              <a:buNone/>
            </a:pPr>
            <a:r>
              <a:rPr lang="en-US" sz="1500">
                <a:solidFill>
                  <a:schemeClr val="accent2"/>
                </a:solidFill>
                <a:latin typeface="Times New Roman" panose="02020603050405020304" pitchFamily="18" charset="0"/>
              </a:rPr>
              <a:t>{</a:t>
            </a:r>
          </a:p>
          <a:p>
            <a:pPr lvl="1">
              <a:lnSpc>
                <a:spcPct val="80000"/>
              </a:lnSpc>
              <a:spcBef>
                <a:spcPct val="0"/>
              </a:spcBef>
              <a:buFont typeface="Courier New" panose="02070309020205020404" pitchFamily="49" charset="0"/>
              <a:buNone/>
            </a:pPr>
            <a:r>
              <a:rPr lang="en-US" sz="1500">
                <a:solidFill>
                  <a:schemeClr val="accent2"/>
                </a:solidFill>
                <a:latin typeface="Times New Roman" panose="02020603050405020304" pitchFamily="18" charset="0"/>
              </a:rPr>
              <a:t>    cout &lt;&lt; “r = “ &lt;&lt; radius &lt;&lt; endl;</a:t>
            </a:r>
          </a:p>
          <a:p>
            <a:pPr lvl="1">
              <a:lnSpc>
                <a:spcPct val="80000"/>
              </a:lnSpc>
              <a:spcBef>
                <a:spcPct val="0"/>
              </a:spcBef>
              <a:buFont typeface="Courier New" panose="02070309020205020404" pitchFamily="49" charset="0"/>
              <a:buNone/>
            </a:pPr>
            <a:r>
              <a:rPr lang="en-US" sz="1500">
                <a:solidFill>
                  <a:schemeClr val="accent2"/>
                </a:solidFill>
                <a:latin typeface="Times New Roman" panose="02020603050405020304" pitchFamily="18" charset="0"/>
              </a:rPr>
              <a:t>}</a:t>
            </a:r>
          </a:p>
        </p:txBody>
      </p:sp>
      <p:sp>
        <p:nvSpPr>
          <p:cNvPr id="19461" name="Rectangle 5"/>
          <p:cNvSpPr>
            <a:spLocks noChangeArrowheads="1"/>
          </p:cNvSpPr>
          <p:nvPr/>
        </p:nvSpPr>
        <p:spPr bwMode="auto">
          <a:xfrm>
            <a:off x="1543050" y="4572000"/>
            <a:ext cx="6115050" cy="1428750"/>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lvl="1">
              <a:spcBef>
                <a:spcPct val="0"/>
              </a:spcBef>
              <a:buFont typeface="Courier New" panose="02070309020205020404" pitchFamily="49" charset="0"/>
              <a:buNone/>
            </a:pPr>
            <a:r>
              <a:rPr lang="en-US" sz="1500">
                <a:latin typeface="Times New Roman" panose="02020603050405020304" pitchFamily="18" charset="0"/>
              </a:rPr>
              <a:t>int main(void) {</a:t>
            </a:r>
          </a:p>
          <a:p>
            <a:pPr lvl="1">
              <a:spcBef>
                <a:spcPct val="0"/>
              </a:spcBef>
              <a:buFont typeface="Courier New" panose="02070309020205020404" pitchFamily="49" charset="0"/>
              <a:buNone/>
            </a:pPr>
            <a:r>
              <a:rPr lang="en-US" sz="1500">
                <a:latin typeface="Times New Roman" panose="02020603050405020304" pitchFamily="18" charset="0"/>
              </a:rPr>
              <a:t>    circle c;   // an object of circle class</a:t>
            </a:r>
          </a:p>
          <a:p>
            <a:pPr lvl="1">
              <a:spcBef>
                <a:spcPct val="0"/>
              </a:spcBef>
              <a:buFont typeface="Courier New" panose="02070309020205020404" pitchFamily="49" charset="0"/>
              <a:buNone/>
            </a:pPr>
            <a:r>
              <a:rPr lang="en-US" sz="1500">
                <a:latin typeface="Times New Roman" panose="02020603050405020304" pitchFamily="18" charset="0"/>
              </a:rPr>
              <a:t>    c.store(5.0);</a:t>
            </a:r>
          </a:p>
          <a:p>
            <a:pPr lvl="1">
              <a:spcBef>
                <a:spcPct val="0"/>
              </a:spcBef>
              <a:buFont typeface="Courier New" panose="02070309020205020404" pitchFamily="49" charset="0"/>
              <a:buNone/>
            </a:pPr>
            <a:r>
              <a:rPr lang="en-US" sz="1500">
                <a:latin typeface="Times New Roman" panose="02020603050405020304" pitchFamily="18" charset="0"/>
              </a:rPr>
              <a:t>    cout &lt;&lt; "The area of circle c is " &lt;&lt; c.area() &lt;&lt; endl;</a:t>
            </a:r>
          </a:p>
          <a:p>
            <a:pPr lvl="1">
              <a:spcBef>
                <a:spcPct val="0"/>
              </a:spcBef>
              <a:buFont typeface="Courier New" panose="02070309020205020404" pitchFamily="49" charset="0"/>
              <a:buNone/>
            </a:pPr>
            <a:r>
              <a:rPr lang="en-US" sz="1500">
                <a:latin typeface="Times New Roman" panose="02020603050405020304" pitchFamily="18" charset="0"/>
              </a:rPr>
              <a:t>    c.display();</a:t>
            </a:r>
          </a:p>
          <a:p>
            <a:pPr lvl="1">
              <a:spcBef>
                <a:spcPct val="0"/>
              </a:spcBef>
              <a:buFont typeface="Courier New" panose="02070309020205020404" pitchFamily="49" charset="0"/>
              <a:buNone/>
            </a:pPr>
            <a:r>
              <a:rPr lang="en-US" sz="1500">
                <a:latin typeface="Times New Roman" panose="02020603050405020304" pitchFamily="18" charset="0"/>
              </a:rPr>
              <a:t>}</a:t>
            </a:r>
          </a:p>
        </p:txBody>
      </p:sp>
      <p:sp>
        <p:nvSpPr>
          <p:cNvPr id="2" name="Rectangle 1">
            <a:extLst>
              <a:ext uri="{FF2B5EF4-FFF2-40B4-BE49-F238E27FC236}">
                <a16:creationId xmlns:a16="http://schemas.microsoft.com/office/drawing/2014/main" id="{E3D19B7D-DA92-34C7-EA1A-601CB4DEE2EA}"/>
              </a:ext>
            </a:extLst>
          </p:cNvPr>
          <p:cNvSpPr/>
          <p:nvPr/>
        </p:nvSpPr>
        <p:spPr>
          <a:xfrm>
            <a:off x="0" y="579481"/>
            <a:ext cx="9144000" cy="41564"/>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A815964-9F9D-BE5B-CBE9-4917EA3E9DE5}"/>
              </a:ext>
            </a:extLst>
          </p:cNvPr>
          <p:cNvSpPr/>
          <p:nvPr/>
        </p:nvSpPr>
        <p:spPr>
          <a:xfrm>
            <a:off x="38100" y="621043"/>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4" name="Picture 3" descr="pngfind.com-kingpin-png-4152286 (1).png">
            <a:extLst>
              <a:ext uri="{FF2B5EF4-FFF2-40B4-BE49-F238E27FC236}">
                <a16:creationId xmlns:a16="http://schemas.microsoft.com/office/drawing/2014/main" id="{1E716366-0E3E-B686-87C3-5A2ECEBA38B0}"/>
              </a:ext>
            </a:extLst>
          </p:cNvPr>
          <p:cNvPicPr>
            <a:picLocks noChangeAspect="1"/>
          </p:cNvPicPr>
          <p:nvPr/>
        </p:nvPicPr>
        <p:blipFill>
          <a:blip r:embed="rId2" cstate="print"/>
          <a:stretch>
            <a:fillRect/>
          </a:stretch>
        </p:blipFill>
        <p:spPr>
          <a:xfrm>
            <a:off x="4953000" y="425003"/>
            <a:ext cx="1219200" cy="533400"/>
          </a:xfrm>
          <a:prstGeom prst="rect">
            <a:avLst/>
          </a:prstGeom>
        </p:spPr>
      </p:pic>
      <p:sp>
        <p:nvSpPr>
          <p:cNvPr id="5" name="Date Placeholder 4">
            <a:extLst>
              <a:ext uri="{FF2B5EF4-FFF2-40B4-BE49-F238E27FC236}">
                <a16:creationId xmlns:a16="http://schemas.microsoft.com/office/drawing/2014/main" id="{324BD7C8-07EA-6210-8A27-B12C6E4B0375}"/>
              </a:ext>
            </a:extLst>
          </p:cNvPr>
          <p:cNvSpPr>
            <a:spLocks noGrp="1"/>
          </p:cNvSpPr>
          <p:nvPr>
            <p:ph type="dt" sz="half" idx="10"/>
          </p:nvPr>
        </p:nvSpPr>
        <p:spPr/>
        <p:txBody>
          <a:bodyPr/>
          <a:lstStyle/>
          <a:p>
            <a:fld id="{3F5D1626-98C5-4147-845D-EF553E7607B9}" type="datetime1">
              <a:rPr lang="en-US" smtClean="0"/>
              <a:t>9/5/2022</a:t>
            </a:fld>
            <a:endParaRPr lang="en-US"/>
          </a:p>
        </p:txBody>
      </p:sp>
      <p:sp>
        <p:nvSpPr>
          <p:cNvPr id="7" name="Footer Placeholder 6">
            <a:extLst>
              <a:ext uri="{FF2B5EF4-FFF2-40B4-BE49-F238E27FC236}">
                <a16:creationId xmlns:a16="http://schemas.microsoft.com/office/drawing/2014/main" id="{775B0A80-DC71-0B86-ECB3-FCEBC361E6D1}"/>
              </a:ext>
            </a:extLst>
          </p:cNvPr>
          <p:cNvSpPr>
            <a:spLocks noGrp="1"/>
          </p:cNvSpPr>
          <p:nvPr>
            <p:ph type="ftr" sz="quarter" idx="11"/>
          </p:nvPr>
        </p:nvSpPr>
        <p:spPr/>
        <p:txBody>
          <a:bodyPr/>
          <a:lstStyle/>
          <a:p>
            <a:r>
              <a:rPr lang="en-US"/>
              <a:t>C ,C++ and UML Basics</a:t>
            </a:r>
          </a:p>
        </p:txBody>
      </p:sp>
    </p:spTree>
    <p:extLst>
      <p:ext uri="{BB962C8B-B14F-4D97-AF65-F5344CB8AC3E}">
        <p14:creationId xmlns:p14="http://schemas.microsoft.com/office/powerpoint/2010/main" val="22793529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4"/>
          <p:cNvSpPr>
            <a:spLocks noGrp="1"/>
          </p:cNvSpPr>
          <p:nvPr>
            <p:ph type="sldNum" sz="quarter" idx="12"/>
          </p:nvPr>
        </p:nvSpPr>
        <p:spPr/>
        <p:txBody>
          <a:bodyPr/>
          <a:lstStyle/>
          <a:p>
            <a:fld id="{FE163455-8812-48BF-9DA3-4C01D5C18893}" type="slidenum">
              <a:rPr lang="en-US"/>
              <a:pPr/>
              <a:t>71</a:t>
            </a:fld>
            <a:endParaRPr lang="en-US"/>
          </a:p>
        </p:txBody>
      </p:sp>
      <p:sp>
        <p:nvSpPr>
          <p:cNvPr id="51202" name="Rectangle 2"/>
          <p:cNvSpPr>
            <a:spLocks noChangeArrowheads="1"/>
          </p:cNvSpPr>
          <p:nvPr/>
        </p:nvSpPr>
        <p:spPr bwMode="auto">
          <a:xfrm>
            <a:off x="1485900" y="1885950"/>
            <a:ext cx="2971800" cy="3600450"/>
          </a:xfrm>
          <a:prstGeom prst="rect">
            <a:avLst/>
          </a:prstGeom>
          <a:solidFill>
            <a:srgbClr val="D5E3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a:buFontTx/>
              <a:buNone/>
            </a:pPr>
            <a:r>
              <a:rPr lang="en-US" sz="2100"/>
              <a:t>class Rectangle</a:t>
            </a:r>
          </a:p>
          <a:p>
            <a:pPr>
              <a:buFontTx/>
              <a:buNone/>
            </a:pPr>
            <a:r>
              <a:rPr lang="en-US" sz="2100"/>
              <a:t>{</a:t>
            </a:r>
          </a:p>
          <a:p>
            <a:pPr>
              <a:buFontTx/>
              <a:buNone/>
            </a:pPr>
            <a:r>
              <a:rPr lang="en-US" sz="2100"/>
              <a:t>	private:</a:t>
            </a:r>
          </a:p>
          <a:p>
            <a:pPr>
              <a:buFontTx/>
              <a:buNone/>
            </a:pPr>
            <a:r>
              <a:rPr lang="en-US" sz="2100"/>
              <a:t>	   int width;</a:t>
            </a:r>
          </a:p>
          <a:p>
            <a:pPr>
              <a:buFontTx/>
              <a:buNone/>
            </a:pPr>
            <a:r>
              <a:rPr lang="en-US" sz="2100"/>
              <a:t>	   int length;</a:t>
            </a:r>
          </a:p>
          <a:p>
            <a:pPr>
              <a:buFontTx/>
              <a:buNone/>
            </a:pPr>
            <a:r>
              <a:rPr lang="en-US" sz="2100"/>
              <a:t>	public:</a:t>
            </a:r>
          </a:p>
          <a:p>
            <a:pPr>
              <a:buFontTx/>
              <a:buNone/>
            </a:pPr>
            <a:r>
              <a:rPr lang="en-US" sz="2100"/>
              <a:t>	   void set(int w, int l);</a:t>
            </a:r>
          </a:p>
          <a:p>
            <a:pPr>
              <a:buFontTx/>
              <a:buNone/>
            </a:pPr>
            <a:r>
              <a:rPr lang="en-US" sz="2100"/>
              <a:t>	   int area();</a:t>
            </a:r>
          </a:p>
          <a:p>
            <a:pPr>
              <a:buFontTx/>
              <a:buNone/>
            </a:pPr>
            <a:r>
              <a:rPr lang="en-US" sz="2100"/>
              <a:t>};</a:t>
            </a:r>
          </a:p>
        </p:txBody>
      </p:sp>
      <p:sp>
        <p:nvSpPr>
          <p:cNvPr id="51203" name="Rectangle 3"/>
          <p:cNvSpPr>
            <a:spLocks noGrp="1" noChangeArrowheads="1"/>
          </p:cNvSpPr>
          <p:nvPr>
            <p:ph type="title"/>
          </p:nvPr>
        </p:nvSpPr>
        <p:spPr>
          <a:xfrm>
            <a:off x="1428750" y="1085851"/>
            <a:ext cx="6172200" cy="479822"/>
          </a:xfrm>
        </p:spPr>
        <p:txBody>
          <a:bodyPr>
            <a:normAutofit fontScale="90000"/>
          </a:bodyPr>
          <a:lstStyle/>
          <a:p>
            <a:r>
              <a:rPr lang="en-US" sz="3000" dirty="0">
                <a:solidFill>
                  <a:srgbClr val="FF0000"/>
                </a:solidFill>
              </a:rPr>
              <a:t>Declaration of an Object</a:t>
            </a:r>
          </a:p>
        </p:txBody>
      </p:sp>
      <p:sp>
        <p:nvSpPr>
          <p:cNvPr id="51204" name="Rectangle 4"/>
          <p:cNvSpPr>
            <a:spLocks noChangeArrowheads="1"/>
          </p:cNvSpPr>
          <p:nvPr/>
        </p:nvSpPr>
        <p:spPr bwMode="auto">
          <a:xfrm>
            <a:off x="4629150" y="2286000"/>
            <a:ext cx="2914650" cy="1714500"/>
          </a:xfrm>
          <a:prstGeom prst="rect">
            <a:avLst/>
          </a:prstGeom>
          <a:solidFill>
            <a:srgbClr val="FF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a:lnSpc>
                <a:spcPct val="80000"/>
              </a:lnSpc>
              <a:buFontTx/>
              <a:buNone/>
            </a:pPr>
            <a:endParaRPr lang="en-US" sz="600"/>
          </a:p>
          <a:p>
            <a:pPr>
              <a:lnSpc>
                <a:spcPct val="80000"/>
              </a:lnSpc>
              <a:buFontTx/>
              <a:buNone/>
            </a:pPr>
            <a:r>
              <a:rPr lang="en-US" sz="1800"/>
              <a:t>main()</a:t>
            </a:r>
          </a:p>
          <a:p>
            <a:pPr>
              <a:lnSpc>
                <a:spcPct val="80000"/>
              </a:lnSpc>
              <a:buFontTx/>
              <a:buNone/>
            </a:pPr>
            <a:r>
              <a:rPr lang="en-US" sz="1800"/>
              <a:t>{</a:t>
            </a:r>
          </a:p>
          <a:p>
            <a:pPr>
              <a:lnSpc>
                <a:spcPct val="80000"/>
              </a:lnSpc>
              <a:buFontTx/>
              <a:buNone/>
            </a:pPr>
            <a:r>
              <a:rPr lang="en-US" sz="1800"/>
              <a:t>	 Rectangle r1;</a:t>
            </a:r>
          </a:p>
          <a:p>
            <a:pPr>
              <a:lnSpc>
                <a:spcPct val="80000"/>
              </a:lnSpc>
              <a:buFontTx/>
              <a:buNone/>
            </a:pPr>
            <a:r>
              <a:rPr lang="en-US" sz="900"/>
              <a:t>	</a:t>
            </a:r>
          </a:p>
          <a:p>
            <a:pPr>
              <a:lnSpc>
                <a:spcPct val="80000"/>
              </a:lnSpc>
              <a:buFontTx/>
              <a:buNone/>
            </a:pPr>
            <a:r>
              <a:rPr lang="en-US" sz="1800"/>
              <a:t>     r1.set(5, 8); </a:t>
            </a:r>
          </a:p>
          <a:p>
            <a:pPr>
              <a:lnSpc>
                <a:spcPct val="80000"/>
              </a:lnSpc>
              <a:buFontTx/>
              <a:buNone/>
            </a:pPr>
            <a:r>
              <a:rPr lang="en-US" sz="1800"/>
              <a:t>}</a:t>
            </a:r>
          </a:p>
        </p:txBody>
      </p:sp>
      <p:sp>
        <p:nvSpPr>
          <p:cNvPr id="51205" name="Text Box 5"/>
          <p:cNvSpPr txBox="1">
            <a:spLocks noChangeArrowheads="1"/>
          </p:cNvSpPr>
          <p:nvPr/>
        </p:nvSpPr>
        <p:spPr bwMode="auto">
          <a:xfrm>
            <a:off x="4686300" y="1828800"/>
            <a:ext cx="1852045"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350" b="1"/>
              <a:t>r1 is statically allocated</a:t>
            </a:r>
          </a:p>
        </p:txBody>
      </p:sp>
      <p:sp>
        <p:nvSpPr>
          <p:cNvPr id="51206" name="Rectangle 6"/>
          <p:cNvSpPr>
            <a:spLocks noChangeArrowheads="1"/>
          </p:cNvSpPr>
          <p:nvPr/>
        </p:nvSpPr>
        <p:spPr bwMode="auto">
          <a:xfrm>
            <a:off x="5543550" y="4514850"/>
            <a:ext cx="1028700" cy="571500"/>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1350" b="1"/>
              <a:t>width</a:t>
            </a:r>
          </a:p>
          <a:p>
            <a:r>
              <a:rPr lang="en-US" sz="1350" b="1"/>
              <a:t>length</a:t>
            </a:r>
          </a:p>
        </p:txBody>
      </p:sp>
      <p:sp>
        <p:nvSpPr>
          <p:cNvPr id="51207" name="Text Box 7"/>
          <p:cNvSpPr txBox="1">
            <a:spLocks noChangeArrowheads="1"/>
          </p:cNvSpPr>
          <p:nvPr/>
        </p:nvSpPr>
        <p:spPr bwMode="auto">
          <a:xfrm>
            <a:off x="5143500" y="4400550"/>
            <a:ext cx="333746"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350" b="1"/>
              <a:t>r1</a:t>
            </a:r>
          </a:p>
        </p:txBody>
      </p:sp>
      <p:sp>
        <p:nvSpPr>
          <p:cNvPr id="51208" name="AutoShape 8"/>
          <p:cNvSpPr>
            <a:spLocks noChangeArrowheads="1"/>
          </p:cNvSpPr>
          <p:nvPr/>
        </p:nvSpPr>
        <p:spPr bwMode="auto">
          <a:xfrm>
            <a:off x="4686300" y="3028950"/>
            <a:ext cx="228600" cy="171450"/>
          </a:xfrm>
          <a:prstGeom prst="rightArrow">
            <a:avLst>
              <a:gd name="adj1" fmla="val 50000"/>
              <a:gd name="adj2" fmla="val 33333"/>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nvGrpSpPr>
          <p:cNvPr id="51209" name="Group 9"/>
          <p:cNvGrpSpPr>
            <a:grpSpLocks/>
          </p:cNvGrpSpPr>
          <p:nvPr/>
        </p:nvGrpSpPr>
        <p:grpSpPr bwMode="auto">
          <a:xfrm>
            <a:off x="4686300" y="2971800"/>
            <a:ext cx="285750" cy="628650"/>
            <a:chOff x="2928" y="1776"/>
            <a:chExt cx="240" cy="528"/>
          </a:xfrm>
        </p:grpSpPr>
        <p:sp>
          <p:nvSpPr>
            <p:cNvPr id="51210" name="AutoShape 10"/>
            <p:cNvSpPr>
              <a:spLocks noChangeArrowheads="1"/>
            </p:cNvSpPr>
            <p:nvPr/>
          </p:nvSpPr>
          <p:spPr bwMode="auto">
            <a:xfrm>
              <a:off x="2976" y="2160"/>
              <a:ext cx="192" cy="144"/>
            </a:xfrm>
            <a:prstGeom prst="rightArrow">
              <a:avLst>
                <a:gd name="adj1" fmla="val 50000"/>
                <a:gd name="adj2" fmla="val 33333"/>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1211" name="Rectangle 11"/>
            <p:cNvSpPr>
              <a:spLocks noChangeArrowheads="1"/>
            </p:cNvSpPr>
            <p:nvPr/>
          </p:nvSpPr>
          <p:spPr bwMode="auto">
            <a:xfrm>
              <a:off x="2928" y="1776"/>
              <a:ext cx="240" cy="240"/>
            </a:xfrm>
            <a:prstGeom prst="rect">
              <a:avLst/>
            </a:prstGeom>
            <a:solidFill>
              <a:srgbClr val="FF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sp>
        <p:nvSpPr>
          <p:cNvPr id="51212" name="Rectangle 12"/>
          <p:cNvSpPr>
            <a:spLocks noChangeArrowheads="1"/>
          </p:cNvSpPr>
          <p:nvPr/>
        </p:nvSpPr>
        <p:spPr bwMode="auto">
          <a:xfrm>
            <a:off x="5543550" y="4514850"/>
            <a:ext cx="1028700" cy="571500"/>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1350" b="1"/>
              <a:t>width = 5</a:t>
            </a:r>
          </a:p>
          <a:p>
            <a:r>
              <a:rPr lang="en-US" sz="1350" b="1"/>
              <a:t>length = 8</a:t>
            </a:r>
          </a:p>
        </p:txBody>
      </p:sp>
      <p:sp>
        <p:nvSpPr>
          <p:cNvPr id="2" name="Rectangle 1">
            <a:extLst>
              <a:ext uri="{FF2B5EF4-FFF2-40B4-BE49-F238E27FC236}">
                <a16:creationId xmlns:a16="http://schemas.microsoft.com/office/drawing/2014/main" id="{2B090818-5C14-517D-DF64-A7C654BAF005}"/>
              </a:ext>
            </a:extLst>
          </p:cNvPr>
          <p:cNvSpPr/>
          <p:nvPr/>
        </p:nvSpPr>
        <p:spPr>
          <a:xfrm>
            <a:off x="0" y="579481"/>
            <a:ext cx="9144000" cy="41564"/>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28A3854-898F-673C-A80E-0685ACF85E7A}"/>
              </a:ext>
            </a:extLst>
          </p:cNvPr>
          <p:cNvSpPr/>
          <p:nvPr/>
        </p:nvSpPr>
        <p:spPr>
          <a:xfrm>
            <a:off x="38100" y="621043"/>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4" name="Picture 3" descr="pngfind.com-kingpin-png-4152286 (1).png">
            <a:extLst>
              <a:ext uri="{FF2B5EF4-FFF2-40B4-BE49-F238E27FC236}">
                <a16:creationId xmlns:a16="http://schemas.microsoft.com/office/drawing/2014/main" id="{8DA8C59C-E3A5-A2D8-87F1-A28F208A1BF1}"/>
              </a:ext>
            </a:extLst>
          </p:cNvPr>
          <p:cNvPicPr>
            <a:picLocks noChangeAspect="1"/>
          </p:cNvPicPr>
          <p:nvPr/>
        </p:nvPicPr>
        <p:blipFill>
          <a:blip r:embed="rId2" cstate="print"/>
          <a:stretch>
            <a:fillRect/>
          </a:stretch>
        </p:blipFill>
        <p:spPr>
          <a:xfrm>
            <a:off x="4953000" y="425003"/>
            <a:ext cx="1219200" cy="533400"/>
          </a:xfrm>
          <a:prstGeom prst="rect">
            <a:avLst/>
          </a:prstGeom>
        </p:spPr>
      </p:pic>
      <p:sp>
        <p:nvSpPr>
          <p:cNvPr id="5" name="Date Placeholder 4">
            <a:extLst>
              <a:ext uri="{FF2B5EF4-FFF2-40B4-BE49-F238E27FC236}">
                <a16:creationId xmlns:a16="http://schemas.microsoft.com/office/drawing/2014/main" id="{AB63C683-DF11-89B8-0AB3-E3BFBDEA7814}"/>
              </a:ext>
            </a:extLst>
          </p:cNvPr>
          <p:cNvSpPr>
            <a:spLocks noGrp="1"/>
          </p:cNvSpPr>
          <p:nvPr>
            <p:ph type="dt" sz="half" idx="10"/>
          </p:nvPr>
        </p:nvSpPr>
        <p:spPr/>
        <p:txBody>
          <a:bodyPr/>
          <a:lstStyle/>
          <a:p>
            <a:fld id="{36623F7D-BD97-4B89-A339-D5B3096283D0}" type="datetime1">
              <a:rPr lang="en-US" smtClean="0"/>
              <a:t>9/5/2022</a:t>
            </a:fld>
            <a:endParaRPr lang="en-US"/>
          </a:p>
        </p:txBody>
      </p:sp>
      <p:sp>
        <p:nvSpPr>
          <p:cNvPr id="6" name="Footer Placeholder 5">
            <a:extLst>
              <a:ext uri="{FF2B5EF4-FFF2-40B4-BE49-F238E27FC236}">
                <a16:creationId xmlns:a16="http://schemas.microsoft.com/office/drawing/2014/main" id="{466811F5-9D1C-38F3-7E8B-F18D4976D234}"/>
              </a:ext>
            </a:extLst>
          </p:cNvPr>
          <p:cNvSpPr>
            <a:spLocks noGrp="1"/>
          </p:cNvSpPr>
          <p:nvPr>
            <p:ph type="ftr" sz="quarter" idx="11"/>
          </p:nvPr>
        </p:nvSpPr>
        <p:spPr/>
        <p:txBody>
          <a:bodyPr/>
          <a:lstStyle/>
          <a:p>
            <a:r>
              <a:rPr lang="en-US"/>
              <a:t>C ,C++ and UML Basics</a:t>
            </a:r>
          </a:p>
        </p:txBody>
      </p:sp>
    </p:spTree>
    <p:extLst>
      <p:ext uri="{BB962C8B-B14F-4D97-AF65-F5344CB8AC3E}">
        <p14:creationId xmlns:p14="http://schemas.microsoft.com/office/powerpoint/2010/main" val="25109020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205"/>
                                        </p:tgtEl>
                                        <p:attrNameLst>
                                          <p:attrName>style.visibility</p:attrName>
                                        </p:attrNameLst>
                                      </p:cBhvr>
                                      <p:to>
                                        <p:strVal val="visible"/>
                                      </p:to>
                                    </p:set>
                                    <p:animEffect transition="in" filter="wipe(left)">
                                      <p:cBhvr>
                                        <p:cTn id="7" dur="500"/>
                                        <p:tgtEl>
                                          <p:spTgt spid="5120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1208"/>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1206"/>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1207"/>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51209"/>
                                        </p:tgtEl>
                                        <p:attrNameLst>
                                          <p:attrName>style.visibility</p:attrName>
                                        </p:attrNameLst>
                                      </p:cBhvr>
                                      <p:to>
                                        <p:strVal val="visible"/>
                                      </p:to>
                                    </p:set>
                                    <p:animEffect transition="in" filter="wipe(up)">
                                      <p:cBhvr>
                                        <p:cTn id="22" dur="500"/>
                                        <p:tgtEl>
                                          <p:spTgt spid="5120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2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5" grpId="0"/>
      <p:bldP spid="51206" grpId="0" animBg="1"/>
      <p:bldP spid="51207" grpId="0"/>
      <p:bldP spid="51208" grpId="0" animBg="1"/>
      <p:bldP spid="5121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4"/>
          <p:cNvSpPr>
            <a:spLocks noGrp="1"/>
          </p:cNvSpPr>
          <p:nvPr>
            <p:ph type="sldNum" sz="quarter" idx="12"/>
          </p:nvPr>
        </p:nvSpPr>
        <p:spPr/>
        <p:txBody>
          <a:bodyPr/>
          <a:lstStyle/>
          <a:p>
            <a:fld id="{56631560-13FD-4970-B680-7F1350E77909}" type="slidenum">
              <a:rPr lang="en-US"/>
              <a:pPr/>
              <a:t>72</a:t>
            </a:fld>
            <a:endParaRPr lang="en-US"/>
          </a:p>
        </p:txBody>
      </p:sp>
      <p:sp>
        <p:nvSpPr>
          <p:cNvPr id="52226" name="Rectangle 2"/>
          <p:cNvSpPr>
            <a:spLocks noChangeArrowheads="1"/>
          </p:cNvSpPr>
          <p:nvPr/>
        </p:nvSpPr>
        <p:spPr bwMode="auto">
          <a:xfrm>
            <a:off x="1485900" y="1885950"/>
            <a:ext cx="2971800" cy="3600450"/>
          </a:xfrm>
          <a:prstGeom prst="rect">
            <a:avLst/>
          </a:prstGeom>
          <a:solidFill>
            <a:srgbClr val="D5E3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a:buFontTx/>
              <a:buNone/>
            </a:pPr>
            <a:r>
              <a:rPr lang="en-US" sz="2100"/>
              <a:t>class Rectangle</a:t>
            </a:r>
          </a:p>
          <a:p>
            <a:pPr>
              <a:buFontTx/>
              <a:buNone/>
            </a:pPr>
            <a:r>
              <a:rPr lang="en-US" sz="2100"/>
              <a:t>{</a:t>
            </a:r>
          </a:p>
          <a:p>
            <a:pPr>
              <a:buFontTx/>
              <a:buNone/>
            </a:pPr>
            <a:r>
              <a:rPr lang="en-US" sz="2100"/>
              <a:t>	private:</a:t>
            </a:r>
          </a:p>
          <a:p>
            <a:pPr>
              <a:buFontTx/>
              <a:buNone/>
            </a:pPr>
            <a:r>
              <a:rPr lang="en-US" sz="2100"/>
              <a:t>	   int width;</a:t>
            </a:r>
          </a:p>
          <a:p>
            <a:pPr>
              <a:buFontTx/>
              <a:buNone/>
            </a:pPr>
            <a:r>
              <a:rPr lang="en-US" sz="2100"/>
              <a:t>	   int length;</a:t>
            </a:r>
          </a:p>
          <a:p>
            <a:pPr>
              <a:buFontTx/>
              <a:buNone/>
            </a:pPr>
            <a:r>
              <a:rPr lang="en-US" sz="2100"/>
              <a:t>	public:</a:t>
            </a:r>
          </a:p>
          <a:p>
            <a:pPr>
              <a:buFontTx/>
              <a:buNone/>
            </a:pPr>
            <a:r>
              <a:rPr lang="en-US" sz="2100"/>
              <a:t>	   void set(int w, int l);</a:t>
            </a:r>
          </a:p>
          <a:p>
            <a:pPr>
              <a:buFontTx/>
              <a:buNone/>
            </a:pPr>
            <a:r>
              <a:rPr lang="en-US" sz="2100"/>
              <a:t>	   int area();</a:t>
            </a:r>
          </a:p>
          <a:p>
            <a:pPr>
              <a:buFontTx/>
              <a:buNone/>
            </a:pPr>
            <a:r>
              <a:rPr lang="en-US" sz="2100"/>
              <a:t>};</a:t>
            </a:r>
          </a:p>
        </p:txBody>
      </p:sp>
      <p:sp>
        <p:nvSpPr>
          <p:cNvPr id="52227" name="Rectangle 3"/>
          <p:cNvSpPr>
            <a:spLocks noGrp="1" noChangeArrowheads="1"/>
          </p:cNvSpPr>
          <p:nvPr>
            <p:ph type="title"/>
          </p:nvPr>
        </p:nvSpPr>
        <p:spPr>
          <a:xfrm>
            <a:off x="1428750" y="1085851"/>
            <a:ext cx="6172200" cy="479822"/>
          </a:xfrm>
        </p:spPr>
        <p:txBody>
          <a:bodyPr>
            <a:normAutofit fontScale="90000"/>
          </a:bodyPr>
          <a:lstStyle/>
          <a:p>
            <a:r>
              <a:rPr lang="en-US" sz="3000" dirty="0">
                <a:solidFill>
                  <a:srgbClr val="FF0000"/>
                </a:solidFill>
              </a:rPr>
              <a:t>Declaration of an Object</a:t>
            </a:r>
          </a:p>
        </p:txBody>
      </p:sp>
      <p:sp>
        <p:nvSpPr>
          <p:cNvPr id="52228" name="Rectangle 4"/>
          <p:cNvSpPr>
            <a:spLocks noChangeArrowheads="1"/>
          </p:cNvSpPr>
          <p:nvPr/>
        </p:nvSpPr>
        <p:spPr bwMode="auto">
          <a:xfrm>
            <a:off x="4629150" y="2286000"/>
            <a:ext cx="2914650" cy="2171700"/>
          </a:xfrm>
          <a:prstGeom prst="rect">
            <a:avLst/>
          </a:prstGeom>
          <a:solidFill>
            <a:srgbClr val="FFE5E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a:lnSpc>
                <a:spcPct val="80000"/>
              </a:lnSpc>
              <a:buFontTx/>
              <a:buNone/>
            </a:pPr>
            <a:endParaRPr lang="en-US" sz="600"/>
          </a:p>
          <a:p>
            <a:pPr>
              <a:lnSpc>
                <a:spcPct val="80000"/>
              </a:lnSpc>
              <a:buFontTx/>
              <a:buNone/>
            </a:pPr>
            <a:r>
              <a:rPr lang="en-US" sz="1500"/>
              <a:t>	main()</a:t>
            </a:r>
          </a:p>
          <a:p>
            <a:pPr>
              <a:lnSpc>
                <a:spcPct val="80000"/>
              </a:lnSpc>
              <a:buFontTx/>
              <a:buNone/>
            </a:pPr>
            <a:r>
              <a:rPr lang="en-US" sz="1500"/>
              <a:t>	{</a:t>
            </a:r>
          </a:p>
          <a:p>
            <a:pPr>
              <a:lnSpc>
                <a:spcPct val="80000"/>
              </a:lnSpc>
              <a:buFontTx/>
              <a:buNone/>
            </a:pPr>
            <a:r>
              <a:rPr lang="en-US" sz="1500"/>
              <a:t>	     Rectangle r1;</a:t>
            </a:r>
          </a:p>
          <a:p>
            <a:pPr>
              <a:lnSpc>
                <a:spcPct val="80000"/>
              </a:lnSpc>
              <a:buFontTx/>
              <a:buNone/>
            </a:pPr>
            <a:r>
              <a:rPr lang="en-US" sz="1500"/>
              <a:t>          r1.set(5, 8);</a:t>
            </a:r>
            <a:r>
              <a:rPr lang="en-US" sz="1800"/>
              <a:t> </a:t>
            </a:r>
          </a:p>
          <a:p>
            <a:pPr>
              <a:lnSpc>
                <a:spcPct val="80000"/>
              </a:lnSpc>
              <a:buFontTx/>
              <a:buNone/>
            </a:pPr>
            <a:endParaRPr lang="en-US" sz="750"/>
          </a:p>
          <a:p>
            <a:pPr>
              <a:lnSpc>
                <a:spcPct val="80000"/>
              </a:lnSpc>
              <a:buFontTx/>
              <a:buNone/>
            </a:pPr>
            <a:r>
              <a:rPr lang="en-US" sz="1800"/>
              <a:t>	    </a:t>
            </a:r>
            <a:r>
              <a:rPr lang="en-US" sz="1500" b="1">
                <a:solidFill>
                  <a:schemeClr val="accent2"/>
                </a:solidFill>
                <a:latin typeface="Times New Roman" panose="02020603050405020304" pitchFamily="18" charset="0"/>
              </a:rPr>
              <a:t>Rectangle *r2;</a:t>
            </a:r>
          </a:p>
          <a:p>
            <a:pPr>
              <a:lnSpc>
                <a:spcPct val="80000"/>
              </a:lnSpc>
              <a:buFontTx/>
              <a:buNone/>
            </a:pPr>
            <a:r>
              <a:rPr lang="en-US" sz="1500" b="1">
                <a:solidFill>
                  <a:schemeClr val="accent2"/>
                </a:solidFill>
                <a:latin typeface="Times New Roman" panose="02020603050405020304" pitchFamily="18" charset="0"/>
              </a:rPr>
              <a:t>	     r2 = &amp;r1;</a:t>
            </a:r>
          </a:p>
          <a:p>
            <a:pPr>
              <a:lnSpc>
                <a:spcPct val="80000"/>
              </a:lnSpc>
              <a:buFontTx/>
              <a:buNone/>
            </a:pPr>
            <a:r>
              <a:rPr lang="en-US" sz="1500" b="1">
                <a:solidFill>
                  <a:schemeClr val="accent2"/>
                </a:solidFill>
                <a:latin typeface="Times New Roman" panose="02020603050405020304" pitchFamily="18" charset="0"/>
              </a:rPr>
              <a:t>	     r2-&gt;set(8,10);</a:t>
            </a:r>
          </a:p>
          <a:p>
            <a:pPr>
              <a:lnSpc>
                <a:spcPct val="80000"/>
              </a:lnSpc>
              <a:buFontTx/>
              <a:buNone/>
            </a:pPr>
            <a:r>
              <a:rPr lang="en-US" sz="1500"/>
              <a:t>	}</a:t>
            </a:r>
          </a:p>
        </p:txBody>
      </p:sp>
      <p:sp>
        <p:nvSpPr>
          <p:cNvPr id="52229" name="Text Box 5"/>
          <p:cNvSpPr txBox="1">
            <a:spLocks noChangeArrowheads="1"/>
          </p:cNvSpPr>
          <p:nvPr/>
        </p:nvSpPr>
        <p:spPr bwMode="auto">
          <a:xfrm>
            <a:off x="4686301" y="1828800"/>
            <a:ext cx="2710999"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350" b="1"/>
              <a:t>r2 is a pointer to a Rectangle object</a:t>
            </a:r>
          </a:p>
        </p:txBody>
      </p:sp>
      <p:sp>
        <p:nvSpPr>
          <p:cNvPr id="52230" name="AutoShape 6"/>
          <p:cNvSpPr>
            <a:spLocks noChangeArrowheads="1"/>
          </p:cNvSpPr>
          <p:nvPr/>
        </p:nvSpPr>
        <p:spPr bwMode="auto">
          <a:xfrm>
            <a:off x="4743450" y="3143250"/>
            <a:ext cx="228600" cy="171450"/>
          </a:xfrm>
          <a:prstGeom prst="rightArrow">
            <a:avLst>
              <a:gd name="adj1" fmla="val 50000"/>
              <a:gd name="adj2" fmla="val 33333"/>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nvGrpSpPr>
          <p:cNvPr id="52231" name="Group 7"/>
          <p:cNvGrpSpPr>
            <a:grpSpLocks/>
          </p:cNvGrpSpPr>
          <p:nvPr/>
        </p:nvGrpSpPr>
        <p:grpSpPr bwMode="auto">
          <a:xfrm>
            <a:off x="4686300" y="3086100"/>
            <a:ext cx="285750" cy="628650"/>
            <a:chOff x="2928" y="1776"/>
            <a:chExt cx="240" cy="528"/>
          </a:xfrm>
        </p:grpSpPr>
        <p:sp>
          <p:nvSpPr>
            <p:cNvPr id="52232" name="AutoShape 8"/>
            <p:cNvSpPr>
              <a:spLocks noChangeArrowheads="1"/>
            </p:cNvSpPr>
            <p:nvPr/>
          </p:nvSpPr>
          <p:spPr bwMode="auto">
            <a:xfrm>
              <a:off x="2976" y="2160"/>
              <a:ext cx="192" cy="144"/>
            </a:xfrm>
            <a:prstGeom prst="rightArrow">
              <a:avLst>
                <a:gd name="adj1" fmla="val 50000"/>
                <a:gd name="adj2" fmla="val 33333"/>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2233" name="Rectangle 9"/>
            <p:cNvSpPr>
              <a:spLocks noChangeArrowheads="1"/>
            </p:cNvSpPr>
            <p:nvPr/>
          </p:nvSpPr>
          <p:spPr bwMode="auto">
            <a:xfrm>
              <a:off x="2928" y="1776"/>
              <a:ext cx="240" cy="240"/>
            </a:xfrm>
            <a:prstGeom prst="rect">
              <a:avLst/>
            </a:prstGeom>
            <a:solidFill>
              <a:srgbClr val="FFE5E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1350">
                <a:solidFill>
                  <a:srgbClr val="FFE5E5"/>
                </a:solidFill>
              </a:endParaRPr>
            </a:p>
          </p:txBody>
        </p:sp>
      </p:grpSp>
      <p:grpSp>
        <p:nvGrpSpPr>
          <p:cNvPr id="52234" name="Group 10"/>
          <p:cNvGrpSpPr>
            <a:grpSpLocks/>
          </p:cNvGrpSpPr>
          <p:nvPr/>
        </p:nvGrpSpPr>
        <p:grpSpPr bwMode="auto">
          <a:xfrm>
            <a:off x="4572000" y="4656536"/>
            <a:ext cx="1428750" cy="829865"/>
            <a:chOff x="3072" y="3191"/>
            <a:chExt cx="1200" cy="697"/>
          </a:xfrm>
        </p:grpSpPr>
        <p:sp>
          <p:nvSpPr>
            <p:cNvPr id="52235" name="Rectangle 11"/>
            <p:cNvSpPr>
              <a:spLocks noChangeArrowheads="1"/>
            </p:cNvSpPr>
            <p:nvPr/>
          </p:nvSpPr>
          <p:spPr bwMode="auto">
            <a:xfrm>
              <a:off x="3408" y="3408"/>
              <a:ext cx="864" cy="480"/>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1350" b="1"/>
                <a:t>width</a:t>
              </a:r>
            </a:p>
            <a:p>
              <a:r>
                <a:rPr lang="en-US" sz="1350" b="1"/>
                <a:t>length</a:t>
              </a:r>
            </a:p>
          </p:txBody>
        </p:sp>
        <p:sp>
          <p:nvSpPr>
            <p:cNvPr id="52236" name="Text Box 12"/>
            <p:cNvSpPr txBox="1">
              <a:spLocks noChangeArrowheads="1"/>
            </p:cNvSpPr>
            <p:nvPr/>
          </p:nvSpPr>
          <p:spPr bwMode="auto">
            <a:xfrm>
              <a:off x="3072" y="3312"/>
              <a:ext cx="28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350" b="1"/>
                <a:t>r1</a:t>
              </a:r>
            </a:p>
          </p:txBody>
        </p:sp>
        <p:sp>
          <p:nvSpPr>
            <p:cNvPr id="52237" name="Rectangle 13"/>
            <p:cNvSpPr>
              <a:spLocks noChangeArrowheads="1"/>
            </p:cNvSpPr>
            <p:nvPr/>
          </p:nvSpPr>
          <p:spPr bwMode="auto">
            <a:xfrm>
              <a:off x="3408" y="3408"/>
              <a:ext cx="864" cy="480"/>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1350" b="1"/>
                <a:t>width = 5</a:t>
              </a:r>
            </a:p>
            <a:p>
              <a:r>
                <a:rPr lang="en-US" sz="1350" b="1"/>
                <a:t>length = 8</a:t>
              </a:r>
            </a:p>
          </p:txBody>
        </p:sp>
        <p:sp>
          <p:nvSpPr>
            <p:cNvPr id="52238" name="Text Box 14"/>
            <p:cNvSpPr txBox="1">
              <a:spLocks noChangeArrowheads="1"/>
            </p:cNvSpPr>
            <p:nvPr/>
          </p:nvSpPr>
          <p:spPr bwMode="auto">
            <a:xfrm>
              <a:off x="3350" y="3191"/>
              <a:ext cx="45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350" b="1"/>
                <a:t>5000</a:t>
              </a:r>
            </a:p>
          </p:txBody>
        </p:sp>
      </p:grpSp>
      <p:sp>
        <p:nvSpPr>
          <p:cNvPr id="52239" name="Rectangle 15"/>
          <p:cNvSpPr>
            <a:spLocks noChangeArrowheads="1"/>
          </p:cNvSpPr>
          <p:nvPr/>
        </p:nvSpPr>
        <p:spPr bwMode="auto">
          <a:xfrm>
            <a:off x="6743700" y="5143500"/>
            <a:ext cx="914400" cy="34290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350" b="1"/>
              <a:t>???</a:t>
            </a:r>
          </a:p>
        </p:txBody>
      </p:sp>
      <p:sp>
        <p:nvSpPr>
          <p:cNvPr id="52240" name="Text Box 16"/>
          <p:cNvSpPr txBox="1">
            <a:spLocks noChangeArrowheads="1"/>
          </p:cNvSpPr>
          <p:nvPr/>
        </p:nvSpPr>
        <p:spPr bwMode="auto">
          <a:xfrm>
            <a:off x="6400800" y="4800601"/>
            <a:ext cx="300038"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350" b="1"/>
              <a:t>r2</a:t>
            </a:r>
          </a:p>
        </p:txBody>
      </p:sp>
      <p:sp>
        <p:nvSpPr>
          <p:cNvPr id="52241" name="Text Box 17"/>
          <p:cNvSpPr txBox="1">
            <a:spLocks noChangeArrowheads="1"/>
          </p:cNvSpPr>
          <p:nvPr/>
        </p:nvSpPr>
        <p:spPr bwMode="auto">
          <a:xfrm>
            <a:off x="6674645" y="4914900"/>
            <a:ext cx="537327"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350" b="1"/>
              <a:t>6000</a:t>
            </a:r>
          </a:p>
        </p:txBody>
      </p:sp>
      <p:grpSp>
        <p:nvGrpSpPr>
          <p:cNvPr id="52242" name="Group 18"/>
          <p:cNvGrpSpPr>
            <a:grpSpLocks/>
          </p:cNvGrpSpPr>
          <p:nvPr/>
        </p:nvGrpSpPr>
        <p:grpSpPr bwMode="auto">
          <a:xfrm>
            <a:off x="4686300" y="3429000"/>
            <a:ext cx="285750" cy="514350"/>
            <a:chOff x="2976" y="2304"/>
            <a:chExt cx="240" cy="432"/>
          </a:xfrm>
        </p:grpSpPr>
        <p:sp>
          <p:nvSpPr>
            <p:cNvPr id="52243" name="AutoShape 19"/>
            <p:cNvSpPr>
              <a:spLocks noChangeArrowheads="1"/>
            </p:cNvSpPr>
            <p:nvPr/>
          </p:nvSpPr>
          <p:spPr bwMode="auto">
            <a:xfrm>
              <a:off x="3024" y="2592"/>
              <a:ext cx="192" cy="144"/>
            </a:xfrm>
            <a:prstGeom prst="rightArrow">
              <a:avLst>
                <a:gd name="adj1" fmla="val 50000"/>
                <a:gd name="adj2" fmla="val 33333"/>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2244" name="Rectangle 20"/>
            <p:cNvSpPr>
              <a:spLocks noChangeArrowheads="1"/>
            </p:cNvSpPr>
            <p:nvPr/>
          </p:nvSpPr>
          <p:spPr bwMode="auto">
            <a:xfrm>
              <a:off x="2976" y="2304"/>
              <a:ext cx="240" cy="240"/>
            </a:xfrm>
            <a:prstGeom prst="rect">
              <a:avLst/>
            </a:prstGeom>
            <a:solidFill>
              <a:srgbClr val="FFE5E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sp>
        <p:nvSpPr>
          <p:cNvPr id="52245" name="Rectangle 21"/>
          <p:cNvSpPr>
            <a:spLocks noChangeArrowheads="1"/>
          </p:cNvSpPr>
          <p:nvPr/>
        </p:nvSpPr>
        <p:spPr bwMode="auto">
          <a:xfrm>
            <a:off x="6743700" y="5143500"/>
            <a:ext cx="914400" cy="34290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350" b="1"/>
              <a:t>5000</a:t>
            </a:r>
          </a:p>
        </p:txBody>
      </p:sp>
      <p:sp>
        <p:nvSpPr>
          <p:cNvPr id="52246" name="Line 22"/>
          <p:cNvSpPr>
            <a:spLocks noChangeShapeType="1"/>
          </p:cNvSpPr>
          <p:nvPr/>
        </p:nvSpPr>
        <p:spPr bwMode="auto">
          <a:xfrm flipH="1">
            <a:off x="6000750" y="4972050"/>
            <a:ext cx="457200" cy="1143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grpSp>
        <p:nvGrpSpPr>
          <p:cNvPr id="52247" name="Group 23"/>
          <p:cNvGrpSpPr>
            <a:grpSpLocks/>
          </p:cNvGrpSpPr>
          <p:nvPr/>
        </p:nvGrpSpPr>
        <p:grpSpPr bwMode="auto">
          <a:xfrm>
            <a:off x="4686300" y="3657600"/>
            <a:ext cx="285750" cy="514350"/>
            <a:chOff x="2976" y="2304"/>
            <a:chExt cx="240" cy="432"/>
          </a:xfrm>
        </p:grpSpPr>
        <p:sp>
          <p:nvSpPr>
            <p:cNvPr id="52248" name="AutoShape 24"/>
            <p:cNvSpPr>
              <a:spLocks noChangeArrowheads="1"/>
            </p:cNvSpPr>
            <p:nvPr/>
          </p:nvSpPr>
          <p:spPr bwMode="auto">
            <a:xfrm>
              <a:off x="3024" y="2592"/>
              <a:ext cx="192" cy="144"/>
            </a:xfrm>
            <a:prstGeom prst="rightArrow">
              <a:avLst>
                <a:gd name="adj1" fmla="val 50000"/>
                <a:gd name="adj2" fmla="val 33333"/>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2249" name="Rectangle 25"/>
            <p:cNvSpPr>
              <a:spLocks noChangeArrowheads="1"/>
            </p:cNvSpPr>
            <p:nvPr/>
          </p:nvSpPr>
          <p:spPr bwMode="auto">
            <a:xfrm>
              <a:off x="2976" y="2304"/>
              <a:ext cx="240" cy="240"/>
            </a:xfrm>
            <a:prstGeom prst="rect">
              <a:avLst/>
            </a:prstGeom>
            <a:solidFill>
              <a:srgbClr val="FFE5E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sp>
        <p:nvSpPr>
          <p:cNvPr id="52250" name="Rectangle 26"/>
          <p:cNvSpPr>
            <a:spLocks noChangeArrowheads="1"/>
          </p:cNvSpPr>
          <p:nvPr/>
        </p:nvSpPr>
        <p:spPr bwMode="auto">
          <a:xfrm>
            <a:off x="4972050" y="4914900"/>
            <a:ext cx="1028700" cy="571500"/>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1350" b="1"/>
              <a:t>width = 8</a:t>
            </a:r>
          </a:p>
          <a:p>
            <a:r>
              <a:rPr lang="en-US" sz="1350" b="1"/>
              <a:t>length = 10</a:t>
            </a:r>
          </a:p>
        </p:txBody>
      </p:sp>
      <p:sp>
        <p:nvSpPr>
          <p:cNvPr id="52251" name="Text Box 27"/>
          <p:cNvSpPr txBox="1">
            <a:spLocks noChangeArrowheads="1"/>
          </p:cNvSpPr>
          <p:nvPr/>
        </p:nvSpPr>
        <p:spPr bwMode="auto">
          <a:xfrm>
            <a:off x="6457951" y="3086101"/>
            <a:ext cx="1231363"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350" b="1">
                <a:solidFill>
                  <a:srgbClr val="008000"/>
                </a:solidFill>
              </a:rPr>
              <a:t>//dot notation</a:t>
            </a:r>
          </a:p>
        </p:txBody>
      </p:sp>
      <p:sp>
        <p:nvSpPr>
          <p:cNvPr id="52252" name="Text Box 28"/>
          <p:cNvSpPr txBox="1">
            <a:spLocks noChangeArrowheads="1"/>
          </p:cNvSpPr>
          <p:nvPr/>
        </p:nvSpPr>
        <p:spPr bwMode="auto">
          <a:xfrm>
            <a:off x="6457951" y="4000500"/>
            <a:ext cx="1407437"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350" b="1">
                <a:solidFill>
                  <a:srgbClr val="008000"/>
                </a:solidFill>
              </a:rPr>
              <a:t>//arrow notation</a:t>
            </a:r>
          </a:p>
        </p:txBody>
      </p:sp>
      <p:sp>
        <p:nvSpPr>
          <p:cNvPr id="2" name="Rectangle 1">
            <a:extLst>
              <a:ext uri="{FF2B5EF4-FFF2-40B4-BE49-F238E27FC236}">
                <a16:creationId xmlns:a16="http://schemas.microsoft.com/office/drawing/2014/main" id="{98A0088C-E23F-1FB8-D3DA-22EC1129117B}"/>
              </a:ext>
            </a:extLst>
          </p:cNvPr>
          <p:cNvSpPr/>
          <p:nvPr/>
        </p:nvSpPr>
        <p:spPr>
          <a:xfrm>
            <a:off x="0" y="579481"/>
            <a:ext cx="9144000" cy="41564"/>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712392C-D711-C7B8-0B12-A2199381A384}"/>
              </a:ext>
            </a:extLst>
          </p:cNvPr>
          <p:cNvSpPr/>
          <p:nvPr/>
        </p:nvSpPr>
        <p:spPr>
          <a:xfrm>
            <a:off x="38100" y="621043"/>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4" name="Picture 3" descr="pngfind.com-kingpin-png-4152286 (1).png">
            <a:extLst>
              <a:ext uri="{FF2B5EF4-FFF2-40B4-BE49-F238E27FC236}">
                <a16:creationId xmlns:a16="http://schemas.microsoft.com/office/drawing/2014/main" id="{4885991D-3F2E-BEF0-37B8-D242E3E89AB1}"/>
              </a:ext>
            </a:extLst>
          </p:cNvPr>
          <p:cNvPicPr>
            <a:picLocks noChangeAspect="1"/>
          </p:cNvPicPr>
          <p:nvPr/>
        </p:nvPicPr>
        <p:blipFill>
          <a:blip r:embed="rId2" cstate="print"/>
          <a:stretch>
            <a:fillRect/>
          </a:stretch>
        </p:blipFill>
        <p:spPr>
          <a:xfrm>
            <a:off x="4953000" y="425003"/>
            <a:ext cx="1219200" cy="533400"/>
          </a:xfrm>
          <a:prstGeom prst="rect">
            <a:avLst/>
          </a:prstGeom>
        </p:spPr>
      </p:pic>
      <p:sp>
        <p:nvSpPr>
          <p:cNvPr id="5" name="Date Placeholder 4">
            <a:extLst>
              <a:ext uri="{FF2B5EF4-FFF2-40B4-BE49-F238E27FC236}">
                <a16:creationId xmlns:a16="http://schemas.microsoft.com/office/drawing/2014/main" id="{B79FB504-1067-717E-CF2F-5EB49F0A623D}"/>
              </a:ext>
            </a:extLst>
          </p:cNvPr>
          <p:cNvSpPr>
            <a:spLocks noGrp="1"/>
          </p:cNvSpPr>
          <p:nvPr>
            <p:ph type="dt" sz="half" idx="10"/>
          </p:nvPr>
        </p:nvSpPr>
        <p:spPr/>
        <p:txBody>
          <a:bodyPr/>
          <a:lstStyle/>
          <a:p>
            <a:fld id="{92D55AA2-EE3C-4015-99A4-0A55BEF29EB0}" type="datetime1">
              <a:rPr lang="en-US" smtClean="0"/>
              <a:t>9/5/2022</a:t>
            </a:fld>
            <a:endParaRPr lang="en-US"/>
          </a:p>
        </p:txBody>
      </p:sp>
      <p:sp>
        <p:nvSpPr>
          <p:cNvPr id="6" name="Footer Placeholder 5">
            <a:extLst>
              <a:ext uri="{FF2B5EF4-FFF2-40B4-BE49-F238E27FC236}">
                <a16:creationId xmlns:a16="http://schemas.microsoft.com/office/drawing/2014/main" id="{3C25BCA1-950A-574C-DC4B-88BB2986E100}"/>
              </a:ext>
            </a:extLst>
          </p:cNvPr>
          <p:cNvSpPr>
            <a:spLocks noGrp="1"/>
          </p:cNvSpPr>
          <p:nvPr>
            <p:ph type="ftr" sz="quarter" idx="11"/>
          </p:nvPr>
        </p:nvSpPr>
        <p:spPr/>
        <p:txBody>
          <a:bodyPr/>
          <a:lstStyle/>
          <a:p>
            <a:r>
              <a:rPr lang="en-US"/>
              <a:t>C ,C++ and UML Basics</a:t>
            </a:r>
          </a:p>
        </p:txBody>
      </p:sp>
    </p:spTree>
    <p:extLst>
      <p:ext uri="{BB962C8B-B14F-4D97-AF65-F5344CB8AC3E}">
        <p14:creationId xmlns:p14="http://schemas.microsoft.com/office/powerpoint/2010/main" val="475896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2229"/>
                                        </p:tgtEl>
                                        <p:attrNameLst>
                                          <p:attrName>style.visibility</p:attrName>
                                        </p:attrNameLst>
                                      </p:cBhvr>
                                      <p:to>
                                        <p:strVal val="visible"/>
                                      </p:to>
                                    </p:set>
                                    <p:animEffect transition="in" filter="wipe(left)">
                                      <p:cBhvr>
                                        <p:cTn id="7" dur="500"/>
                                        <p:tgtEl>
                                          <p:spTgt spid="5222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2230"/>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52234"/>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1" fill="hold" nodeType="clickEffect">
                                  <p:stCondLst>
                                    <p:cond delay="0"/>
                                  </p:stCondLst>
                                  <p:childTnLst>
                                    <p:set>
                                      <p:cBhvr>
                                        <p:cTn id="17" dur="1" fill="hold">
                                          <p:stCondLst>
                                            <p:cond delay="0"/>
                                          </p:stCondLst>
                                        </p:cTn>
                                        <p:tgtEl>
                                          <p:spTgt spid="52231"/>
                                        </p:tgtEl>
                                        <p:attrNameLst>
                                          <p:attrName>style.visibility</p:attrName>
                                        </p:attrNameLst>
                                      </p:cBhvr>
                                      <p:to>
                                        <p:strVal val="visible"/>
                                      </p:to>
                                    </p:set>
                                    <p:animEffect transition="in" filter="wipe(up)">
                                      <p:cBhvr>
                                        <p:cTn id="18" dur="500"/>
                                        <p:tgtEl>
                                          <p:spTgt spid="52231"/>
                                        </p:tgtEl>
                                      </p:cBhvr>
                                    </p:animEffect>
                                  </p:childTnLst>
                                </p:cTn>
                              </p:par>
                              <p:par>
                                <p:cTn id="19" presetID="1" presetClass="entr" presetSubtype="0" fill="hold" grpId="0" nodeType="withEffect">
                                  <p:stCondLst>
                                    <p:cond delay="0"/>
                                  </p:stCondLst>
                                  <p:childTnLst>
                                    <p:set>
                                      <p:cBhvr>
                                        <p:cTn id="20" dur="1" fill="hold">
                                          <p:stCondLst>
                                            <p:cond delay="0"/>
                                          </p:stCondLst>
                                        </p:cTn>
                                        <p:tgtEl>
                                          <p:spTgt spid="522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2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24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1" fill="hold" nodeType="clickEffect">
                                  <p:stCondLst>
                                    <p:cond delay="0"/>
                                  </p:stCondLst>
                                  <p:childTnLst>
                                    <p:set>
                                      <p:cBhvr>
                                        <p:cTn id="28" dur="1" fill="hold">
                                          <p:stCondLst>
                                            <p:cond delay="0"/>
                                          </p:stCondLst>
                                        </p:cTn>
                                        <p:tgtEl>
                                          <p:spTgt spid="52242"/>
                                        </p:tgtEl>
                                        <p:attrNameLst>
                                          <p:attrName>style.visibility</p:attrName>
                                        </p:attrNameLst>
                                      </p:cBhvr>
                                      <p:to>
                                        <p:strVal val="visible"/>
                                      </p:to>
                                    </p:set>
                                    <p:animEffect transition="in" filter="wipe(up)">
                                      <p:cBhvr>
                                        <p:cTn id="29" dur="500"/>
                                        <p:tgtEl>
                                          <p:spTgt spid="52242"/>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52245"/>
                                        </p:tgtEl>
                                        <p:attrNameLst>
                                          <p:attrName>style.visibility</p:attrName>
                                        </p:attrNameLst>
                                      </p:cBhvr>
                                      <p:to>
                                        <p:strVal val="visible"/>
                                      </p:to>
                                    </p:set>
                                  </p:childTnLst>
                                </p:cTn>
                              </p:par>
                              <p:par>
                                <p:cTn id="34" presetID="22" presetClass="entr" presetSubtype="2" fill="hold" grpId="0" nodeType="withEffect">
                                  <p:stCondLst>
                                    <p:cond delay="0"/>
                                  </p:stCondLst>
                                  <p:childTnLst>
                                    <p:set>
                                      <p:cBhvr>
                                        <p:cTn id="35" dur="1" fill="hold">
                                          <p:stCondLst>
                                            <p:cond delay="0"/>
                                          </p:stCondLst>
                                        </p:cTn>
                                        <p:tgtEl>
                                          <p:spTgt spid="52246"/>
                                        </p:tgtEl>
                                        <p:attrNameLst>
                                          <p:attrName>style.visibility</p:attrName>
                                        </p:attrNameLst>
                                      </p:cBhvr>
                                      <p:to>
                                        <p:strVal val="visible"/>
                                      </p:to>
                                    </p:set>
                                    <p:animEffect transition="in" filter="wipe(right)">
                                      <p:cBhvr>
                                        <p:cTn id="36" dur="500"/>
                                        <p:tgtEl>
                                          <p:spTgt spid="52246"/>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1" fill="hold" nodeType="clickEffect">
                                  <p:stCondLst>
                                    <p:cond delay="0"/>
                                  </p:stCondLst>
                                  <p:childTnLst>
                                    <p:set>
                                      <p:cBhvr>
                                        <p:cTn id="40" dur="1" fill="hold">
                                          <p:stCondLst>
                                            <p:cond delay="0"/>
                                          </p:stCondLst>
                                        </p:cTn>
                                        <p:tgtEl>
                                          <p:spTgt spid="52247"/>
                                        </p:tgtEl>
                                        <p:attrNameLst>
                                          <p:attrName>style.visibility</p:attrName>
                                        </p:attrNameLst>
                                      </p:cBhvr>
                                      <p:to>
                                        <p:strVal val="visible"/>
                                      </p:to>
                                    </p:set>
                                    <p:animEffect transition="in" filter="wipe(up)">
                                      <p:cBhvr>
                                        <p:cTn id="41" dur="500"/>
                                        <p:tgtEl>
                                          <p:spTgt spid="52247"/>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childTnLst>
                                    <p:set>
                                      <p:cBhvr>
                                        <p:cTn id="45" dur="1" fill="hold">
                                          <p:stCondLst>
                                            <p:cond delay="499"/>
                                          </p:stCondLst>
                                        </p:cTn>
                                        <p:tgtEl>
                                          <p:spTgt spid="52250"/>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29" presetClass="entr" presetSubtype="0" fill="hold" grpId="0" nodeType="clickEffect">
                                  <p:stCondLst>
                                    <p:cond delay="0"/>
                                  </p:stCondLst>
                                  <p:childTnLst>
                                    <p:set>
                                      <p:cBhvr>
                                        <p:cTn id="49" dur="1" fill="hold">
                                          <p:stCondLst>
                                            <p:cond delay="0"/>
                                          </p:stCondLst>
                                        </p:cTn>
                                        <p:tgtEl>
                                          <p:spTgt spid="52251"/>
                                        </p:tgtEl>
                                        <p:attrNameLst>
                                          <p:attrName>style.visibility</p:attrName>
                                        </p:attrNameLst>
                                      </p:cBhvr>
                                      <p:to>
                                        <p:strVal val="visible"/>
                                      </p:to>
                                    </p:set>
                                    <p:anim calcmode="lin" valueType="num">
                                      <p:cBhvr>
                                        <p:cTn id="50" dur="500" fill="hold"/>
                                        <p:tgtEl>
                                          <p:spTgt spid="52251"/>
                                        </p:tgtEl>
                                        <p:attrNameLst>
                                          <p:attrName>ppt_x</p:attrName>
                                        </p:attrNameLst>
                                      </p:cBhvr>
                                      <p:tavLst>
                                        <p:tav tm="0">
                                          <p:val>
                                            <p:strVal val="#ppt_x-.2"/>
                                          </p:val>
                                        </p:tav>
                                        <p:tav tm="100000">
                                          <p:val>
                                            <p:strVal val="#ppt_x"/>
                                          </p:val>
                                        </p:tav>
                                      </p:tavLst>
                                    </p:anim>
                                    <p:anim calcmode="lin" valueType="num">
                                      <p:cBhvr>
                                        <p:cTn id="51" dur="500" fill="hold"/>
                                        <p:tgtEl>
                                          <p:spTgt spid="52251"/>
                                        </p:tgtEl>
                                        <p:attrNameLst>
                                          <p:attrName>ppt_y</p:attrName>
                                        </p:attrNameLst>
                                      </p:cBhvr>
                                      <p:tavLst>
                                        <p:tav tm="0">
                                          <p:val>
                                            <p:strVal val="#ppt_y"/>
                                          </p:val>
                                        </p:tav>
                                        <p:tav tm="100000">
                                          <p:val>
                                            <p:strVal val="#ppt_y"/>
                                          </p:val>
                                        </p:tav>
                                      </p:tavLst>
                                    </p:anim>
                                    <p:animEffect transition="in" filter="wipe(right)" prLst="gradientSize: 0.1">
                                      <p:cBhvr>
                                        <p:cTn id="52" dur="500"/>
                                        <p:tgtEl>
                                          <p:spTgt spid="52251"/>
                                        </p:tgtEl>
                                      </p:cBhvr>
                                    </p:animEffect>
                                  </p:childTnLst>
                                </p:cTn>
                              </p:par>
                              <p:par>
                                <p:cTn id="53" presetID="29" presetClass="entr" presetSubtype="0" fill="hold" grpId="0" nodeType="withEffect">
                                  <p:stCondLst>
                                    <p:cond delay="0"/>
                                  </p:stCondLst>
                                  <p:childTnLst>
                                    <p:set>
                                      <p:cBhvr>
                                        <p:cTn id="54" dur="1" fill="hold">
                                          <p:stCondLst>
                                            <p:cond delay="0"/>
                                          </p:stCondLst>
                                        </p:cTn>
                                        <p:tgtEl>
                                          <p:spTgt spid="52252"/>
                                        </p:tgtEl>
                                        <p:attrNameLst>
                                          <p:attrName>style.visibility</p:attrName>
                                        </p:attrNameLst>
                                      </p:cBhvr>
                                      <p:to>
                                        <p:strVal val="visible"/>
                                      </p:to>
                                    </p:set>
                                    <p:anim calcmode="lin" valueType="num">
                                      <p:cBhvr>
                                        <p:cTn id="55" dur="500" fill="hold"/>
                                        <p:tgtEl>
                                          <p:spTgt spid="52252"/>
                                        </p:tgtEl>
                                        <p:attrNameLst>
                                          <p:attrName>ppt_x</p:attrName>
                                        </p:attrNameLst>
                                      </p:cBhvr>
                                      <p:tavLst>
                                        <p:tav tm="0">
                                          <p:val>
                                            <p:strVal val="#ppt_x-.2"/>
                                          </p:val>
                                        </p:tav>
                                        <p:tav tm="100000">
                                          <p:val>
                                            <p:strVal val="#ppt_x"/>
                                          </p:val>
                                        </p:tav>
                                      </p:tavLst>
                                    </p:anim>
                                    <p:anim calcmode="lin" valueType="num">
                                      <p:cBhvr>
                                        <p:cTn id="56" dur="500" fill="hold"/>
                                        <p:tgtEl>
                                          <p:spTgt spid="52252"/>
                                        </p:tgtEl>
                                        <p:attrNameLst>
                                          <p:attrName>ppt_y</p:attrName>
                                        </p:attrNameLst>
                                      </p:cBhvr>
                                      <p:tavLst>
                                        <p:tav tm="0">
                                          <p:val>
                                            <p:strVal val="#ppt_y"/>
                                          </p:val>
                                        </p:tav>
                                        <p:tav tm="100000">
                                          <p:val>
                                            <p:strVal val="#ppt_y"/>
                                          </p:val>
                                        </p:tav>
                                      </p:tavLst>
                                    </p:anim>
                                    <p:animEffect transition="in" filter="wipe(right)" prLst="gradientSize: 0.1">
                                      <p:cBhvr>
                                        <p:cTn id="57" dur="500"/>
                                        <p:tgtEl>
                                          <p:spTgt spid="52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9" grpId="0"/>
      <p:bldP spid="52230" grpId="0" animBg="1"/>
      <p:bldP spid="52239" grpId="0" animBg="1"/>
      <p:bldP spid="52240" grpId="0"/>
      <p:bldP spid="52241" grpId="0"/>
      <p:bldP spid="52245" grpId="0" animBg="1"/>
      <p:bldP spid="52246" grpId="0" animBg="1"/>
      <p:bldP spid="52250" grpId="0" animBg="1" autoUpdateAnimBg="0"/>
      <p:bldP spid="52251" grpId="0"/>
      <p:bldP spid="5225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6AB40EE4-2E8F-4430-B292-28F3DFB424C6}" type="slidenum">
              <a:rPr lang="en-US"/>
              <a:pPr/>
              <a:t>73</a:t>
            </a:fld>
            <a:endParaRPr lang="en-US"/>
          </a:p>
        </p:txBody>
      </p:sp>
      <p:sp>
        <p:nvSpPr>
          <p:cNvPr id="54274" name="Rectangle 2"/>
          <p:cNvSpPr>
            <a:spLocks noGrp="1" noChangeArrowheads="1"/>
          </p:cNvSpPr>
          <p:nvPr>
            <p:ph type="body" idx="1"/>
          </p:nvPr>
        </p:nvSpPr>
        <p:spPr>
          <a:xfrm>
            <a:off x="1543050" y="1943100"/>
            <a:ext cx="2800350" cy="2057400"/>
          </a:xfrm>
          <a:solidFill>
            <a:schemeClr val="accent1"/>
          </a:solidFill>
        </p:spPr>
        <p:txBody>
          <a:bodyPr>
            <a:normAutofit fontScale="92500" lnSpcReduction="10000"/>
          </a:bodyPr>
          <a:lstStyle/>
          <a:p>
            <a:pPr>
              <a:spcBef>
                <a:spcPct val="0"/>
              </a:spcBef>
              <a:buFontTx/>
              <a:buNone/>
            </a:pPr>
            <a:endParaRPr lang="en-US" sz="900">
              <a:latin typeface="Times New Roman" panose="02020603050405020304" pitchFamily="18" charset="0"/>
            </a:endParaRPr>
          </a:p>
          <a:p>
            <a:pPr>
              <a:spcBef>
                <a:spcPct val="0"/>
              </a:spcBef>
              <a:buFontTx/>
              <a:buNone/>
            </a:pPr>
            <a:r>
              <a:rPr lang="en-US">
                <a:latin typeface="Times New Roman" panose="02020603050405020304" pitchFamily="18" charset="0"/>
              </a:rPr>
              <a:t>   </a:t>
            </a:r>
            <a:r>
              <a:rPr lang="en-US" sz="1800">
                <a:latin typeface="Times New Roman" panose="02020603050405020304" pitchFamily="18" charset="0"/>
              </a:rPr>
              <a:t>#include &lt;iostream.h&gt;</a:t>
            </a:r>
          </a:p>
          <a:p>
            <a:pPr>
              <a:spcBef>
                <a:spcPct val="0"/>
              </a:spcBef>
              <a:buFontTx/>
              <a:buNone/>
            </a:pPr>
            <a:endParaRPr lang="en-US" sz="750">
              <a:latin typeface="Times New Roman" panose="02020603050405020304" pitchFamily="18" charset="0"/>
            </a:endParaRPr>
          </a:p>
          <a:p>
            <a:pPr>
              <a:spcBef>
                <a:spcPct val="0"/>
              </a:spcBef>
              <a:buFontTx/>
              <a:buNone/>
            </a:pPr>
            <a:r>
              <a:rPr lang="en-US">
                <a:latin typeface="Times New Roman" panose="02020603050405020304" pitchFamily="18" charset="0"/>
              </a:rPr>
              <a:t>   </a:t>
            </a:r>
            <a:r>
              <a:rPr lang="en-US" sz="1800">
                <a:latin typeface="Times New Roman" panose="02020603050405020304" pitchFamily="18" charset="0"/>
              </a:rPr>
              <a:t>class circle</a:t>
            </a:r>
          </a:p>
          <a:p>
            <a:pPr>
              <a:spcBef>
                <a:spcPct val="0"/>
              </a:spcBef>
              <a:buFontTx/>
              <a:buNone/>
            </a:pPr>
            <a:r>
              <a:rPr lang="en-US" sz="1800">
                <a:latin typeface="Times New Roman" panose="02020603050405020304" pitchFamily="18" charset="0"/>
              </a:rPr>
              <a:t>   {</a:t>
            </a:r>
          </a:p>
          <a:p>
            <a:pPr>
              <a:spcBef>
                <a:spcPct val="0"/>
              </a:spcBef>
              <a:buFontTx/>
              <a:buNone/>
            </a:pPr>
            <a:r>
              <a:rPr lang="en-US" sz="1800">
                <a:latin typeface="Times New Roman" panose="02020603050405020304" pitchFamily="18" charset="0"/>
              </a:rPr>
              <a:t>	  public:</a:t>
            </a:r>
          </a:p>
          <a:p>
            <a:pPr>
              <a:spcBef>
                <a:spcPct val="0"/>
              </a:spcBef>
              <a:buFontTx/>
              <a:buNone/>
            </a:pPr>
            <a:r>
              <a:rPr lang="en-US" sz="1800">
                <a:latin typeface="Times New Roman" panose="02020603050405020304" pitchFamily="18" charset="0"/>
              </a:rPr>
              <a:t>	     double radius;</a:t>
            </a:r>
          </a:p>
          <a:p>
            <a:pPr>
              <a:spcBef>
                <a:spcPct val="0"/>
              </a:spcBef>
              <a:buFontTx/>
              <a:buNone/>
            </a:pPr>
            <a:r>
              <a:rPr lang="en-US" sz="1800">
                <a:latin typeface="Times New Roman" panose="02020603050405020304" pitchFamily="18" charset="0"/>
              </a:rPr>
              <a:t>   };</a:t>
            </a:r>
          </a:p>
        </p:txBody>
      </p:sp>
      <p:sp>
        <p:nvSpPr>
          <p:cNvPr id="54275" name="Rectangle 3"/>
          <p:cNvSpPr>
            <a:spLocks noGrp="1" noChangeArrowheads="1"/>
          </p:cNvSpPr>
          <p:nvPr>
            <p:ph type="title"/>
          </p:nvPr>
        </p:nvSpPr>
        <p:spPr>
          <a:xfrm>
            <a:off x="1428750" y="921068"/>
            <a:ext cx="6172200" cy="536972"/>
          </a:xfrm>
        </p:spPr>
        <p:txBody>
          <a:bodyPr>
            <a:normAutofit fontScale="90000"/>
          </a:bodyPr>
          <a:lstStyle/>
          <a:p>
            <a:r>
              <a:rPr lang="en-US" sz="3000" dirty="0">
                <a:solidFill>
                  <a:srgbClr val="FF0000"/>
                </a:solidFill>
              </a:rPr>
              <a:t>Object Initialization</a:t>
            </a:r>
          </a:p>
        </p:txBody>
      </p:sp>
      <p:sp>
        <p:nvSpPr>
          <p:cNvPr id="54276" name="Text Box 4"/>
          <p:cNvSpPr txBox="1">
            <a:spLocks noChangeArrowheads="1"/>
          </p:cNvSpPr>
          <p:nvPr/>
        </p:nvSpPr>
        <p:spPr bwMode="auto">
          <a:xfrm>
            <a:off x="4445794" y="1856185"/>
            <a:ext cx="18473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sz="1350"/>
          </a:p>
        </p:txBody>
      </p:sp>
      <p:sp>
        <p:nvSpPr>
          <p:cNvPr id="54277" name="Text Box 5"/>
          <p:cNvSpPr txBox="1">
            <a:spLocks noChangeArrowheads="1"/>
          </p:cNvSpPr>
          <p:nvPr/>
        </p:nvSpPr>
        <p:spPr bwMode="auto">
          <a:xfrm>
            <a:off x="1543050" y="4014788"/>
            <a:ext cx="6172200" cy="1569660"/>
          </a:xfrm>
          <a:prstGeom prst="rect">
            <a:avLst/>
          </a:prstGeom>
          <a:solidFill>
            <a:srgbClr val="FF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500" b="1"/>
              <a:t>int main()</a:t>
            </a:r>
          </a:p>
          <a:p>
            <a:r>
              <a:rPr lang="en-US" sz="1500" b="1"/>
              <a:t>{</a:t>
            </a:r>
          </a:p>
          <a:p>
            <a:r>
              <a:rPr lang="en-US" sz="1500" b="1"/>
              <a:t>    circle c1;</a:t>
            </a:r>
            <a:r>
              <a:rPr lang="en-US" b="1"/>
              <a:t>		   </a:t>
            </a:r>
            <a:r>
              <a:rPr lang="en-US" sz="1500">
                <a:latin typeface="Times New Roman" panose="02020603050405020304" pitchFamily="18" charset="0"/>
              </a:rPr>
              <a:t>// Declare an instance of the class</a:t>
            </a:r>
            <a:r>
              <a:rPr lang="en-US" b="1"/>
              <a:t> </a:t>
            </a:r>
            <a:r>
              <a:rPr lang="en-US" sz="1500">
                <a:latin typeface="Times New Roman" panose="02020603050405020304" pitchFamily="18" charset="0"/>
              </a:rPr>
              <a:t>circle</a:t>
            </a:r>
          </a:p>
          <a:p>
            <a:r>
              <a:rPr lang="en-US" sz="1500" b="1"/>
              <a:t>    c1.radius = 5;</a:t>
            </a:r>
            <a:r>
              <a:rPr lang="en-US" b="1"/>
              <a:t>	   </a:t>
            </a:r>
            <a:r>
              <a:rPr lang="en-US" sz="1500">
                <a:latin typeface="Times New Roman" panose="02020603050405020304" pitchFamily="18" charset="0"/>
              </a:rPr>
              <a:t>// Initialize by assignment</a:t>
            </a:r>
          </a:p>
          <a:p>
            <a:endParaRPr lang="en-US" sz="1500">
              <a:latin typeface="Times New Roman" panose="02020603050405020304" pitchFamily="18" charset="0"/>
            </a:endParaRPr>
          </a:p>
          <a:p>
            <a:r>
              <a:rPr lang="en-US" sz="1500" b="1"/>
              <a:t>}</a:t>
            </a:r>
          </a:p>
        </p:txBody>
      </p:sp>
      <p:sp>
        <p:nvSpPr>
          <p:cNvPr id="54278" name="Text Box 6"/>
          <p:cNvSpPr txBox="1">
            <a:spLocks noChangeArrowheads="1"/>
          </p:cNvSpPr>
          <p:nvPr/>
        </p:nvSpPr>
        <p:spPr bwMode="auto">
          <a:xfrm>
            <a:off x="866910" y="1523637"/>
            <a:ext cx="196727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3300"/>
                </a:solidFill>
                <a:latin typeface="Arial" panose="020B0604020202020204" pitchFamily="34" charset="0"/>
                <a:cs typeface="Arial" panose="020B0604020202020204" pitchFamily="34" charset="0"/>
              </a:rPr>
              <a:t>1. By Assignment</a:t>
            </a:r>
          </a:p>
        </p:txBody>
      </p:sp>
      <p:sp>
        <p:nvSpPr>
          <p:cNvPr id="54279" name="Text Box 7"/>
          <p:cNvSpPr txBox="1">
            <a:spLocks noChangeArrowheads="1"/>
          </p:cNvSpPr>
          <p:nvPr/>
        </p:nvSpPr>
        <p:spPr bwMode="auto">
          <a:xfrm>
            <a:off x="4617245" y="2365773"/>
            <a:ext cx="3098006" cy="1269578"/>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Char char="•"/>
            </a:pPr>
            <a:r>
              <a:rPr lang="en-US" sz="1500">
                <a:solidFill>
                  <a:schemeClr val="accent2"/>
                </a:solidFill>
              </a:rPr>
              <a:t>   Only work for public data </a:t>
            </a:r>
          </a:p>
          <a:p>
            <a:r>
              <a:rPr lang="en-US" sz="1500">
                <a:solidFill>
                  <a:schemeClr val="accent2"/>
                </a:solidFill>
              </a:rPr>
              <a:t>     members</a:t>
            </a:r>
          </a:p>
          <a:p>
            <a:pPr>
              <a:buFontTx/>
              <a:buChar char="•"/>
            </a:pPr>
            <a:endParaRPr lang="en-US" sz="900">
              <a:solidFill>
                <a:schemeClr val="accent2"/>
              </a:solidFill>
            </a:endParaRPr>
          </a:p>
          <a:p>
            <a:pPr>
              <a:buFontTx/>
              <a:buChar char="•"/>
            </a:pPr>
            <a:r>
              <a:rPr lang="en-US" sz="1500">
                <a:solidFill>
                  <a:schemeClr val="accent2"/>
                </a:solidFill>
              </a:rPr>
              <a:t>   No control over the operations </a:t>
            </a:r>
          </a:p>
          <a:p>
            <a:r>
              <a:rPr lang="en-US" sz="1500">
                <a:solidFill>
                  <a:schemeClr val="accent2"/>
                </a:solidFill>
              </a:rPr>
              <a:t>    on data members</a:t>
            </a:r>
          </a:p>
          <a:p>
            <a:pPr>
              <a:buFontTx/>
              <a:buChar char="•"/>
            </a:pPr>
            <a:endParaRPr lang="en-US" sz="750">
              <a:solidFill>
                <a:schemeClr val="accent2"/>
              </a:solidFill>
            </a:endParaRPr>
          </a:p>
        </p:txBody>
      </p:sp>
      <p:sp>
        <p:nvSpPr>
          <p:cNvPr id="2" name="Rectangle 1">
            <a:extLst>
              <a:ext uri="{FF2B5EF4-FFF2-40B4-BE49-F238E27FC236}">
                <a16:creationId xmlns:a16="http://schemas.microsoft.com/office/drawing/2014/main" id="{21516B5E-B92C-FB06-FCEB-301708242FBD}"/>
              </a:ext>
            </a:extLst>
          </p:cNvPr>
          <p:cNvSpPr/>
          <p:nvPr/>
        </p:nvSpPr>
        <p:spPr>
          <a:xfrm>
            <a:off x="0" y="579481"/>
            <a:ext cx="9144000" cy="41564"/>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7D55C3A-9753-DD87-B081-97A8235489D0}"/>
              </a:ext>
            </a:extLst>
          </p:cNvPr>
          <p:cNvSpPr/>
          <p:nvPr/>
        </p:nvSpPr>
        <p:spPr>
          <a:xfrm>
            <a:off x="38100" y="621043"/>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4" name="Picture 3" descr="pngfind.com-kingpin-png-4152286 (1).png">
            <a:extLst>
              <a:ext uri="{FF2B5EF4-FFF2-40B4-BE49-F238E27FC236}">
                <a16:creationId xmlns:a16="http://schemas.microsoft.com/office/drawing/2014/main" id="{EF622727-75DF-4AD6-5CA9-D01B006566D9}"/>
              </a:ext>
            </a:extLst>
          </p:cNvPr>
          <p:cNvPicPr>
            <a:picLocks noChangeAspect="1"/>
          </p:cNvPicPr>
          <p:nvPr/>
        </p:nvPicPr>
        <p:blipFill>
          <a:blip r:embed="rId2" cstate="print"/>
          <a:stretch>
            <a:fillRect/>
          </a:stretch>
        </p:blipFill>
        <p:spPr>
          <a:xfrm>
            <a:off x="4953000" y="425003"/>
            <a:ext cx="1219200" cy="533400"/>
          </a:xfrm>
          <a:prstGeom prst="rect">
            <a:avLst/>
          </a:prstGeom>
        </p:spPr>
      </p:pic>
      <p:sp>
        <p:nvSpPr>
          <p:cNvPr id="5" name="Date Placeholder 4">
            <a:extLst>
              <a:ext uri="{FF2B5EF4-FFF2-40B4-BE49-F238E27FC236}">
                <a16:creationId xmlns:a16="http://schemas.microsoft.com/office/drawing/2014/main" id="{B1F2B1A4-4F72-AABA-6B6C-FC6BDE5CACE1}"/>
              </a:ext>
            </a:extLst>
          </p:cNvPr>
          <p:cNvSpPr>
            <a:spLocks noGrp="1"/>
          </p:cNvSpPr>
          <p:nvPr>
            <p:ph type="dt" sz="half" idx="10"/>
          </p:nvPr>
        </p:nvSpPr>
        <p:spPr/>
        <p:txBody>
          <a:bodyPr/>
          <a:lstStyle/>
          <a:p>
            <a:fld id="{E08F3BA2-3371-44B9-A719-FEA78262C5E2}" type="datetime1">
              <a:rPr lang="en-US" smtClean="0"/>
              <a:t>9/5/2022</a:t>
            </a:fld>
            <a:endParaRPr lang="en-US"/>
          </a:p>
        </p:txBody>
      </p:sp>
      <p:sp>
        <p:nvSpPr>
          <p:cNvPr id="6" name="Footer Placeholder 5">
            <a:extLst>
              <a:ext uri="{FF2B5EF4-FFF2-40B4-BE49-F238E27FC236}">
                <a16:creationId xmlns:a16="http://schemas.microsoft.com/office/drawing/2014/main" id="{B6255CBD-8E2F-9517-5A8A-4CB76BA3BD20}"/>
              </a:ext>
            </a:extLst>
          </p:cNvPr>
          <p:cNvSpPr>
            <a:spLocks noGrp="1"/>
          </p:cNvSpPr>
          <p:nvPr>
            <p:ph type="ftr" sz="quarter" idx="11"/>
          </p:nvPr>
        </p:nvSpPr>
        <p:spPr/>
        <p:txBody>
          <a:bodyPr/>
          <a:lstStyle/>
          <a:p>
            <a:r>
              <a:rPr lang="en-US"/>
              <a:t>C ,C++ and UML Basics</a:t>
            </a:r>
          </a:p>
        </p:txBody>
      </p:sp>
    </p:spTree>
    <p:extLst>
      <p:ext uri="{BB962C8B-B14F-4D97-AF65-F5344CB8AC3E}">
        <p14:creationId xmlns:p14="http://schemas.microsoft.com/office/powerpoint/2010/main" val="16329534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4277"/>
                                        </p:tgtEl>
                                        <p:attrNameLst>
                                          <p:attrName>style.visibility</p:attrName>
                                        </p:attrNameLst>
                                      </p:cBhvr>
                                      <p:to>
                                        <p:strVal val="visible"/>
                                      </p:to>
                                    </p:set>
                                    <p:animEffect transition="in" filter="box(in)">
                                      <p:cBhvr>
                                        <p:cTn id="7" dur="500"/>
                                        <p:tgtEl>
                                          <p:spTgt spid="5427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4278"/>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55" presetClass="entr" presetSubtype="0" fill="hold" grpId="0" nodeType="clickEffect">
                                  <p:stCondLst>
                                    <p:cond delay="0"/>
                                  </p:stCondLst>
                                  <p:childTnLst>
                                    <p:set>
                                      <p:cBhvr>
                                        <p:cTn id="15" dur="1" fill="hold">
                                          <p:stCondLst>
                                            <p:cond delay="0"/>
                                          </p:stCondLst>
                                        </p:cTn>
                                        <p:tgtEl>
                                          <p:spTgt spid="54279"/>
                                        </p:tgtEl>
                                        <p:attrNameLst>
                                          <p:attrName>style.visibility</p:attrName>
                                        </p:attrNameLst>
                                      </p:cBhvr>
                                      <p:to>
                                        <p:strVal val="visible"/>
                                      </p:to>
                                    </p:set>
                                    <p:anim calcmode="lin" valueType="num">
                                      <p:cBhvr>
                                        <p:cTn id="16" dur="500" fill="hold"/>
                                        <p:tgtEl>
                                          <p:spTgt spid="54279"/>
                                        </p:tgtEl>
                                        <p:attrNameLst>
                                          <p:attrName>ppt_w</p:attrName>
                                        </p:attrNameLst>
                                      </p:cBhvr>
                                      <p:tavLst>
                                        <p:tav tm="0">
                                          <p:val>
                                            <p:strVal val="#ppt_w*0.70"/>
                                          </p:val>
                                        </p:tav>
                                        <p:tav tm="100000">
                                          <p:val>
                                            <p:strVal val="#ppt_w"/>
                                          </p:val>
                                        </p:tav>
                                      </p:tavLst>
                                    </p:anim>
                                    <p:anim calcmode="lin" valueType="num">
                                      <p:cBhvr>
                                        <p:cTn id="17" dur="500" fill="hold"/>
                                        <p:tgtEl>
                                          <p:spTgt spid="54279"/>
                                        </p:tgtEl>
                                        <p:attrNameLst>
                                          <p:attrName>ppt_h</p:attrName>
                                        </p:attrNameLst>
                                      </p:cBhvr>
                                      <p:tavLst>
                                        <p:tav tm="0">
                                          <p:val>
                                            <p:strVal val="#ppt_h"/>
                                          </p:val>
                                        </p:tav>
                                        <p:tav tm="100000">
                                          <p:val>
                                            <p:strVal val="#ppt_h"/>
                                          </p:val>
                                        </p:tav>
                                      </p:tavLst>
                                    </p:anim>
                                    <p:animEffect transition="in" filter="fade">
                                      <p:cBhvr>
                                        <p:cTn id="18" dur="500"/>
                                        <p:tgtEl>
                                          <p:spTgt spid="54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7" grpId="0" animBg="1"/>
      <p:bldP spid="54278" grpId="0"/>
      <p:bldP spid="5427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2CEF2427-2CE2-4CE3-A25E-EF263989FF18}" type="slidenum">
              <a:rPr lang="en-US"/>
              <a:pPr/>
              <a:t>74</a:t>
            </a:fld>
            <a:endParaRPr lang="en-US"/>
          </a:p>
        </p:txBody>
      </p:sp>
      <p:sp>
        <p:nvSpPr>
          <p:cNvPr id="55298" name="Rectangle 2"/>
          <p:cNvSpPr>
            <a:spLocks noGrp="1" noChangeArrowheads="1"/>
          </p:cNvSpPr>
          <p:nvPr>
            <p:ph type="body" idx="1"/>
          </p:nvPr>
        </p:nvSpPr>
        <p:spPr>
          <a:xfrm>
            <a:off x="1485900" y="1634430"/>
            <a:ext cx="2800350" cy="2857500"/>
          </a:xfrm>
          <a:solidFill>
            <a:schemeClr val="accent1"/>
          </a:solidFill>
        </p:spPr>
        <p:txBody>
          <a:bodyPr>
            <a:normAutofit lnSpcReduction="10000"/>
          </a:bodyPr>
          <a:lstStyle/>
          <a:p>
            <a:pPr>
              <a:lnSpc>
                <a:spcPct val="90000"/>
              </a:lnSpc>
              <a:spcBef>
                <a:spcPct val="0"/>
              </a:spcBef>
              <a:buFontTx/>
              <a:buNone/>
            </a:pPr>
            <a:endParaRPr lang="en-US" sz="900" dirty="0">
              <a:latin typeface="Times New Roman" panose="02020603050405020304" pitchFamily="18" charset="0"/>
            </a:endParaRPr>
          </a:p>
          <a:p>
            <a:pPr>
              <a:lnSpc>
                <a:spcPct val="90000"/>
              </a:lnSpc>
              <a:spcBef>
                <a:spcPct val="0"/>
              </a:spcBef>
              <a:buFontTx/>
              <a:buNone/>
            </a:pPr>
            <a:r>
              <a:rPr lang="en-US" sz="1500" dirty="0">
                <a:latin typeface="Times New Roman" panose="02020603050405020304" pitchFamily="18" charset="0"/>
              </a:rPr>
              <a:t>   #include &lt;</a:t>
            </a:r>
            <a:r>
              <a:rPr lang="en-US" sz="1500" dirty="0" err="1">
                <a:latin typeface="Times New Roman" panose="02020603050405020304" pitchFamily="18" charset="0"/>
              </a:rPr>
              <a:t>iostream.h</a:t>
            </a:r>
            <a:r>
              <a:rPr lang="en-US" sz="1500" dirty="0">
                <a:latin typeface="Times New Roman" panose="02020603050405020304" pitchFamily="18" charset="0"/>
              </a:rPr>
              <a:t>&gt;</a:t>
            </a:r>
          </a:p>
          <a:p>
            <a:pPr>
              <a:lnSpc>
                <a:spcPct val="90000"/>
              </a:lnSpc>
              <a:spcBef>
                <a:spcPct val="0"/>
              </a:spcBef>
              <a:buFontTx/>
              <a:buNone/>
            </a:pPr>
            <a:endParaRPr lang="en-US" sz="900" dirty="0">
              <a:latin typeface="Times New Roman" panose="02020603050405020304" pitchFamily="18" charset="0"/>
            </a:endParaRPr>
          </a:p>
          <a:p>
            <a:pPr>
              <a:lnSpc>
                <a:spcPct val="90000"/>
              </a:lnSpc>
              <a:spcBef>
                <a:spcPct val="0"/>
              </a:spcBef>
              <a:buFontTx/>
              <a:buNone/>
            </a:pPr>
            <a:r>
              <a:rPr lang="en-US" sz="1500" dirty="0">
                <a:latin typeface="Times New Roman" panose="02020603050405020304" pitchFamily="18" charset="0"/>
              </a:rPr>
              <a:t>   class circle</a:t>
            </a:r>
          </a:p>
          <a:p>
            <a:pPr>
              <a:lnSpc>
                <a:spcPct val="90000"/>
              </a:lnSpc>
              <a:spcBef>
                <a:spcPct val="0"/>
              </a:spcBef>
              <a:buFontTx/>
              <a:buNone/>
            </a:pPr>
            <a:r>
              <a:rPr lang="en-US" sz="1500" dirty="0">
                <a:latin typeface="Times New Roman" panose="02020603050405020304" pitchFamily="18" charset="0"/>
              </a:rPr>
              <a:t>   {</a:t>
            </a:r>
          </a:p>
          <a:p>
            <a:pPr>
              <a:lnSpc>
                <a:spcPct val="90000"/>
              </a:lnSpc>
              <a:spcBef>
                <a:spcPct val="0"/>
              </a:spcBef>
              <a:buFontTx/>
              <a:buNone/>
            </a:pPr>
            <a:r>
              <a:rPr lang="en-US" sz="1500" dirty="0">
                <a:latin typeface="Times New Roman" panose="02020603050405020304" pitchFamily="18" charset="0"/>
              </a:rPr>
              <a:t>     private:</a:t>
            </a:r>
          </a:p>
          <a:p>
            <a:pPr>
              <a:lnSpc>
                <a:spcPct val="90000"/>
              </a:lnSpc>
              <a:spcBef>
                <a:spcPct val="0"/>
              </a:spcBef>
              <a:buFontTx/>
              <a:buNone/>
            </a:pPr>
            <a:r>
              <a:rPr lang="en-US" sz="1500" dirty="0">
                <a:latin typeface="Times New Roman" panose="02020603050405020304" pitchFamily="18" charset="0"/>
              </a:rPr>
              <a:t>  	   double radius;</a:t>
            </a:r>
          </a:p>
          <a:p>
            <a:pPr>
              <a:lnSpc>
                <a:spcPct val="90000"/>
              </a:lnSpc>
              <a:spcBef>
                <a:spcPct val="0"/>
              </a:spcBef>
              <a:buFontTx/>
              <a:buNone/>
            </a:pPr>
            <a:endParaRPr lang="en-US" sz="900" dirty="0">
              <a:latin typeface="Times New Roman" panose="02020603050405020304" pitchFamily="18" charset="0"/>
            </a:endParaRPr>
          </a:p>
          <a:p>
            <a:pPr>
              <a:lnSpc>
                <a:spcPct val="90000"/>
              </a:lnSpc>
              <a:spcBef>
                <a:spcPct val="0"/>
              </a:spcBef>
              <a:buFontTx/>
              <a:buNone/>
            </a:pPr>
            <a:r>
              <a:rPr lang="en-US" sz="1800" dirty="0">
                <a:latin typeface="Times New Roman" panose="02020603050405020304" pitchFamily="18" charset="0"/>
              </a:rPr>
              <a:t>     </a:t>
            </a:r>
            <a:r>
              <a:rPr lang="en-US" sz="1500" dirty="0">
                <a:latin typeface="Times New Roman" panose="02020603050405020304" pitchFamily="18" charset="0"/>
              </a:rPr>
              <a:t>public:</a:t>
            </a:r>
          </a:p>
          <a:p>
            <a:pPr>
              <a:lnSpc>
                <a:spcPct val="90000"/>
              </a:lnSpc>
              <a:spcBef>
                <a:spcPct val="0"/>
              </a:spcBef>
              <a:buFontTx/>
              <a:buNone/>
            </a:pPr>
            <a:r>
              <a:rPr lang="en-US" sz="1500" dirty="0">
                <a:latin typeface="Times New Roman" panose="02020603050405020304" pitchFamily="18" charset="0"/>
              </a:rPr>
              <a:t>	   void set (double r)</a:t>
            </a:r>
          </a:p>
          <a:p>
            <a:pPr>
              <a:lnSpc>
                <a:spcPct val="90000"/>
              </a:lnSpc>
              <a:spcBef>
                <a:spcPct val="0"/>
              </a:spcBef>
              <a:buFontTx/>
              <a:buNone/>
            </a:pPr>
            <a:r>
              <a:rPr lang="en-US" sz="1500" dirty="0">
                <a:latin typeface="Times New Roman" panose="02020603050405020304" pitchFamily="18" charset="0"/>
              </a:rPr>
              <a:t>		  {radius = r;}</a:t>
            </a:r>
          </a:p>
          <a:p>
            <a:pPr>
              <a:lnSpc>
                <a:spcPct val="90000"/>
              </a:lnSpc>
              <a:spcBef>
                <a:spcPct val="0"/>
              </a:spcBef>
              <a:buFontTx/>
              <a:buNone/>
            </a:pPr>
            <a:r>
              <a:rPr lang="en-US" sz="1500" dirty="0">
                <a:latin typeface="Times New Roman" panose="02020603050405020304" pitchFamily="18" charset="0"/>
              </a:rPr>
              <a:t>	   double </a:t>
            </a:r>
            <a:r>
              <a:rPr lang="en-US" sz="1500" dirty="0" err="1">
                <a:latin typeface="Times New Roman" panose="02020603050405020304" pitchFamily="18" charset="0"/>
              </a:rPr>
              <a:t>get_r</a:t>
            </a:r>
            <a:r>
              <a:rPr lang="en-US" sz="1500" dirty="0">
                <a:latin typeface="Times New Roman" panose="02020603050405020304" pitchFamily="18" charset="0"/>
              </a:rPr>
              <a:t> ()</a:t>
            </a:r>
          </a:p>
          <a:p>
            <a:pPr>
              <a:lnSpc>
                <a:spcPct val="90000"/>
              </a:lnSpc>
              <a:spcBef>
                <a:spcPct val="0"/>
              </a:spcBef>
              <a:buFontTx/>
              <a:buNone/>
            </a:pPr>
            <a:r>
              <a:rPr lang="en-US" sz="1500" dirty="0">
                <a:latin typeface="Times New Roman" panose="02020603050405020304" pitchFamily="18" charset="0"/>
              </a:rPr>
              <a:t>		  {return radius;}</a:t>
            </a:r>
          </a:p>
          <a:p>
            <a:pPr>
              <a:lnSpc>
                <a:spcPct val="90000"/>
              </a:lnSpc>
              <a:spcBef>
                <a:spcPct val="0"/>
              </a:spcBef>
              <a:buFontTx/>
              <a:buNone/>
            </a:pPr>
            <a:endParaRPr lang="en-US" sz="750" dirty="0">
              <a:latin typeface="Times New Roman" panose="02020603050405020304" pitchFamily="18" charset="0"/>
            </a:endParaRPr>
          </a:p>
          <a:p>
            <a:pPr>
              <a:lnSpc>
                <a:spcPct val="90000"/>
              </a:lnSpc>
              <a:spcBef>
                <a:spcPct val="0"/>
              </a:spcBef>
              <a:buFontTx/>
              <a:buNone/>
            </a:pPr>
            <a:r>
              <a:rPr lang="en-US" sz="1500" dirty="0">
                <a:latin typeface="Times New Roman" panose="02020603050405020304" pitchFamily="18" charset="0"/>
              </a:rPr>
              <a:t>   };</a:t>
            </a:r>
          </a:p>
        </p:txBody>
      </p:sp>
      <p:sp>
        <p:nvSpPr>
          <p:cNvPr id="55299" name="Rectangle 3"/>
          <p:cNvSpPr>
            <a:spLocks noChangeArrowheads="1"/>
          </p:cNvSpPr>
          <p:nvPr/>
        </p:nvSpPr>
        <p:spPr bwMode="auto">
          <a:xfrm>
            <a:off x="1485900" y="4516882"/>
            <a:ext cx="6286500" cy="1428750"/>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lvl="1">
              <a:spcBef>
                <a:spcPct val="0"/>
              </a:spcBef>
              <a:buFont typeface="Courier New" panose="02070309020205020404" pitchFamily="49" charset="0"/>
              <a:buNone/>
            </a:pPr>
            <a:r>
              <a:rPr lang="en-US" sz="1500" b="1" dirty="0" err="1">
                <a:latin typeface="Times New Roman" panose="02020603050405020304" pitchFamily="18" charset="0"/>
              </a:rPr>
              <a:t>int</a:t>
            </a:r>
            <a:r>
              <a:rPr lang="en-US" sz="1500" b="1" dirty="0">
                <a:latin typeface="Times New Roman" panose="02020603050405020304" pitchFamily="18" charset="0"/>
              </a:rPr>
              <a:t> main(void) {</a:t>
            </a:r>
          </a:p>
          <a:p>
            <a:pPr lvl="1">
              <a:spcBef>
                <a:spcPct val="0"/>
              </a:spcBef>
              <a:buFont typeface="Courier New" panose="02070309020205020404" pitchFamily="49" charset="0"/>
              <a:buNone/>
            </a:pPr>
            <a:r>
              <a:rPr lang="en-US" sz="1500" b="1" dirty="0">
                <a:latin typeface="Times New Roman" panose="02020603050405020304" pitchFamily="18" charset="0"/>
              </a:rPr>
              <a:t>    circle c;   		</a:t>
            </a:r>
            <a:r>
              <a:rPr lang="en-US" sz="1350" dirty="0">
                <a:latin typeface="Times New Roman" panose="02020603050405020304" pitchFamily="18" charset="0"/>
              </a:rPr>
              <a:t>// an object of circle class</a:t>
            </a:r>
          </a:p>
          <a:p>
            <a:pPr lvl="1">
              <a:spcBef>
                <a:spcPct val="0"/>
              </a:spcBef>
              <a:buFont typeface="Courier New" panose="02070309020205020404" pitchFamily="49" charset="0"/>
              <a:buNone/>
            </a:pPr>
            <a:r>
              <a:rPr lang="en-US" sz="1500" b="1" dirty="0">
                <a:latin typeface="Times New Roman" panose="02020603050405020304" pitchFamily="18" charset="0"/>
              </a:rPr>
              <a:t>    </a:t>
            </a:r>
            <a:r>
              <a:rPr lang="en-US" sz="1500" b="1" dirty="0" err="1">
                <a:solidFill>
                  <a:srgbClr val="000066"/>
                </a:solidFill>
                <a:latin typeface="Times New Roman" panose="02020603050405020304" pitchFamily="18" charset="0"/>
              </a:rPr>
              <a:t>c.set</a:t>
            </a:r>
            <a:r>
              <a:rPr lang="en-US" sz="1500" b="1" dirty="0">
                <a:solidFill>
                  <a:srgbClr val="000066"/>
                </a:solidFill>
                <a:latin typeface="Times New Roman" panose="02020603050405020304" pitchFamily="18" charset="0"/>
              </a:rPr>
              <a:t>(5.0);		</a:t>
            </a:r>
            <a:r>
              <a:rPr lang="en-US" sz="1350" dirty="0">
                <a:latin typeface="Times New Roman" panose="02020603050405020304" pitchFamily="18" charset="0"/>
              </a:rPr>
              <a:t>// initialize an object with a public</a:t>
            </a:r>
            <a:r>
              <a:rPr lang="en-US" sz="1350" b="1" dirty="0">
                <a:solidFill>
                  <a:srgbClr val="000066"/>
                </a:solidFill>
                <a:latin typeface="Times New Roman" panose="02020603050405020304" pitchFamily="18" charset="0"/>
              </a:rPr>
              <a:t> </a:t>
            </a:r>
            <a:r>
              <a:rPr lang="en-US" sz="1350" dirty="0">
                <a:latin typeface="Times New Roman" panose="02020603050405020304" pitchFamily="18" charset="0"/>
              </a:rPr>
              <a:t>member function</a:t>
            </a:r>
          </a:p>
          <a:p>
            <a:pPr lvl="1">
              <a:spcBef>
                <a:spcPct val="0"/>
              </a:spcBef>
              <a:buFont typeface="Courier New" panose="02070309020205020404" pitchFamily="49" charset="0"/>
              <a:buNone/>
            </a:pPr>
            <a:r>
              <a:rPr lang="en-US" sz="1500" b="1" dirty="0">
                <a:latin typeface="Times New Roman" panose="02020603050405020304" pitchFamily="18" charset="0"/>
              </a:rPr>
              <a:t>    </a:t>
            </a:r>
            <a:r>
              <a:rPr lang="en-US" sz="1500" b="1" dirty="0" err="1">
                <a:latin typeface="Times New Roman" panose="02020603050405020304" pitchFamily="18" charset="0"/>
              </a:rPr>
              <a:t>cout</a:t>
            </a:r>
            <a:r>
              <a:rPr lang="en-US" sz="1500" b="1" dirty="0">
                <a:latin typeface="Times New Roman" panose="02020603050405020304" pitchFamily="18" charset="0"/>
              </a:rPr>
              <a:t> &lt;&lt; "The radius of circle c is " &lt;&lt; </a:t>
            </a:r>
            <a:r>
              <a:rPr lang="en-US" sz="1500" b="1" dirty="0" err="1">
                <a:solidFill>
                  <a:srgbClr val="000066"/>
                </a:solidFill>
                <a:latin typeface="Times New Roman" panose="02020603050405020304" pitchFamily="18" charset="0"/>
              </a:rPr>
              <a:t>c.get_r</a:t>
            </a:r>
            <a:r>
              <a:rPr lang="en-US" sz="1500" b="1" dirty="0">
                <a:solidFill>
                  <a:srgbClr val="000066"/>
                </a:solidFill>
                <a:latin typeface="Times New Roman" panose="02020603050405020304" pitchFamily="18" charset="0"/>
              </a:rPr>
              <a:t>()</a:t>
            </a:r>
            <a:r>
              <a:rPr lang="en-US" sz="1500" b="1" dirty="0">
                <a:latin typeface="Times New Roman" panose="02020603050405020304" pitchFamily="18" charset="0"/>
              </a:rPr>
              <a:t> &lt;&lt; </a:t>
            </a:r>
            <a:r>
              <a:rPr lang="en-US" sz="1500" b="1" dirty="0" err="1">
                <a:latin typeface="Times New Roman" panose="02020603050405020304" pitchFamily="18" charset="0"/>
              </a:rPr>
              <a:t>endl</a:t>
            </a:r>
            <a:r>
              <a:rPr lang="en-US" sz="1500" b="1" dirty="0">
                <a:latin typeface="Times New Roman" panose="02020603050405020304" pitchFamily="18" charset="0"/>
              </a:rPr>
              <a:t>; </a:t>
            </a:r>
          </a:p>
          <a:p>
            <a:pPr lvl="1">
              <a:spcBef>
                <a:spcPct val="0"/>
              </a:spcBef>
              <a:buFont typeface="Courier New" panose="02070309020205020404" pitchFamily="49" charset="0"/>
              <a:buNone/>
            </a:pPr>
            <a:r>
              <a:rPr lang="en-US" sz="1500" b="1" dirty="0">
                <a:latin typeface="Times New Roman" panose="02020603050405020304" pitchFamily="18" charset="0"/>
              </a:rPr>
              <a:t>		</a:t>
            </a:r>
            <a:r>
              <a:rPr lang="en-US" sz="1350" dirty="0">
                <a:latin typeface="Times New Roman" panose="02020603050405020304" pitchFamily="18" charset="0"/>
              </a:rPr>
              <a:t>// access a private data member with an </a:t>
            </a:r>
            <a:r>
              <a:rPr lang="en-US" sz="1350" dirty="0" err="1">
                <a:latin typeface="Times New Roman" panose="02020603050405020304" pitchFamily="18" charset="0"/>
              </a:rPr>
              <a:t>accessor</a:t>
            </a:r>
            <a:endParaRPr lang="en-US" sz="1350" dirty="0">
              <a:latin typeface="Times New Roman" panose="02020603050405020304" pitchFamily="18" charset="0"/>
            </a:endParaRPr>
          </a:p>
          <a:p>
            <a:pPr lvl="1">
              <a:spcBef>
                <a:spcPct val="0"/>
              </a:spcBef>
              <a:buFont typeface="Courier New" panose="02070309020205020404" pitchFamily="49" charset="0"/>
              <a:buNone/>
            </a:pPr>
            <a:r>
              <a:rPr lang="en-US" sz="1500" b="1" dirty="0">
                <a:latin typeface="Times New Roman" panose="02020603050405020304" pitchFamily="18" charset="0"/>
              </a:rPr>
              <a:t>}</a:t>
            </a:r>
          </a:p>
        </p:txBody>
      </p:sp>
      <p:sp>
        <p:nvSpPr>
          <p:cNvPr id="55300" name="Rectangle 4"/>
          <p:cNvSpPr>
            <a:spLocks noGrp="1" noChangeArrowheads="1"/>
          </p:cNvSpPr>
          <p:nvPr>
            <p:ph type="title"/>
          </p:nvPr>
        </p:nvSpPr>
        <p:spPr>
          <a:xfrm>
            <a:off x="1708060" y="857250"/>
            <a:ext cx="6172200" cy="536972"/>
          </a:xfrm>
          <a:noFill/>
          <a:ln/>
        </p:spPr>
        <p:txBody>
          <a:bodyPr>
            <a:normAutofit/>
          </a:bodyPr>
          <a:lstStyle/>
          <a:p>
            <a:r>
              <a:rPr lang="en-US" sz="1800" b="1" dirty="0"/>
              <a:t>Object Initialization</a:t>
            </a:r>
          </a:p>
        </p:txBody>
      </p:sp>
      <p:sp>
        <p:nvSpPr>
          <p:cNvPr id="55301" name="Text Box 5"/>
          <p:cNvSpPr txBox="1">
            <a:spLocks noChangeArrowheads="1"/>
          </p:cNvSpPr>
          <p:nvPr/>
        </p:nvSpPr>
        <p:spPr bwMode="auto">
          <a:xfrm>
            <a:off x="86991" y="1254279"/>
            <a:ext cx="2848857"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500" dirty="0">
                <a:solidFill>
                  <a:srgbClr val="FF0000"/>
                </a:solidFill>
                <a:latin typeface="Arial" panose="020B0604020202020204" pitchFamily="34" charset="0"/>
                <a:cs typeface="Arial" panose="020B0604020202020204" pitchFamily="34" charset="0"/>
              </a:rPr>
              <a:t>2. By Public Member Functions</a:t>
            </a:r>
          </a:p>
        </p:txBody>
      </p:sp>
      <p:sp>
        <p:nvSpPr>
          <p:cNvPr id="2" name="Rectangle 1">
            <a:extLst>
              <a:ext uri="{FF2B5EF4-FFF2-40B4-BE49-F238E27FC236}">
                <a16:creationId xmlns:a16="http://schemas.microsoft.com/office/drawing/2014/main" id="{F3AB4968-8151-7A9E-1E2B-96766D80B690}"/>
              </a:ext>
            </a:extLst>
          </p:cNvPr>
          <p:cNvSpPr/>
          <p:nvPr/>
        </p:nvSpPr>
        <p:spPr>
          <a:xfrm>
            <a:off x="0" y="579481"/>
            <a:ext cx="9144000" cy="41564"/>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3D3F62F-0472-CB2D-7CED-399C9AAB645F}"/>
              </a:ext>
            </a:extLst>
          </p:cNvPr>
          <p:cNvSpPr/>
          <p:nvPr/>
        </p:nvSpPr>
        <p:spPr>
          <a:xfrm>
            <a:off x="38100" y="621043"/>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4" name="Picture 3" descr="pngfind.com-kingpin-png-4152286 (1).png">
            <a:extLst>
              <a:ext uri="{FF2B5EF4-FFF2-40B4-BE49-F238E27FC236}">
                <a16:creationId xmlns:a16="http://schemas.microsoft.com/office/drawing/2014/main" id="{2E48F51C-0D7E-4991-36A2-2687EB53BB6E}"/>
              </a:ext>
            </a:extLst>
          </p:cNvPr>
          <p:cNvPicPr>
            <a:picLocks noChangeAspect="1"/>
          </p:cNvPicPr>
          <p:nvPr/>
        </p:nvPicPr>
        <p:blipFill>
          <a:blip r:embed="rId2" cstate="print"/>
          <a:stretch>
            <a:fillRect/>
          </a:stretch>
        </p:blipFill>
        <p:spPr>
          <a:xfrm>
            <a:off x="4953000" y="425003"/>
            <a:ext cx="1219200" cy="533400"/>
          </a:xfrm>
          <a:prstGeom prst="rect">
            <a:avLst/>
          </a:prstGeom>
        </p:spPr>
      </p:pic>
      <p:sp>
        <p:nvSpPr>
          <p:cNvPr id="5" name="Date Placeholder 4">
            <a:extLst>
              <a:ext uri="{FF2B5EF4-FFF2-40B4-BE49-F238E27FC236}">
                <a16:creationId xmlns:a16="http://schemas.microsoft.com/office/drawing/2014/main" id="{D34B0BCD-9D16-6887-BE98-4F2D3A3CF0AE}"/>
              </a:ext>
            </a:extLst>
          </p:cNvPr>
          <p:cNvSpPr>
            <a:spLocks noGrp="1"/>
          </p:cNvSpPr>
          <p:nvPr>
            <p:ph type="dt" sz="half" idx="10"/>
          </p:nvPr>
        </p:nvSpPr>
        <p:spPr/>
        <p:txBody>
          <a:bodyPr/>
          <a:lstStyle/>
          <a:p>
            <a:fld id="{F44162B9-ECBA-4A8A-9219-5CC4508FC12A}" type="datetime1">
              <a:rPr lang="en-US" smtClean="0"/>
              <a:t>9/5/2022</a:t>
            </a:fld>
            <a:endParaRPr lang="en-US"/>
          </a:p>
        </p:txBody>
      </p:sp>
      <p:sp>
        <p:nvSpPr>
          <p:cNvPr id="7" name="Footer Placeholder 6">
            <a:extLst>
              <a:ext uri="{FF2B5EF4-FFF2-40B4-BE49-F238E27FC236}">
                <a16:creationId xmlns:a16="http://schemas.microsoft.com/office/drawing/2014/main" id="{5A7F9CC6-9E34-A45A-3701-37B9DF19C6E2}"/>
              </a:ext>
            </a:extLst>
          </p:cNvPr>
          <p:cNvSpPr>
            <a:spLocks noGrp="1"/>
          </p:cNvSpPr>
          <p:nvPr>
            <p:ph type="ftr" sz="quarter" idx="11"/>
          </p:nvPr>
        </p:nvSpPr>
        <p:spPr/>
        <p:txBody>
          <a:bodyPr/>
          <a:lstStyle/>
          <a:p>
            <a:r>
              <a:rPr lang="en-US"/>
              <a:t>C ,C++ and UML Basics</a:t>
            </a:r>
          </a:p>
        </p:txBody>
      </p:sp>
    </p:spTree>
    <p:extLst>
      <p:ext uri="{BB962C8B-B14F-4D97-AF65-F5344CB8AC3E}">
        <p14:creationId xmlns:p14="http://schemas.microsoft.com/office/powerpoint/2010/main" val="25735208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55299"/>
                                        </p:tgtEl>
                                        <p:attrNameLst>
                                          <p:attrName>style.visibility</p:attrName>
                                        </p:attrNameLst>
                                      </p:cBhvr>
                                      <p:to>
                                        <p:strVal val="visible"/>
                                      </p:to>
                                    </p:set>
                                    <p:animEffect transition="in" filter="box(out)">
                                      <p:cBhvr>
                                        <p:cTn id="7" dur="500"/>
                                        <p:tgtEl>
                                          <p:spTgt spid="5529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53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9" grpId="0" animBg="1"/>
      <p:bldP spid="55301"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02CC08-C385-CFA4-C613-C1548077430C}"/>
              </a:ext>
            </a:extLst>
          </p:cNvPr>
          <p:cNvSpPr>
            <a:spLocks noGrp="1"/>
          </p:cNvSpPr>
          <p:nvPr>
            <p:ph type="dt" sz="half" idx="10"/>
          </p:nvPr>
        </p:nvSpPr>
        <p:spPr/>
        <p:txBody>
          <a:bodyPr/>
          <a:lstStyle/>
          <a:p>
            <a:fld id="{C0534B5D-DAA1-43A7-AF11-650D33DCE4A0}" type="datetime1">
              <a:rPr lang="en-US" smtClean="0"/>
              <a:pPr/>
              <a:t>9/5/2022</a:t>
            </a:fld>
            <a:endParaRPr lang="en-US"/>
          </a:p>
        </p:txBody>
      </p:sp>
      <p:sp>
        <p:nvSpPr>
          <p:cNvPr id="3" name="Footer Placeholder 2">
            <a:extLst>
              <a:ext uri="{FF2B5EF4-FFF2-40B4-BE49-F238E27FC236}">
                <a16:creationId xmlns:a16="http://schemas.microsoft.com/office/drawing/2014/main" id="{146F6FBF-EFF9-E59A-1224-1779AB4E0624}"/>
              </a:ext>
            </a:extLst>
          </p:cNvPr>
          <p:cNvSpPr>
            <a:spLocks noGrp="1"/>
          </p:cNvSpPr>
          <p:nvPr>
            <p:ph type="ftr" sz="quarter" idx="11"/>
          </p:nvPr>
        </p:nvSpPr>
        <p:spPr/>
        <p:txBody>
          <a:bodyPr/>
          <a:lstStyle/>
          <a:p>
            <a:r>
              <a:rPr lang="en-US"/>
              <a:t>Looping Statements</a:t>
            </a:r>
          </a:p>
        </p:txBody>
      </p:sp>
      <p:sp>
        <p:nvSpPr>
          <p:cNvPr id="4" name="Slide Number Placeholder 3">
            <a:extLst>
              <a:ext uri="{FF2B5EF4-FFF2-40B4-BE49-F238E27FC236}">
                <a16:creationId xmlns:a16="http://schemas.microsoft.com/office/drawing/2014/main" id="{6CF542E5-DB1C-8D28-D352-78ECE06E2E8F}"/>
              </a:ext>
            </a:extLst>
          </p:cNvPr>
          <p:cNvSpPr>
            <a:spLocks noGrp="1"/>
          </p:cNvSpPr>
          <p:nvPr>
            <p:ph type="sldNum" sz="quarter" idx="12"/>
          </p:nvPr>
        </p:nvSpPr>
        <p:spPr/>
        <p:txBody>
          <a:bodyPr/>
          <a:lstStyle/>
          <a:p>
            <a:fld id="{DC07453D-07AD-44CD-8503-70C5AB4EF812}" type="slidenum">
              <a:rPr lang="en-US" smtClean="0"/>
              <a:pPr/>
              <a:t>75</a:t>
            </a:fld>
            <a:endParaRPr lang="en-US"/>
          </a:p>
        </p:txBody>
      </p:sp>
      <p:sp>
        <p:nvSpPr>
          <p:cNvPr id="5" name="Rectangle 2">
            <a:extLst>
              <a:ext uri="{FF2B5EF4-FFF2-40B4-BE49-F238E27FC236}">
                <a16:creationId xmlns:a16="http://schemas.microsoft.com/office/drawing/2014/main" id="{8EDB1AC1-668D-A528-906D-71D7272EE8DB}"/>
              </a:ext>
            </a:extLst>
          </p:cNvPr>
          <p:cNvSpPr txBox="1">
            <a:spLocks noChangeArrowheads="1"/>
          </p:cNvSpPr>
          <p:nvPr/>
        </p:nvSpPr>
        <p:spPr>
          <a:xfrm>
            <a:off x="1547664" y="1196752"/>
            <a:ext cx="2800350" cy="2057400"/>
          </a:xfrm>
          <a:prstGeom prst="rect">
            <a:avLst/>
          </a:prstGeom>
          <a:solidFill>
            <a:schemeClr val="accent1"/>
          </a:solidFill>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buFontTx/>
              <a:buNone/>
            </a:pPr>
            <a:endParaRPr lang="en-US" sz="900">
              <a:latin typeface="Times New Roman" panose="02020603050405020304" pitchFamily="18" charset="0"/>
            </a:endParaRPr>
          </a:p>
          <a:p>
            <a:pPr>
              <a:spcBef>
                <a:spcPct val="0"/>
              </a:spcBef>
              <a:buFontTx/>
              <a:buNone/>
            </a:pPr>
            <a:r>
              <a:rPr lang="en-US">
                <a:latin typeface="Times New Roman" panose="02020603050405020304" pitchFamily="18" charset="0"/>
              </a:rPr>
              <a:t>   </a:t>
            </a:r>
            <a:r>
              <a:rPr lang="en-US" sz="1800">
                <a:latin typeface="Times New Roman" panose="02020603050405020304" pitchFamily="18" charset="0"/>
              </a:rPr>
              <a:t>#include &lt;iostream.h&gt;</a:t>
            </a:r>
          </a:p>
          <a:p>
            <a:pPr>
              <a:spcBef>
                <a:spcPct val="0"/>
              </a:spcBef>
              <a:buFontTx/>
              <a:buNone/>
            </a:pPr>
            <a:endParaRPr lang="en-US" sz="750">
              <a:latin typeface="Times New Roman" panose="02020603050405020304" pitchFamily="18" charset="0"/>
            </a:endParaRPr>
          </a:p>
          <a:p>
            <a:pPr>
              <a:spcBef>
                <a:spcPct val="0"/>
              </a:spcBef>
              <a:buFontTx/>
              <a:buNone/>
            </a:pPr>
            <a:r>
              <a:rPr lang="en-US">
                <a:latin typeface="Times New Roman" panose="02020603050405020304" pitchFamily="18" charset="0"/>
              </a:rPr>
              <a:t>   </a:t>
            </a:r>
            <a:r>
              <a:rPr lang="en-US" sz="1800">
                <a:latin typeface="Times New Roman" panose="02020603050405020304" pitchFamily="18" charset="0"/>
              </a:rPr>
              <a:t>class circle</a:t>
            </a:r>
          </a:p>
          <a:p>
            <a:pPr>
              <a:spcBef>
                <a:spcPct val="0"/>
              </a:spcBef>
              <a:buFontTx/>
              <a:buNone/>
            </a:pPr>
            <a:r>
              <a:rPr lang="en-US" sz="1800">
                <a:latin typeface="Times New Roman" panose="02020603050405020304" pitchFamily="18" charset="0"/>
              </a:rPr>
              <a:t>   {</a:t>
            </a:r>
          </a:p>
          <a:p>
            <a:pPr>
              <a:spcBef>
                <a:spcPct val="0"/>
              </a:spcBef>
              <a:buFontTx/>
              <a:buNone/>
            </a:pPr>
            <a:r>
              <a:rPr lang="en-US" sz="1800">
                <a:latin typeface="Times New Roman" panose="02020603050405020304" pitchFamily="18" charset="0"/>
              </a:rPr>
              <a:t>	  public:</a:t>
            </a:r>
          </a:p>
          <a:p>
            <a:pPr>
              <a:spcBef>
                <a:spcPct val="0"/>
              </a:spcBef>
              <a:buFontTx/>
              <a:buNone/>
            </a:pPr>
            <a:r>
              <a:rPr lang="en-US" sz="1800">
                <a:latin typeface="Times New Roman" panose="02020603050405020304" pitchFamily="18" charset="0"/>
              </a:rPr>
              <a:t>	     double radius;</a:t>
            </a:r>
          </a:p>
          <a:p>
            <a:pPr>
              <a:spcBef>
                <a:spcPct val="0"/>
              </a:spcBef>
              <a:buFontTx/>
              <a:buNone/>
            </a:pPr>
            <a:r>
              <a:rPr lang="en-US" sz="1800">
                <a:latin typeface="Times New Roman" panose="02020603050405020304" pitchFamily="18" charset="0"/>
              </a:rPr>
              <a:t>   };</a:t>
            </a:r>
            <a:endParaRPr lang="en-US" sz="1800" dirty="0">
              <a:latin typeface="Times New Roman" panose="02020603050405020304" pitchFamily="18" charset="0"/>
            </a:endParaRPr>
          </a:p>
        </p:txBody>
      </p:sp>
      <p:sp>
        <p:nvSpPr>
          <p:cNvPr id="6" name="Text Box 5">
            <a:extLst>
              <a:ext uri="{FF2B5EF4-FFF2-40B4-BE49-F238E27FC236}">
                <a16:creationId xmlns:a16="http://schemas.microsoft.com/office/drawing/2014/main" id="{D8CE1C64-AA53-F32E-5FBA-AFB44E2063AB}"/>
              </a:ext>
            </a:extLst>
          </p:cNvPr>
          <p:cNvSpPr txBox="1">
            <a:spLocks noChangeArrowheads="1"/>
          </p:cNvSpPr>
          <p:nvPr/>
        </p:nvSpPr>
        <p:spPr bwMode="auto">
          <a:xfrm>
            <a:off x="1547664" y="3268440"/>
            <a:ext cx="6172200" cy="1569660"/>
          </a:xfrm>
          <a:prstGeom prst="rect">
            <a:avLst/>
          </a:prstGeom>
          <a:solidFill>
            <a:srgbClr val="FF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500" b="1" dirty="0"/>
              <a:t>int main()</a:t>
            </a:r>
          </a:p>
          <a:p>
            <a:r>
              <a:rPr lang="en-US" sz="1500" b="1" dirty="0"/>
              <a:t>{</a:t>
            </a:r>
          </a:p>
          <a:p>
            <a:r>
              <a:rPr lang="en-US" sz="1500" b="1" dirty="0"/>
              <a:t>    circle c1;</a:t>
            </a:r>
            <a:r>
              <a:rPr lang="en-US" b="1" dirty="0"/>
              <a:t>		   </a:t>
            </a:r>
            <a:r>
              <a:rPr lang="en-US" sz="1500" dirty="0">
                <a:latin typeface="Times New Roman" panose="02020603050405020304" pitchFamily="18" charset="0"/>
              </a:rPr>
              <a:t>// Declare an instance of the class</a:t>
            </a:r>
            <a:r>
              <a:rPr lang="en-US" b="1" dirty="0"/>
              <a:t> </a:t>
            </a:r>
            <a:r>
              <a:rPr lang="en-US" sz="1500" dirty="0">
                <a:latin typeface="Times New Roman" panose="02020603050405020304" pitchFamily="18" charset="0"/>
              </a:rPr>
              <a:t>circle</a:t>
            </a:r>
          </a:p>
          <a:p>
            <a:r>
              <a:rPr lang="en-US" sz="1500" b="1" dirty="0"/>
              <a:t>    c1.radius = 5;</a:t>
            </a:r>
            <a:r>
              <a:rPr lang="en-US" b="1" dirty="0"/>
              <a:t>	   </a:t>
            </a:r>
            <a:r>
              <a:rPr lang="en-US" sz="1500" dirty="0">
                <a:latin typeface="Times New Roman" panose="02020603050405020304" pitchFamily="18" charset="0"/>
              </a:rPr>
              <a:t>// Initialize by assignment</a:t>
            </a:r>
          </a:p>
          <a:p>
            <a:endParaRPr lang="en-US" sz="1500" dirty="0">
              <a:latin typeface="Times New Roman" panose="02020603050405020304" pitchFamily="18" charset="0"/>
            </a:endParaRPr>
          </a:p>
          <a:p>
            <a:r>
              <a:rPr lang="en-US" sz="1500" b="1" dirty="0"/>
              <a:t>}</a:t>
            </a:r>
          </a:p>
        </p:txBody>
      </p:sp>
      <p:sp>
        <p:nvSpPr>
          <p:cNvPr id="7" name="Text Box 7">
            <a:extLst>
              <a:ext uri="{FF2B5EF4-FFF2-40B4-BE49-F238E27FC236}">
                <a16:creationId xmlns:a16="http://schemas.microsoft.com/office/drawing/2014/main" id="{EF5EFAA2-5F39-D814-ED18-FBD1F026BCB3}"/>
              </a:ext>
            </a:extLst>
          </p:cNvPr>
          <p:cNvSpPr txBox="1">
            <a:spLocks noChangeArrowheads="1"/>
          </p:cNvSpPr>
          <p:nvPr/>
        </p:nvSpPr>
        <p:spPr bwMode="auto">
          <a:xfrm>
            <a:off x="4621859" y="1619425"/>
            <a:ext cx="3098006" cy="1269578"/>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Char char="•"/>
            </a:pPr>
            <a:r>
              <a:rPr lang="en-US" sz="1500" dirty="0">
                <a:solidFill>
                  <a:schemeClr val="accent2"/>
                </a:solidFill>
              </a:rPr>
              <a:t>   Only work for public data </a:t>
            </a:r>
          </a:p>
          <a:p>
            <a:r>
              <a:rPr lang="en-US" sz="1500" dirty="0">
                <a:solidFill>
                  <a:schemeClr val="accent2"/>
                </a:solidFill>
              </a:rPr>
              <a:t>     members</a:t>
            </a:r>
          </a:p>
          <a:p>
            <a:pPr>
              <a:buFontTx/>
              <a:buChar char="•"/>
            </a:pPr>
            <a:endParaRPr lang="en-US" sz="900" dirty="0">
              <a:solidFill>
                <a:schemeClr val="accent2"/>
              </a:solidFill>
            </a:endParaRPr>
          </a:p>
          <a:p>
            <a:pPr>
              <a:buFontTx/>
              <a:buChar char="•"/>
            </a:pPr>
            <a:r>
              <a:rPr lang="en-US" sz="1500" dirty="0">
                <a:solidFill>
                  <a:schemeClr val="accent2"/>
                </a:solidFill>
              </a:rPr>
              <a:t>   No control over the operations </a:t>
            </a:r>
          </a:p>
          <a:p>
            <a:r>
              <a:rPr lang="en-US" sz="1500" dirty="0">
                <a:solidFill>
                  <a:schemeClr val="accent2"/>
                </a:solidFill>
              </a:rPr>
              <a:t>    on data members</a:t>
            </a:r>
          </a:p>
          <a:p>
            <a:pPr>
              <a:buFontTx/>
              <a:buChar char="•"/>
            </a:pPr>
            <a:endParaRPr lang="en-US" sz="750" dirty="0">
              <a:solidFill>
                <a:schemeClr val="accent2"/>
              </a:solidFill>
            </a:endParaRPr>
          </a:p>
        </p:txBody>
      </p:sp>
      <p:sp>
        <p:nvSpPr>
          <p:cNvPr id="8" name="Rectangle 7">
            <a:extLst>
              <a:ext uri="{FF2B5EF4-FFF2-40B4-BE49-F238E27FC236}">
                <a16:creationId xmlns:a16="http://schemas.microsoft.com/office/drawing/2014/main" id="{4686696A-548F-AECD-C502-88AF5C5C75F0}"/>
              </a:ext>
            </a:extLst>
          </p:cNvPr>
          <p:cNvSpPr/>
          <p:nvPr/>
        </p:nvSpPr>
        <p:spPr>
          <a:xfrm>
            <a:off x="0" y="609600"/>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B99476-1311-7A89-DDF1-9AC67E993A3D}"/>
              </a:ext>
            </a:extLst>
          </p:cNvPr>
          <p:cNvSpPr/>
          <p:nvPr/>
        </p:nvSpPr>
        <p:spPr>
          <a:xfrm>
            <a:off x="0" y="731520"/>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10" name="Picture 9" descr="pngfind.com-kingpin-png-4152286 (1).png">
            <a:extLst>
              <a:ext uri="{FF2B5EF4-FFF2-40B4-BE49-F238E27FC236}">
                <a16:creationId xmlns:a16="http://schemas.microsoft.com/office/drawing/2014/main" id="{A4A084A0-7956-9D2E-85A0-D016A800C5C2}"/>
              </a:ext>
            </a:extLst>
          </p:cNvPr>
          <p:cNvPicPr>
            <a:picLocks noChangeAspect="1"/>
          </p:cNvPicPr>
          <p:nvPr/>
        </p:nvPicPr>
        <p:blipFill>
          <a:blip r:embed="rId2" cstate="print"/>
          <a:stretch>
            <a:fillRect/>
          </a:stretch>
        </p:blipFill>
        <p:spPr>
          <a:xfrm>
            <a:off x="4953000" y="457200"/>
            <a:ext cx="1219200" cy="533400"/>
          </a:xfrm>
          <a:prstGeom prst="rect">
            <a:avLst/>
          </a:prstGeom>
        </p:spPr>
      </p:pic>
      <p:sp>
        <p:nvSpPr>
          <p:cNvPr id="11" name="TextBox 10">
            <a:extLst>
              <a:ext uri="{FF2B5EF4-FFF2-40B4-BE49-F238E27FC236}">
                <a16:creationId xmlns:a16="http://schemas.microsoft.com/office/drawing/2014/main" id="{C2C972A2-9CBF-0864-AD0A-E8732B8E9AE9}"/>
              </a:ext>
            </a:extLst>
          </p:cNvPr>
          <p:cNvSpPr txBox="1"/>
          <p:nvPr/>
        </p:nvSpPr>
        <p:spPr>
          <a:xfrm>
            <a:off x="107504" y="-706"/>
            <a:ext cx="7120677" cy="523220"/>
          </a:xfrm>
          <a:prstGeom prst="rect">
            <a:avLst/>
          </a:prstGeom>
          <a:noFill/>
        </p:spPr>
        <p:txBody>
          <a:bodyPr wrap="square">
            <a:spAutoFit/>
          </a:bodyPr>
          <a:lstStyle/>
          <a:p>
            <a:pPr algn="ctr"/>
            <a:r>
              <a:rPr lang="en-US" sz="2800" dirty="0"/>
              <a:t>Declaration &amp; Initialization of an Object</a:t>
            </a:r>
            <a:endParaRPr lang="en-IN" sz="2800" b="1" dirty="0"/>
          </a:p>
        </p:txBody>
      </p:sp>
    </p:spTree>
    <p:extLst>
      <p:ext uri="{BB962C8B-B14F-4D97-AF65-F5344CB8AC3E}">
        <p14:creationId xmlns:p14="http://schemas.microsoft.com/office/powerpoint/2010/main" val="4033721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strVal val="#ppt_w*0.70"/>
                                          </p:val>
                                        </p:tav>
                                        <p:tav tm="100000">
                                          <p:val>
                                            <p:strVal val="#ppt_w"/>
                                          </p:val>
                                        </p:tav>
                                      </p:tavLst>
                                    </p:anim>
                                    <p:anim calcmode="lin" valueType="num">
                                      <p:cBhvr>
                                        <p:cTn id="13" dur="500" fill="hold"/>
                                        <p:tgtEl>
                                          <p:spTgt spid="7"/>
                                        </p:tgtEl>
                                        <p:attrNameLst>
                                          <p:attrName>ppt_h</p:attrName>
                                        </p:attrNameLst>
                                      </p:cBhvr>
                                      <p:tavLst>
                                        <p:tav tm="0">
                                          <p:val>
                                            <p:strVal val="#ppt_h"/>
                                          </p:val>
                                        </p:tav>
                                        <p:tav tm="100000">
                                          <p:val>
                                            <p:strVal val="#ppt_h"/>
                                          </p:val>
                                        </p:tav>
                                      </p:tavLst>
                                    </p:anim>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731520"/>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5029200" y="457200"/>
            <a:ext cx="1066800" cy="6096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ngfind.com-kingpin-png-4152286 (1).png"/>
          <p:cNvPicPr>
            <a:picLocks noChangeAspect="1"/>
          </p:cNvPicPr>
          <p:nvPr/>
        </p:nvPicPr>
        <p:blipFill>
          <a:blip r:embed="rId2" cstate="print"/>
          <a:stretch>
            <a:fillRect/>
          </a:stretch>
        </p:blipFill>
        <p:spPr>
          <a:xfrm>
            <a:off x="4953000" y="457200"/>
            <a:ext cx="1219200" cy="533400"/>
          </a:xfrm>
          <a:prstGeom prst="rect">
            <a:avLst/>
          </a:prstGeom>
        </p:spPr>
      </p:pic>
      <p:sp>
        <p:nvSpPr>
          <p:cNvPr id="7" name="Date Placeholder 6"/>
          <p:cNvSpPr>
            <a:spLocks noGrp="1"/>
          </p:cNvSpPr>
          <p:nvPr>
            <p:ph type="dt" sz="half" idx="10"/>
          </p:nvPr>
        </p:nvSpPr>
        <p:spPr/>
        <p:txBody>
          <a:bodyPr/>
          <a:lstStyle/>
          <a:p>
            <a:fld id="{075B0B5B-A903-4FB6-BEAA-418F43AFE905}" type="datetime1">
              <a:rPr lang="en-US" smtClean="0"/>
              <a:pPr/>
              <a:t>9/5/2022</a:t>
            </a:fld>
            <a:endParaRPr lang="en-US"/>
          </a:p>
        </p:txBody>
      </p:sp>
      <p:sp>
        <p:nvSpPr>
          <p:cNvPr id="9" name="Slide Number Placeholder 8"/>
          <p:cNvSpPr>
            <a:spLocks noGrp="1"/>
          </p:cNvSpPr>
          <p:nvPr>
            <p:ph type="sldNum" sz="quarter" idx="12"/>
          </p:nvPr>
        </p:nvSpPr>
        <p:spPr/>
        <p:txBody>
          <a:bodyPr/>
          <a:lstStyle/>
          <a:p>
            <a:fld id="{DC07453D-07AD-44CD-8503-70C5AB4EF812}" type="slidenum">
              <a:rPr lang="en-US" smtClean="0"/>
              <a:pPr/>
              <a:t>76</a:t>
            </a:fld>
            <a:endParaRPr lang="en-US"/>
          </a:p>
        </p:txBody>
      </p:sp>
      <p:sp>
        <p:nvSpPr>
          <p:cNvPr id="12" name="TextBox 11">
            <a:extLst>
              <a:ext uri="{FF2B5EF4-FFF2-40B4-BE49-F238E27FC236}">
                <a16:creationId xmlns:a16="http://schemas.microsoft.com/office/drawing/2014/main" id="{FFBD0761-E8DE-DE45-D54C-D5718512DF01}"/>
              </a:ext>
            </a:extLst>
          </p:cNvPr>
          <p:cNvSpPr txBox="1"/>
          <p:nvPr/>
        </p:nvSpPr>
        <p:spPr>
          <a:xfrm>
            <a:off x="107504" y="-706"/>
            <a:ext cx="7120677" cy="523220"/>
          </a:xfrm>
          <a:prstGeom prst="rect">
            <a:avLst/>
          </a:prstGeom>
          <a:noFill/>
        </p:spPr>
        <p:txBody>
          <a:bodyPr wrap="square">
            <a:spAutoFit/>
          </a:bodyPr>
          <a:lstStyle/>
          <a:p>
            <a:pPr algn="ctr"/>
            <a:r>
              <a:rPr lang="en-US" sz="2800" b="1" dirty="0"/>
              <a:t>Examples</a:t>
            </a:r>
            <a:endParaRPr lang="en-IN" sz="2800" b="1" dirty="0"/>
          </a:p>
        </p:txBody>
      </p:sp>
      <p:sp>
        <p:nvSpPr>
          <p:cNvPr id="8" name="Rectangle 2">
            <a:extLst>
              <a:ext uri="{FF2B5EF4-FFF2-40B4-BE49-F238E27FC236}">
                <a16:creationId xmlns:a16="http://schemas.microsoft.com/office/drawing/2014/main" id="{1B5C61B8-D701-4691-7087-6BBCB7B50AA5}"/>
              </a:ext>
            </a:extLst>
          </p:cNvPr>
          <p:cNvSpPr>
            <a:spLocks noChangeArrowheads="1"/>
          </p:cNvSpPr>
          <p:nvPr/>
        </p:nvSpPr>
        <p:spPr bwMode="auto">
          <a:xfrm>
            <a:off x="611560" y="990600"/>
            <a:ext cx="4265240" cy="4419600"/>
          </a:xfrm>
          <a:prstGeom prst="rect">
            <a:avLst/>
          </a:prstGeom>
          <a:solidFill>
            <a:srgbClr val="D5E3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a:buFontTx/>
              <a:buNone/>
            </a:pPr>
            <a:r>
              <a:rPr lang="en-US" sz="2100" dirty="0"/>
              <a:t>class Rectangle</a:t>
            </a:r>
          </a:p>
          <a:p>
            <a:pPr>
              <a:buFontTx/>
              <a:buNone/>
            </a:pPr>
            <a:r>
              <a:rPr lang="en-US" sz="2100" dirty="0"/>
              <a:t>{</a:t>
            </a:r>
          </a:p>
          <a:p>
            <a:pPr>
              <a:buFontTx/>
              <a:buNone/>
            </a:pPr>
            <a:r>
              <a:rPr lang="en-US" sz="2100" dirty="0"/>
              <a:t>	private:</a:t>
            </a:r>
          </a:p>
          <a:p>
            <a:pPr>
              <a:buFontTx/>
              <a:buNone/>
            </a:pPr>
            <a:r>
              <a:rPr lang="en-US" sz="2100" dirty="0"/>
              <a:t>	   </a:t>
            </a:r>
            <a:r>
              <a:rPr lang="en-US" sz="2100" dirty="0" err="1"/>
              <a:t>int</a:t>
            </a:r>
            <a:r>
              <a:rPr lang="en-US" sz="2100" dirty="0"/>
              <a:t> width;</a:t>
            </a:r>
          </a:p>
          <a:p>
            <a:pPr>
              <a:buFontTx/>
              <a:buNone/>
            </a:pPr>
            <a:r>
              <a:rPr lang="en-US" sz="2100" dirty="0"/>
              <a:t>	   </a:t>
            </a:r>
            <a:r>
              <a:rPr lang="en-US" sz="2100" dirty="0" err="1"/>
              <a:t>int</a:t>
            </a:r>
            <a:r>
              <a:rPr lang="en-US" sz="2100" dirty="0"/>
              <a:t> length;</a:t>
            </a:r>
          </a:p>
          <a:p>
            <a:pPr>
              <a:buFontTx/>
              <a:buNone/>
            </a:pPr>
            <a:r>
              <a:rPr lang="en-US" sz="2100" dirty="0"/>
              <a:t>	public:</a:t>
            </a:r>
          </a:p>
          <a:p>
            <a:pPr>
              <a:buFontTx/>
              <a:buNone/>
            </a:pPr>
            <a:r>
              <a:rPr lang="en-US" sz="2100" dirty="0"/>
              <a:t>	   void set(</a:t>
            </a:r>
            <a:r>
              <a:rPr lang="en-US" sz="2100" dirty="0" err="1"/>
              <a:t>int</a:t>
            </a:r>
            <a:r>
              <a:rPr lang="en-US" sz="2100" dirty="0"/>
              <a:t> w, </a:t>
            </a:r>
            <a:r>
              <a:rPr lang="en-US" sz="2100" dirty="0" err="1"/>
              <a:t>int</a:t>
            </a:r>
            <a:r>
              <a:rPr lang="en-US" sz="2100" dirty="0"/>
              <a:t> l);</a:t>
            </a:r>
          </a:p>
          <a:p>
            <a:pPr>
              <a:buFontTx/>
              <a:buNone/>
            </a:pPr>
            <a:r>
              <a:rPr lang="en-US" sz="2100" dirty="0"/>
              <a:t>	   </a:t>
            </a:r>
            <a:r>
              <a:rPr lang="en-US" sz="2100" dirty="0" err="1"/>
              <a:t>int</a:t>
            </a:r>
            <a:r>
              <a:rPr lang="en-US" sz="2100" dirty="0"/>
              <a:t> area();</a:t>
            </a:r>
          </a:p>
          <a:p>
            <a:pPr>
              <a:buFontTx/>
              <a:buNone/>
            </a:pPr>
            <a:r>
              <a:rPr lang="en-US" sz="2100" dirty="0"/>
              <a:t>};</a:t>
            </a:r>
          </a:p>
        </p:txBody>
      </p:sp>
      <p:sp>
        <p:nvSpPr>
          <p:cNvPr id="10" name="Rectangle 9">
            <a:extLst>
              <a:ext uri="{FF2B5EF4-FFF2-40B4-BE49-F238E27FC236}">
                <a16:creationId xmlns:a16="http://schemas.microsoft.com/office/drawing/2014/main" id="{1EB47434-028A-70E5-9B14-FF3625AD0730}"/>
              </a:ext>
            </a:extLst>
          </p:cNvPr>
          <p:cNvSpPr>
            <a:spLocks noChangeArrowheads="1"/>
          </p:cNvSpPr>
          <p:nvPr/>
        </p:nvSpPr>
        <p:spPr bwMode="auto">
          <a:xfrm>
            <a:off x="4898571" y="1164637"/>
            <a:ext cx="3772176" cy="4138990"/>
          </a:xfrm>
          <a:prstGeom prst="rect">
            <a:avLst/>
          </a:prstGeom>
          <a:solidFill>
            <a:srgbClr val="FF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a:lnSpc>
                <a:spcPct val="80000"/>
              </a:lnSpc>
              <a:buFontTx/>
              <a:buNone/>
            </a:pPr>
            <a:endParaRPr lang="en-US" sz="750" dirty="0"/>
          </a:p>
          <a:p>
            <a:pPr>
              <a:lnSpc>
                <a:spcPct val="80000"/>
              </a:lnSpc>
              <a:buFontTx/>
              <a:buNone/>
            </a:pPr>
            <a:r>
              <a:rPr lang="en-US" sz="1800" dirty="0"/>
              <a:t>main()</a:t>
            </a:r>
          </a:p>
          <a:p>
            <a:pPr>
              <a:lnSpc>
                <a:spcPct val="80000"/>
              </a:lnSpc>
              <a:buFontTx/>
              <a:buNone/>
            </a:pPr>
            <a:r>
              <a:rPr lang="en-US" sz="1800" dirty="0"/>
              <a:t>{</a:t>
            </a:r>
          </a:p>
          <a:p>
            <a:pPr>
              <a:lnSpc>
                <a:spcPct val="80000"/>
              </a:lnSpc>
              <a:buFontTx/>
              <a:buNone/>
            </a:pPr>
            <a:r>
              <a:rPr lang="en-US" sz="1800" dirty="0"/>
              <a:t>	</a:t>
            </a:r>
            <a:r>
              <a:rPr lang="en-US" sz="1800" b="1" dirty="0"/>
              <a:t>Rectangle r1;</a:t>
            </a:r>
          </a:p>
          <a:p>
            <a:pPr>
              <a:lnSpc>
                <a:spcPct val="80000"/>
              </a:lnSpc>
              <a:buFontTx/>
              <a:buNone/>
            </a:pPr>
            <a:r>
              <a:rPr lang="en-US" sz="1800" b="1" dirty="0"/>
              <a:t>	Rectangle r2;</a:t>
            </a:r>
          </a:p>
          <a:p>
            <a:pPr>
              <a:lnSpc>
                <a:spcPct val="80000"/>
              </a:lnSpc>
              <a:buFontTx/>
              <a:buNone/>
            </a:pPr>
            <a:r>
              <a:rPr lang="en-US" sz="1800" b="1" dirty="0"/>
              <a:t>	</a:t>
            </a:r>
          </a:p>
          <a:p>
            <a:pPr>
              <a:lnSpc>
                <a:spcPct val="80000"/>
              </a:lnSpc>
              <a:buFontTx/>
              <a:buNone/>
            </a:pPr>
            <a:r>
              <a:rPr lang="en-US" sz="1800" b="1" dirty="0"/>
              <a:t>    r1.set(5, 8); </a:t>
            </a:r>
          </a:p>
          <a:p>
            <a:pPr>
              <a:lnSpc>
                <a:spcPct val="80000"/>
              </a:lnSpc>
              <a:buFontTx/>
              <a:buNone/>
            </a:pPr>
            <a:r>
              <a:rPr lang="en-US" sz="1800" b="1" dirty="0"/>
              <a:t>	</a:t>
            </a:r>
            <a:r>
              <a:rPr lang="en-US" sz="1800" dirty="0" err="1"/>
              <a:t>cout</a:t>
            </a:r>
            <a:r>
              <a:rPr lang="en-US" sz="1800" dirty="0"/>
              <a:t>&lt;&lt;r1.area()&lt;&lt;</a:t>
            </a:r>
            <a:r>
              <a:rPr lang="en-US" sz="1800" dirty="0" err="1"/>
              <a:t>endl</a:t>
            </a:r>
            <a:r>
              <a:rPr lang="en-US" sz="1800" dirty="0"/>
              <a:t>;</a:t>
            </a:r>
          </a:p>
          <a:p>
            <a:pPr>
              <a:lnSpc>
                <a:spcPct val="80000"/>
              </a:lnSpc>
              <a:buFontTx/>
              <a:buNone/>
            </a:pPr>
            <a:endParaRPr lang="en-US" sz="1800" b="1" dirty="0"/>
          </a:p>
          <a:p>
            <a:pPr>
              <a:lnSpc>
                <a:spcPct val="80000"/>
              </a:lnSpc>
              <a:buFontTx/>
              <a:buNone/>
            </a:pPr>
            <a:r>
              <a:rPr lang="en-US" sz="1800" b="1" dirty="0"/>
              <a:t>	r2.set(8,10);</a:t>
            </a:r>
          </a:p>
          <a:p>
            <a:pPr>
              <a:lnSpc>
                <a:spcPct val="80000"/>
              </a:lnSpc>
              <a:buFontTx/>
              <a:buNone/>
            </a:pPr>
            <a:r>
              <a:rPr lang="en-US" sz="1800" b="1" dirty="0"/>
              <a:t>	</a:t>
            </a:r>
            <a:r>
              <a:rPr lang="en-US" sz="1800" dirty="0" err="1"/>
              <a:t>cout</a:t>
            </a:r>
            <a:r>
              <a:rPr lang="en-US" sz="1800" dirty="0"/>
              <a:t>&lt;&lt;r2.area()&lt;&lt;</a:t>
            </a:r>
            <a:r>
              <a:rPr lang="en-US" sz="1800" dirty="0" err="1"/>
              <a:t>endl</a:t>
            </a:r>
            <a:r>
              <a:rPr lang="en-US" sz="1800" dirty="0"/>
              <a:t>;</a:t>
            </a:r>
          </a:p>
          <a:p>
            <a:pPr>
              <a:lnSpc>
                <a:spcPct val="80000"/>
              </a:lnSpc>
              <a:buFontTx/>
              <a:buNone/>
            </a:pPr>
            <a:r>
              <a:rPr lang="en-US" sz="1800" dirty="0"/>
              <a:t>}</a:t>
            </a:r>
          </a:p>
        </p:txBody>
      </p:sp>
    </p:spTree>
    <p:extLst>
      <p:ext uri="{BB962C8B-B14F-4D97-AF65-F5344CB8AC3E}">
        <p14:creationId xmlns:p14="http://schemas.microsoft.com/office/powerpoint/2010/main" val="16086259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731520"/>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5029200" y="457200"/>
            <a:ext cx="1066800" cy="6096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ngfind.com-kingpin-png-4152286 (1).png"/>
          <p:cNvPicPr>
            <a:picLocks noChangeAspect="1"/>
          </p:cNvPicPr>
          <p:nvPr/>
        </p:nvPicPr>
        <p:blipFill>
          <a:blip r:embed="rId2" cstate="print"/>
          <a:stretch>
            <a:fillRect/>
          </a:stretch>
        </p:blipFill>
        <p:spPr>
          <a:xfrm>
            <a:off x="4953000" y="457200"/>
            <a:ext cx="1219200" cy="533400"/>
          </a:xfrm>
          <a:prstGeom prst="rect">
            <a:avLst/>
          </a:prstGeom>
        </p:spPr>
      </p:pic>
      <p:sp>
        <p:nvSpPr>
          <p:cNvPr id="7" name="Date Placeholder 6"/>
          <p:cNvSpPr>
            <a:spLocks noGrp="1"/>
          </p:cNvSpPr>
          <p:nvPr>
            <p:ph type="dt" sz="half" idx="10"/>
          </p:nvPr>
        </p:nvSpPr>
        <p:spPr/>
        <p:txBody>
          <a:bodyPr/>
          <a:lstStyle/>
          <a:p>
            <a:fld id="{075B0B5B-A903-4FB6-BEAA-418F43AFE905}" type="datetime1">
              <a:rPr lang="en-US" smtClean="0"/>
              <a:pPr/>
              <a:t>9/5/2022</a:t>
            </a:fld>
            <a:endParaRPr lang="en-US"/>
          </a:p>
        </p:txBody>
      </p:sp>
      <p:sp>
        <p:nvSpPr>
          <p:cNvPr id="9" name="Slide Number Placeholder 8"/>
          <p:cNvSpPr>
            <a:spLocks noGrp="1"/>
          </p:cNvSpPr>
          <p:nvPr>
            <p:ph type="sldNum" sz="quarter" idx="12"/>
          </p:nvPr>
        </p:nvSpPr>
        <p:spPr/>
        <p:txBody>
          <a:bodyPr/>
          <a:lstStyle/>
          <a:p>
            <a:fld id="{DC07453D-07AD-44CD-8503-70C5AB4EF812}" type="slidenum">
              <a:rPr lang="en-US" smtClean="0"/>
              <a:pPr/>
              <a:t>77</a:t>
            </a:fld>
            <a:endParaRPr lang="en-US"/>
          </a:p>
        </p:txBody>
      </p:sp>
      <p:sp>
        <p:nvSpPr>
          <p:cNvPr id="12" name="TextBox 11">
            <a:extLst>
              <a:ext uri="{FF2B5EF4-FFF2-40B4-BE49-F238E27FC236}">
                <a16:creationId xmlns:a16="http://schemas.microsoft.com/office/drawing/2014/main" id="{FFBD0761-E8DE-DE45-D54C-D5718512DF01}"/>
              </a:ext>
            </a:extLst>
          </p:cNvPr>
          <p:cNvSpPr txBox="1"/>
          <p:nvPr/>
        </p:nvSpPr>
        <p:spPr>
          <a:xfrm>
            <a:off x="107504" y="-706"/>
            <a:ext cx="7120677" cy="523220"/>
          </a:xfrm>
          <a:prstGeom prst="rect">
            <a:avLst/>
          </a:prstGeom>
          <a:noFill/>
        </p:spPr>
        <p:txBody>
          <a:bodyPr wrap="square">
            <a:spAutoFit/>
          </a:bodyPr>
          <a:lstStyle/>
          <a:p>
            <a:pPr algn="ctr"/>
            <a:r>
              <a:rPr lang="en-US" sz="2800" b="1" dirty="0"/>
              <a:t>Example: 2</a:t>
            </a:r>
            <a:endParaRPr lang="en-IN" sz="2800" b="1" dirty="0"/>
          </a:p>
        </p:txBody>
      </p:sp>
      <p:sp>
        <p:nvSpPr>
          <p:cNvPr id="11" name="TextBox 10">
            <a:extLst>
              <a:ext uri="{FF2B5EF4-FFF2-40B4-BE49-F238E27FC236}">
                <a16:creationId xmlns:a16="http://schemas.microsoft.com/office/drawing/2014/main" id="{305B2B95-23AB-B846-9456-DA195F35D315}"/>
              </a:ext>
            </a:extLst>
          </p:cNvPr>
          <p:cNvSpPr txBox="1"/>
          <p:nvPr/>
        </p:nvSpPr>
        <p:spPr>
          <a:xfrm>
            <a:off x="786408" y="1143000"/>
            <a:ext cx="7571185" cy="5567589"/>
          </a:xfrm>
          <a:prstGeom prst="rect">
            <a:avLst/>
          </a:prstGeom>
          <a:noFill/>
        </p:spPr>
        <p:txBody>
          <a:bodyPr wrap="square" numCol="2">
            <a:spAutoFit/>
          </a:bodyPr>
          <a:lstStyle/>
          <a:p>
            <a:r>
              <a:rPr lang="en-IN" sz="1600" dirty="0"/>
              <a:t>// Program to illustrate the working of</a:t>
            </a:r>
          </a:p>
          <a:p>
            <a:r>
              <a:rPr lang="en-IN" sz="1600" dirty="0"/>
              <a:t>// objects and class in C++ Programming</a:t>
            </a:r>
          </a:p>
          <a:p>
            <a:endParaRPr lang="en-IN" sz="1600" dirty="0"/>
          </a:p>
          <a:p>
            <a:r>
              <a:rPr lang="en-IN" sz="1600" dirty="0"/>
              <a:t>#include &lt;iostream&gt;</a:t>
            </a:r>
          </a:p>
          <a:p>
            <a:r>
              <a:rPr lang="en-IN" sz="1600" dirty="0"/>
              <a:t>using namespace std;</a:t>
            </a:r>
          </a:p>
          <a:p>
            <a:endParaRPr lang="en-IN" sz="1600" dirty="0"/>
          </a:p>
          <a:p>
            <a:r>
              <a:rPr lang="en-IN" sz="1600" dirty="0"/>
              <a:t>// create a class</a:t>
            </a:r>
          </a:p>
          <a:p>
            <a:r>
              <a:rPr lang="en-IN" sz="1600" dirty="0"/>
              <a:t>class Room {</a:t>
            </a:r>
          </a:p>
          <a:p>
            <a:endParaRPr lang="en-IN" sz="1600" dirty="0"/>
          </a:p>
          <a:p>
            <a:r>
              <a:rPr lang="en-IN" sz="1600" dirty="0"/>
              <a:t>   public:</a:t>
            </a:r>
          </a:p>
          <a:p>
            <a:r>
              <a:rPr lang="en-IN" sz="1600" dirty="0"/>
              <a:t>    double length;</a:t>
            </a:r>
          </a:p>
          <a:p>
            <a:r>
              <a:rPr lang="en-IN" sz="1600" dirty="0"/>
              <a:t>    double breadth;</a:t>
            </a:r>
          </a:p>
          <a:p>
            <a:r>
              <a:rPr lang="en-IN" sz="1600" dirty="0"/>
              <a:t>    double height;</a:t>
            </a:r>
          </a:p>
          <a:p>
            <a:endParaRPr lang="en-IN" sz="1600" dirty="0"/>
          </a:p>
          <a:p>
            <a:r>
              <a:rPr lang="en-IN" sz="1600" dirty="0"/>
              <a:t>    double </a:t>
            </a:r>
            <a:r>
              <a:rPr lang="en-IN" sz="1600" dirty="0" err="1"/>
              <a:t>calculateArea</a:t>
            </a:r>
            <a:r>
              <a:rPr lang="en-IN" sz="1600" dirty="0"/>
              <a:t>() {</a:t>
            </a:r>
          </a:p>
          <a:p>
            <a:r>
              <a:rPr lang="en-IN" sz="1600" dirty="0"/>
              <a:t>        return length * breadth;</a:t>
            </a:r>
          </a:p>
          <a:p>
            <a:r>
              <a:rPr lang="en-IN" sz="1600" dirty="0"/>
              <a:t>    }</a:t>
            </a:r>
          </a:p>
          <a:p>
            <a:endParaRPr lang="en-IN" sz="1600" dirty="0"/>
          </a:p>
          <a:p>
            <a:r>
              <a:rPr lang="en-IN" sz="1600" dirty="0"/>
              <a:t>    double </a:t>
            </a:r>
            <a:r>
              <a:rPr lang="en-IN" sz="1600" dirty="0" err="1"/>
              <a:t>calculateVolume</a:t>
            </a:r>
            <a:r>
              <a:rPr lang="en-IN" sz="1600" dirty="0"/>
              <a:t>() {</a:t>
            </a:r>
          </a:p>
          <a:p>
            <a:r>
              <a:rPr lang="en-IN" sz="1600" dirty="0"/>
              <a:t>        return length * breadth * height;</a:t>
            </a:r>
          </a:p>
          <a:p>
            <a:r>
              <a:rPr lang="en-IN" sz="1600" dirty="0"/>
              <a:t>    }</a:t>
            </a:r>
          </a:p>
          <a:p>
            <a:r>
              <a:rPr lang="en-IN" sz="1600" dirty="0"/>
              <a:t>};</a:t>
            </a:r>
          </a:p>
          <a:p>
            <a:endParaRPr lang="en-IN" sz="1600" dirty="0"/>
          </a:p>
          <a:p>
            <a:r>
              <a:rPr lang="en-IN" sz="1600" dirty="0"/>
              <a:t>int main() {</a:t>
            </a:r>
          </a:p>
          <a:p>
            <a:endParaRPr lang="en-IN" sz="1600" dirty="0"/>
          </a:p>
          <a:p>
            <a:r>
              <a:rPr lang="en-IN" sz="1600" dirty="0"/>
              <a:t>    // create object of Room class</a:t>
            </a:r>
          </a:p>
          <a:p>
            <a:r>
              <a:rPr lang="en-IN" sz="1600" dirty="0"/>
              <a:t>    Room room1;</a:t>
            </a:r>
          </a:p>
          <a:p>
            <a:endParaRPr lang="en-IN" sz="1600" dirty="0"/>
          </a:p>
          <a:p>
            <a:r>
              <a:rPr lang="en-IN" sz="1600" dirty="0"/>
              <a:t>    // assign values to data members</a:t>
            </a:r>
          </a:p>
          <a:p>
            <a:r>
              <a:rPr lang="en-IN" sz="1600" dirty="0"/>
              <a:t>    room1.length = 42.5;</a:t>
            </a:r>
          </a:p>
          <a:p>
            <a:r>
              <a:rPr lang="en-IN" sz="1600" dirty="0"/>
              <a:t>    room1.breadth = 30.8;</a:t>
            </a:r>
          </a:p>
          <a:p>
            <a:r>
              <a:rPr lang="en-IN" sz="1600" dirty="0"/>
              <a:t>    room1.height = 19.2;</a:t>
            </a:r>
          </a:p>
          <a:p>
            <a:endParaRPr lang="en-IN" sz="1600" dirty="0"/>
          </a:p>
          <a:p>
            <a:r>
              <a:rPr lang="en-IN" sz="1600" dirty="0"/>
              <a:t>    // calculate and display the area and volume of the room</a:t>
            </a:r>
          </a:p>
          <a:p>
            <a:r>
              <a:rPr lang="en-IN" sz="1600" dirty="0"/>
              <a:t>    </a:t>
            </a:r>
            <a:r>
              <a:rPr lang="en-IN" sz="1600" dirty="0" err="1"/>
              <a:t>cout</a:t>
            </a:r>
            <a:r>
              <a:rPr lang="en-IN" sz="1600" dirty="0"/>
              <a:t> &lt;&lt; "Area of Room =  " &lt;&lt; room1.calculateArea() &lt;&lt; </a:t>
            </a:r>
            <a:r>
              <a:rPr lang="en-IN" sz="1600" dirty="0" err="1"/>
              <a:t>endl</a:t>
            </a:r>
            <a:r>
              <a:rPr lang="en-IN" sz="1600" dirty="0"/>
              <a:t>;</a:t>
            </a:r>
          </a:p>
          <a:p>
            <a:r>
              <a:rPr lang="en-IN" sz="1600" dirty="0"/>
              <a:t>    </a:t>
            </a:r>
            <a:r>
              <a:rPr lang="en-IN" sz="1600" dirty="0" err="1"/>
              <a:t>cout</a:t>
            </a:r>
            <a:r>
              <a:rPr lang="en-IN" sz="1600" dirty="0"/>
              <a:t> &lt;&lt; "Volume of Room =  " &lt;&lt; room1.calculateVolume() &lt;&lt; </a:t>
            </a:r>
            <a:r>
              <a:rPr lang="en-IN" sz="1600" dirty="0" err="1"/>
              <a:t>endl</a:t>
            </a:r>
            <a:r>
              <a:rPr lang="en-IN" sz="1600" dirty="0"/>
              <a:t>;</a:t>
            </a:r>
          </a:p>
          <a:p>
            <a:endParaRPr lang="en-IN" sz="1600" dirty="0"/>
          </a:p>
          <a:p>
            <a:r>
              <a:rPr lang="en-IN" sz="1600" dirty="0"/>
              <a:t>    return 0;</a:t>
            </a:r>
          </a:p>
          <a:p>
            <a:r>
              <a:rPr lang="en-IN" sz="1600" dirty="0"/>
              <a:t>}</a:t>
            </a:r>
          </a:p>
        </p:txBody>
      </p:sp>
    </p:spTree>
    <p:extLst>
      <p:ext uri="{BB962C8B-B14F-4D97-AF65-F5344CB8AC3E}">
        <p14:creationId xmlns:p14="http://schemas.microsoft.com/office/powerpoint/2010/main" val="37315438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2BD279-7B9B-B13E-B8AD-E89BD82940BD}"/>
              </a:ext>
            </a:extLst>
          </p:cNvPr>
          <p:cNvSpPr>
            <a:spLocks noGrp="1"/>
          </p:cNvSpPr>
          <p:nvPr>
            <p:ph type="dt" sz="half" idx="10"/>
          </p:nvPr>
        </p:nvSpPr>
        <p:spPr/>
        <p:txBody>
          <a:bodyPr/>
          <a:lstStyle/>
          <a:p>
            <a:fld id="{9ACEDE69-1CB0-4A1A-AC1F-8B57074B227E}" type="datetime1">
              <a:rPr lang="en-US" smtClean="0"/>
              <a:t>9/5/2022</a:t>
            </a:fld>
            <a:endParaRPr lang="en-US"/>
          </a:p>
        </p:txBody>
      </p:sp>
      <p:sp>
        <p:nvSpPr>
          <p:cNvPr id="3" name="Footer Placeholder 2">
            <a:extLst>
              <a:ext uri="{FF2B5EF4-FFF2-40B4-BE49-F238E27FC236}">
                <a16:creationId xmlns:a16="http://schemas.microsoft.com/office/drawing/2014/main" id="{0F6313B3-CAC4-21A1-81D9-B6603DCABE5B}"/>
              </a:ext>
            </a:extLst>
          </p:cNvPr>
          <p:cNvSpPr>
            <a:spLocks noGrp="1"/>
          </p:cNvSpPr>
          <p:nvPr>
            <p:ph type="ftr" sz="quarter" idx="11"/>
          </p:nvPr>
        </p:nvSpPr>
        <p:spPr/>
        <p:txBody>
          <a:bodyPr/>
          <a:lstStyle/>
          <a:p>
            <a:r>
              <a:rPr lang="en-US"/>
              <a:t>C ,C++ and UML Basics</a:t>
            </a:r>
          </a:p>
        </p:txBody>
      </p:sp>
      <p:sp>
        <p:nvSpPr>
          <p:cNvPr id="4" name="Slide Number Placeholder 3">
            <a:extLst>
              <a:ext uri="{FF2B5EF4-FFF2-40B4-BE49-F238E27FC236}">
                <a16:creationId xmlns:a16="http://schemas.microsoft.com/office/drawing/2014/main" id="{0FA7DFDB-ECF4-D17C-2437-48577A44F82E}"/>
              </a:ext>
            </a:extLst>
          </p:cNvPr>
          <p:cNvSpPr>
            <a:spLocks noGrp="1"/>
          </p:cNvSpPr>
          <p:nvPr>
            <p:ph type="sldNum" sz="quarter" idx="12"/>
          </p:nvPr>
        </p:nvSpPr>
        <p:spPr/>
        <p:txBody>
          <a:bodyPr/>
          <a:lstStyle/>
          <a:p>
            <a:fld id="{A1A6BA4E-CDAE-4DEF-A7CA-99055C502B84}" type="slidenum">
              <a:rPr lang="en-US" smtClean="0"/>
              <a:pPr/>
              <a:t>78</a:t>
            </a:fld>
            <a:endParaRPr lang="en-US"/>
          </a:p>
        </p:txBody>
      </p:sp>
      <p:sp>
        <p:nvSpPr>
          <p:cNvPr id="5" name="TextBox 4">
            <a:extLst>
              <a:ext uri="{FF2B5EF4-FFF2-40B4-BE49-F238E27FC236}">
                <a16:creationId xmlns:a16="http://schemas.microsoft.com/office/drawing/2014/main" id="{4F946980-59B3-E411-5341-A09515F92CEA}"/>
              </a:ext>
            </a:extLst>
          </p:cNvPr>
          <p:cNvSpPr txBox="1"/>
          <p:nvPr/>
        </p:nvSpPr>
        <p:spPr>
          <a:xfrm>
            <a:off x="1011661" y="-12879"/>
            <a:ext cx="7120677" cy="584775"/>
          </a:xfrm>
          <a:prstGeom prst="rect">
            <a:avLst/>
          </a:prstGeom>
          <a:noFill/>
        </p:spPr>
        <p:txBody>
          <a:bodyPr wrap="square">
            <a:spAutoFit/>
          </a:bodyPr>
          <a:lstStyle/>
          <a:p>
            <a:pPr algn="ctr"/>
            <a:r>
              <a:rPr lang="en-US" sz="3200" b="1" dirty="0">
                <a:latin typeface="Times New Roman" panose="02020603050405020304" pitchFamily="18" charset="0"/>
                <a:cs typeface="Times New Roman" panose="02020603050405020304" pitchFamily="18" charset="0"/>
              </a:rPr>
              <a:t>Sample Exercises</a:t>
            </a:r>
            <a:endParaRPr lang="en-IN" sz="32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237BC51-41FB-827E-E79E-BBEA99CC48CC}"/>
              </a:ext>
            </a:extLst>
          </p:cNvPr>
          <p:cNvSpPr txBox="1"/>
          <p:nvPr/>
        </p:nvSpPr>
        <p:spPr>
          <a:xfrm>
            <a:off x="94445" y="1143000"/>
            <a:ext cx="9029163" cy="5509200"/>
          </a:xfrm>
          <a:prstGeom prst="rect">
            <a:avLst/>
          </a:prstGeom>
          <a:noFill/>
        </p:spPr>
        <p:txBody>
          <a:bodyPr wrap="square">
            <a:spAutoFit/>
          </a:bodyPr>
          <a:lstStyle/>
          <a:p>
            <a:pPr marL="457200" indent="-457200" algn="just">
              <a:buAutoNum type="arabicParenR"/>
            </a:pPr>
            <a:r>
              <a:rPr lang="en-IN" sz="2200" dirty="0">
                <a:latin typeface="Times New Roman" panose="02020603050405020304" pitchFamily="18" charset="0"/>
                <a:cs typeface="Times New Roman" panose="02020603050405020304" pitchFamily="18" charset="0"/>
              </a:rPr>
              <a:t>Find whether the student is eligible for the current year placement from the inputs student name, CGPA, gender (M/F), number of backlogs. Implement the above by using object oriented programming concept.</a:t>
            </a:r>
          </a:p>
          <a:p>
            <a:pPr algn="just"/>
            <a:endParaRPr lang="en-IN" sz="2200" dirty="0">
              <a:latin typeface="Times New Roman" panose="02020603050405020304" pitchFamily="18" charset="0"/>
              <a:cs typeface="Times New Roman" panose="02020603050405020304" pitchFamily="18" charset="0"/>
            </a:endParaRPr>
          </a:p>
          <a:p>
            <a:pPr algn="just"/>
            <a:r>
              <a:rPr lang="en-IN" sz="2200" dirty="0">
                <a:latin typeface="Times New Roman" panose="02020603050405020304" pitchFamily="18" charset="0"/>
                <a:cs typeface="Times New Roman" panose="02020603050405020304" pitchFamily="18" charset="0"/>
              </a:rPr>
              <a:t>2)Employee payroll system contains the </a:t>
            </a:r>
            <a:r>
              <a:rPr lang="en-IN" sz="2200" dirty="0" err="1">
                <a:latin typeface="Times New Roman" panose="02020603050405020304" pitchFamily="18" charset="0"/>
                <a:cs typeface="Times New Roman" panose="02020603050405020304" pitchFamily="18" charset="0"/>
              </a:rPr>
              <a:t>fileds</a:t>
            </a:r>
            <a:r>
              <a:rPr lang="en-IN" sz="2200" dirty="0">
                <a:latin typeface="Times New Roman" panose="02020603050405020304" pitchFamily="18" charset="0"/>
                <a:cs typeface="Times New Roman" panose="02020603050405020304" pitchFamily="18" charset="0"/>
              </a:rPr>
              <a:t> Employee </a:t>
            </a:r>
            <a:r>
              <a:rPr lang="en-IN" sz="2200" dirty="0" err="1">
                <a:latin typeface="Times New Roman" panose="02020603050405020304" pitchFamily="18" charset="0"/>
                <a:cs typeface="Times New Roman" panose="02020603050405020304" pitchFamily="18" charset="0"/>
              </a:rPr>
              <a:t>name,Employee</a:t>
            </a:r>
            <a:r>
              <a:rPr lang="en-IN" sz="2200" dirty="0">
                <a:latin typeface="Times New Roman" panose="02020603050405020304" pitchFamily="18" charset="0"/>
                <a:cs typeface="Times New Roman" panose="02020603050405020304" pitchFamily="18" charset="0"/>
              </a:rPr>
              <a:t> </a:t>
            </a:r>
            <a:r>
              <a:rPr lang="en-IN" sz="2200" dirty="0" err="1">
                <a:latin typeface="Times New Roman" panose="02020603050405020304" pitchFamily="18" charset="0"/>
                <a:cs typeface="Times New Roman" panose="02020603050405020304" pitchFamily="18" charset="0"/>
              </a:rPr>
              <a:t>ID,Basic</a:t>
            </a:r>
            <a:r>
              <a:rPr lang="en-IN" sz="2200" dirty="0">
                <a:latin typeface="Times New Roman" panose="02020603050405020304" pitchFamily="18" charset="0"/>
                <a:cs typeface="Times New Roman" panose="02020603050405020304" pitchFamily="18" charset="0"/>
              </a:rPr>
              <a:t> pay,HRA,TA,,</a:t>
            </a:r>
            <a:r>
              <a:rPr lang="en-IN" sz="2200" dirty="0" err="1">
                <a:latin typeface="Times New Roman" panose="02020603050405020304" pitchFamily="18" charset="0"/>
                <a:cs typeface="Times New Roman" panose="02020603050405020304" pitchFamily="18" charset="0"/>
              </a:rPr>
              <a:t>DA,Grade</a:t>
            </a:r>
            <a:r>
              <a:rPr lang="en-IN" sz="2200" dirty="0">
                <a:latin typeface="Times New Roman" panose="02020603050405020304" pitchFamily="18" charset="0"/>
                <a:cs typeface="Times New Roman" panose="02020603050405020304" pitchFamily="18" charset="0"/>
              </a:rPr>
              <a:t> pay and Deduction 5% from Basic </a:t>
            </a:r>
            <a:r>
              <a:rPr lang="en-IN" sz="2200" dirty="0" err="1">
                <a:latin typeface="Times New Roman" panose="02020603050405020304" pitchFamily="18" charset="0"/>
                <a:cs typeface="Times New Roman" panose="02020603050405020304" pitchFamily="18" charset="0"/>
              </a:rPr>
              <a:t>pay.Find</a:t>
            </a:r>
            <a:r>
              <a:rPr lang="en-IN" sz="2200" dirty="0">
                <a:latin typeface="Times New Roman" panose="02020603050405020304" pitchFamily="18" charset="0"/>
                <a:cs typeface="Times New Roman" panose="02020603050405020304" pitchFamily="18" charset="0"/>
              </a:rPr>
              <a:t> the Gross pay, Net pay (Grade pay + deductions) and print all the details given above, using class and object of get () method and </a:t>
            </a:r>
            <a:r>
              <a:rPr lang="en-IN" sz="2200" dirty="0" err="1">
                <a:latin typeface="Times New Roman" panose="02020603050405020304" pitchFamily="18" charset="0"/>
                <a:cs typeface="Times New Roman" panose="02020603050405020304" pitchFamily="18" charset="0"/>
              </a:rPr>
              <a:t>cal</a:t>
            </a:r>
            <a:r>
              <a:rPr lang="en-IN" sz="2200" dirty="0">
                <a:latin typeface="Times New Roman" panose="02020603050405020304" pitchFamily="18" charset="0"/>
                <a:cs typeface="Times New Roman" panose="02020603050405020304" pitchFamily="18" charset="0"/>
              </a:rPr>
              <a:t>( )method.</a:t>
            </a:r>
          </a:p>
          <a:p>
            <a:pPr algn="just"/>
            <a:endParaRPr lang="en-IN" sz="2200" dirty="0">
              <a:latin typeface="Times New Roman" panose="02020603050405020304" pitchFamily="18" charset="0"/>
              <a:cs typeface="Times New Roman" panose="02020603050405020304" pitchFamily="18" charset="0"/>
            </a:endParaRPr>
          </a:p>
          <a:p>
            <a:pPr algn="just"/>
            <a:r>
              <a:rPr lang="en-IN" sz="2200" dirty="0">
                <a:latin typeface="Times New Roman" panose="02020603050405020304" pitchFamily="18" charset="0"/>
                <a:cs typeface="Times New Roman" panose="02020603050405020304" pitchFamily="18" charset="0"/>
              </a:rPr>
              <a:t>3)Write a program that would print the information (name, year of joining, salary, address) of three employees by creating a class named &amp;#39;Employee&amp;#39;. The output should be as follows:</a:t>
            </a:r>
          </a:p>
          <a:p>
            <a:pPr algn="just"/>
            <a:r>
              <a:rPr lang="en-IN" sz="2200" dirty="0">
                <a:latin typeface="Times New Roman" panose="02020603050405020304" pitchFamily="18" charset="0"/>
                <a:cs typeface="Times New Roman" panose="02020603050405020304" pitchFamily="18" charset="0"/>
              </a:rPr>
              <a:t>Name        Year of joining        Address</a:t>
            </a:r>
          </a:p>
          <a:p>
            <a:pPr algn="just"/>
            <a:r>
              <a:rPr lang="en-IN" sz="2200" dirty="0">
                <a:latin typeface="Times New Roman" panose="02020603050405020304" pitchFamily="18" charset="0"/>
                <a:cs typeface="Times New Roman" panose="02020603050405020304" pitchFamily="18" charset="0"/>
              </a:rPr>
              <a:t>Robert        1994        64C- </a:t>
            </a:r>
            <a:r>
              <a:rPr lang="en-IN" sz="2200" dirty="0" err="1">
                <a:latin typeface="Times New Roman" panose="02020603050405020304" pitchFamily="18" charset="0"/>
                <a:cs typeface="Times New Roman" panose="02020603050405020304" pitchFamily="18" charset="0"/>
              </a:rPr>
              <a:t>WallsStreat</a:t>
            </a:r>
            <a:endParaRPr lang="en-IN" sz="2200" dirty="0">
              <a:latin typeface="Times New Roman" panose="02020603050405020304" pitchFamily="18" charset="0"/>
              <a:cs typeface="Times New Roman" panose="02020603050405020304" pitchFamily="18" charset="0"/>
            </a:endParaRPr>
          </a:p>
          <a:p>
            <a:pPr algn="just"/>
            <a:r>
              <a:rPr lang="en-IN" sz="2200" dirty="0">
                <a:latin typeface="Times New Roman" panose="02020603050405020304" pitchFamily="18" charset="0"/>
                <a:cs typeface="Times New Roman" panose="02020603050405020304" pitchFamily="18" charset="0"/>
              </a:rPr>
              <a:t>Sam        2000        68D- </a:t>
            </a:r>
            <a:r>
              <a:rPr lang="en-IN" sz="2200" dirty="0" err="1">
                <a:latin typeface="Times New Roman" panose="02020603050405020304" pitchFamily="18" charset="0"/>
                <a:cs typeface="Times New Roman" panose="02020603050405020304" pitchFamily="18" charset="0"/>
              </a:rPr>
              <a:t>WallsStreat</a:t>
            </a:r>
            <a:endParaRPr lang="en-IN" sz="2200" dirty="0">
              <a:latin typeface="Times New Roman" panose="02020603050405020304" pitchFamily="18" charset="0"/>
              <a:cs typeface="Times New Roman" panose="02020603050405020304" pitchFamily="18" charset="0"/>
            </a:endParaRPr>
          </a:p>
          <a:p>
            <a:pPr algn="just"/>
            <a:r>
              <a:rPr lang="en-IN" sz="2200" dirty="0">
                <a:latin typeface="Times New Roman" panose="02020603050405020304" pitchFamily="18" charset="0"/>
                <a:cs typeface="Times New Roman" panose="02020603050405020304" pitchFamily="18" charset="0"/>
              </a:rPr>
              <a:t>John        1999        26B- </a:t>
            </a:r>
            <a:r>
              <a:rPr lang="en-IN" sz="2200" dirty="0" err="1">
                <a:latin typeface="Times New Roman" panose="02020603050405020304" pitchFamily="18" charset="0"/>
                <a:cs typeface="Times New Roman" panose="02020603050405020304" pitchFamily="18" charset="0"/>
              </a:rPr>
              <a:t>WallsStreat</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64009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590800"/>
            <a:ext cx="7772400" cy="1470025"/>
          </a:xfrm>
        </p:spPr>
        <p:txBody>
          <a:bodyPr>
            <a:normAutofit fontScale="90000"/>
          </a:bodyPr>
          <a:lstStyle/>
          <a:p>
            <a:pPr lvl="0"/>
            <a:r>
              <a:rPr lang="en-US" dirty="0">
                <a:latin typeface="Times New Roman" panose="02020603050405020304" pitchFamily="18" charset="0"/>
                <a:cs typeface="Times New Roman" pitchFamily="18" charset="0"/>
              </a:rPr>
              <a:t>Session-4</a:t>
            </a:r>
            <a:br>
              <a:rPr lang="en-US" dirty="0">
                <a:latin typeface="Times New Roman" panose="02020603050405020304" pitchFamily="18" charset="0"/>
                <a:cs typeface="Times New Roman" pitchFamily="18" charset="0"/>
              </a:rPr>
            </a:br>
            <a:br>
              <a:rPr lang="en-US" dirty="0">
                <a:latin typeface="Times New Roman" panose="02020603050405020304" pitchFamily="18" charset="0"/>
                <a:cs typeface="Times New Roman" pitchFamily="18" charset="0"/>
              </a:rPr>
            </a:br>
            <a:r>
              <a:rPr lang="en-IN" dirty="0">
                <a:latin typeface="Times New Roman" panose="02020603050405020304" pitchFamily="18" charset="0"/>
                <a:cs typeface="Times New Roman" pitchFamily="18" charset="0"/>
              </a:rPr>
              <a:t>Feature : Objects and Classes</a:t>
            </a:r>
          </a:p>
        </p:txBody>
      </p:sp>
      <p:sp>
        <p:nvSpPr>
          <p:cNvPr id="4" name="Rectangle 3"/>
          <p:cNvSpPr/>
          <p:nvPr/>
        </p:nvSpPr>
        <p:spPr>
          <a:xfrm>
            <a:off x="1219200" y="563880"/>
            <a:ext cx="6858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5" name="Rectangle 4"/>
          <p:cNvSpPr/>
          <p:nvPr/>
        </p:nvSpPr>
        <p:spPr>
          <a:xfrm>
            <a:off x="1219200" y="685800"/>
            <a:ext cx="6858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Times New Roman" pitchFamily="18" charset="0"/>
              <a:cs typeface="Times New Roman" pitchFamily="18" charset="0"/>
            </a:endParaRPr>
          </a:p>
        </p:txBody>
      </p:sp>
      <p:sp>
        <p:nvSpPr>
          <p:cNvPr id="6" name="Rounded Rectangle 5"/>
          <p:cNvSpPr/>
          <p:nvPr/>
        </p:nvSpPr>
        <p:spPr>
          <a:xfrm>
            <a:off x="4991100" y="411480"/>
            <a:ext cx="800100" cy="6096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pic>
        <p:nvPicPr>
          <p:cNvPr id="7" name="Picture 6" descr="pngfind.com-kingpin-png-4152286 (1).png"/>
          <p:cNvPicPr>
            <a:picLocks noChangeAspect="1"/>
          </p:cNvPicPr>
          <p:nvPr/>
        </p:nvPicPr>
        <p:blipFill>
          <a:blip r:embed="rId2" cstate="print"/>
          <a:stretch>
            <a:fillRect/>
          </a:stretch>
        </p:blipFill>
        <p:spPr>
          <a:xfrm>
            <a:off x="4933950" y="411480"/>
            <a:ext cx="914400" cy="533400"/>
          </a:xfrm>
          <a:prstGeom prst="rect">
            <a:avLst/>
          </a:prstGeom>
        </p:spPr>
      </p:pic>
      <p:sp>
        <p:nvSpPr>
          <p:cNvPr id="3" name="Date Placeholder 2">
            <a:extLst>
              <a:ext uri="{FF2B5EF4-FFF2-40B4-BE49-F238E27FC236}">
                <a16:creationId xmlns:a16="http://schemas.microsoft.com/office/drawing/2014/main" id="{F2EC93F7-B83D-ABDD-A266-F85BF0ED5C19}"/>
              </a:ext>
            </a:extLst>
          </p:cNvPr>
          <p:cNvSpPr>
            <a:spLocks noGrp="1"/>
          </p:cNvSpPr>
          <p:nvPr>
            <p:ph type="dt" sz="half" idx="10"/>
          </p:nvPr>
        </p:nvSpPr>
        <p:spPr/>
        <p:txBody>
          <a:bodyPr/>
          <a:lstStyle/>
          <a:p>
            <a:fld id="{3424BEEC-9D7E-4EA1-9C13-4887CDF6DD9D}" type="datetime1">
              <a:rPr lang="en-US" smtClean="0"/>
              <a:t>9/5/2022</a:t>
            </a:fld>
            <a:endParaRPr lang="en-US"/>
          </a:p>
        </p:txBody>
      </p:sp>
      <p:sp>
        <p:nvSpPr>
          <p:cNvPr id="8" name="Footer Placeholder 7">
            <a:extLst>
              <a:ext uri="{FF2B5EF4-FFF2-40B4-BE49-F238E27FC236}">
                <a16:creationId xmlns:a16="http://schemas.microsoft.com/office/drawing/2014/main" id="{E05B4A93-531E-6ED6-056A-3A2D40DA73E0}"/>
              </a:ext>
            </a:extLst>
          </p:cNvPr>
          <p:cNvSpPr>
            <a:spLocks noGrp="1"/>
          </p:cNvSpPr>
          <p:nvPr>
            <p:ph type="ftr" sz="quarter" idx="11"/>
          </p:nvPr>
        </p:nvSpPr>
        <p:spPr/>
        <p:txBody>
          <a:bodyPr/>
          <a:lstStyle/>
          <a:p>
            <a:r>
              <a:rPr lang="en-US"/>
              <a:t>C ,C++ and UML Basics</a:t>
            </a:r>
          </a:p>
        </p:txBody>
      </p:sp>
      <p:sp>
        <p:nvSpPr>
          <p:cNvPr id="9" name="Slide Number Placeholder 8">
            <a:extLst>
              <a:ext uri="{FF2B5EF4-FFF2-40B4-BE49-F238E27FC236}">
                <a16:creationId xmlns:a16="http://schemas.microsoft.com/office/drawing/2014/main" id="{4E7FE2DA-13F7-2230-3471-F65589D49A88}"/>
              </a:ext>
            </a:extLst>
          </p:cNvPr>
          <p:cNvSpPr>
            <a:spLocks noGrp="1"/>
          </p:cNvSpPr>
          <p:nvPr>
            <p:ph type="sldNum" sz="quarter" idx="12"/>
          </p:nvPr>
        </p:nvSpPr>
        <p:spPr/>
        <p:txBody>
          <a:bodyPr/>
          <a:lstStyle/>
          <a:p>
            <a:fld id="{A1A6BA4E-CDAE-4DEF-A7CA-99055C502B84}" type="slidenum">
              <a:rPr lang="en-US" smtClean="0"/>
              <a:pPr/>
              <a:t>79</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8200" y="990600"/>
            <a:ext cx="7315200" cy="5693866"/>
          </a:xfrm>
          <a:prstGeom prst="rect">
            <a:avLst/>
          </a:prstGeom>
        </p:spPr>
        <p:txBody>
          <a:bodyPr wrap="square">
            <a:spAutoFit/>
          </a:bodyPr>
          <a:lstStyle/>
          <a:p>
            <a:r>
              <a:rPr lang="en-US" sz="1300" dirty="0">
                <a:latin typeface="Times New Roman" panose="02020603050405020304" pitchFamily="18" charset="0"/>
                <a:cs typeface="Times New Roman" panose="02020603050405020304" pitchFamily="18" charset="0"/>
              </a:rPr>
              <a:t>IDENTIFICATION DIVISION.</a:t>
            </a:r>
          </a:p>
          <a:p>
            <a:r>
              <a:rPr lang="en-US" sz="1300" dirty="0">
                <a:latin typeface="Times New Roman" panose="02020603050405020304" pitchFamily="18" charset="0"/>
                <a:cs typeface="Times New Roman" panose="02020603050405020304" pitchFamily="18" charset="0"/>
              </a:rPr>
              <a:t>PROGRAM-ID.</a:t>
            </a:r>
          </a:p>
          <a:p>
            <a:r>
              <a:rPr lang="en-US" sz="1300" dirty="0">
                <a:latin typeface="Times New Roman" panose="02020603050405020304" pitchFamily="18" charset="0"/>
                <a:cs typeface="Times New Roman" panose="02020603050405020304" pitchFamily="18" charset="0"/>
              </a:rPr>
              <a:t> </a:t>
            </a:r>
          </a:p>
          <a:p>
            <a:r>
              <a:rPr lang="en-US" sz="1300" dirty="0">
                <a:latin typeface="Times New Roman" panose="02020603050405020304" pitchFamily="18" charset="0"/>
                <a:cs typeface="Times New Roman" panose="02020603050405020304" pitchFamily="18" charset="0"/>
              </a:rPr>
              <a:t>ENVIRONMENT DIVISION.      * procedure will be followed by using few Division</a:t>
            </a:r>
          </a:p>
          <a:p>
            <a:r>
              <a:rPr lang="en-US" sz="1300" dirty="0">
                <a:latin typeface="Times New Roman" panose="02020603050405020304" pitchFamily="18" charset="0"/>
                <a:cs typeface="Times New Roman" panose="02020603050405020304" pitchFamily="18" charset="0"/>
              </a:rPr>
              <a:t> </a:t>
            </a:r>
          </a:p>
          <a:p>
            <a:r>
              <a:rPr lang="en-US" sz="1300" dirty="0">
                <a:latin typeface="Times New Roman" panose="02020603050405020304" pitchFamily="18" charset="0"/>
                <a:cs typeface="Times New Roman" panose="02020603050405020304" pitchFamily="18" charset="0"/>
              </a:rPr>
              <a:t>DATA DIVISION.</a:t>
            </a:r>
          </a:p>
          <a:p>
            <a:r>
              <a:rPr lang="en-US" sz="1300" dirty="0">
                <a:latin typeface="Times New Roman" panose="02020603050405020304" pitchFamily="18" charset="0"/>
                <a:cs typeface="Times New Roman" panose="02020603050405020304" pitchFamily="18" charset="0"/>
              </a:rPr>
              <a:t>WORKING-STORAGE SECTION.</a:t>
            </a:r>
          </a:p>
          <a:p>
            <a:r>
              <a:rPr lang="en-US" sz="1300" dirty="0">
                <a:latin typeface="Times New Roman" panose="02020603050405020304" pitchFamily="18" charset="0"/>
                <a:cs typeface="Times New Roman" panose="02020603050405020304" pitchFamily="18" charset="0"/>
              </a:rPr>
              <a:t>77 A PIC 9999.</a:t>
            </a:r>
          </a:p>
          <a:p>
            <a:r>
              <a:rPr lang="en-US" sz="1300" dirty="0">
                <a:latin typeface="Times New Roman" panose="02020603050405020304" pitchFamily="18" charset="0"/>
                <a:cs typeface="Times New Roman" panose="02020603050405020304" pitchFamily="18" charset="0"/>
              </a:rPr>
              <a:t>77 B PIC 9999.</a:t>
            </a:r>
          </a:p>
          <a:p>
            <a:r>
              <a:rPr lang="en-US" sz="1300" dirty="0">
                <a:latin typeface="Times New Roman" panose="02020603050405020304" pitchFamily="18" charset="0"/>
                <a:cs typeface="Times New Roman" panose="02020603050405020304" pitchFamily="18" charset="0"/>
              </a:rPr>
              <a:t>77 ANS PIC 999V99.</a:t>
            </a:r>
          </a:p>
          <a:p>
            <a:r>
              <a:rPr lang="en-US" sz="1300" dirty="0">
                <a:latin typeface="Times New Roman" panose="02020603050405020304" pitchFamily="18" charset="0"/>
                <a:cs typeface="Times New Roman" panose="02020603050405020304" pitchFamily="18" charset="0"/>
              </a:rPr>
              <a:t> </a:t>
            </a:r>
          </a:p>
          <a:p>
            <a:r>
              <a:rPr lang="en-US" sz="1300" dirty="0">
                <a:latin typeface="Times New Roman" panose="02020603050405020304" pitchFamily="18" charset="0"/>
                <a:cs typeface="Times New Roman" panose="02020603050405020304" pitchFamily="18" charset="0"/>
              </a:rPr>
              <a:t>PROCEDURE DIVISION.</a:t>
            </a:r>
          </a:p>
          <a:p>
            <a:r>
              <a:rPr lang="en-US" sz="1300" dirty="0">
                <a:latin typeface="Times New Roman" panose="02020603050405020304" pitchFamily="18" charset="0"/>
                <a:cs typeface="Times New Roman" panose="02020603050405020304" pitchFamily="18" charset="0"/>
              </a:rPr>
              <a:t>MAIN-PARA.</a:t>
            </a:r>
          </a:p>
          <a:p>
            <a:r>
              <a:rPr lang="en-US" sz="1300" dirty="0">
                <a:latin typeface="Times New Roman" panose="02020603050405020304" pitchFamily="18" charset="0"/>
                <a:cs typeface="Times New Roman" panose="02020603050405020304" pitchFamily="18" charset="0"/>
              </a:rPr>
              <a:t>	DISPLAY \”--------------------------------\”.</a:t>
            </a:r>
          </a:p>
          <a:p>
            <a:r>
              <a:rPr lang="en-US" sz="1300" dirty="0">
                <a:latin typeface="Times New Roman" panose="02020603050405020304" pitchFamily="18" charset="0"/>
                <a:cs typeface="Times New Roman" panose="02020603050405020304" pitchFamily="18" charset="0"/>
              </a:rPr>
              <a:t>	DISPLAY \” ENTER A\”    </a:t>
            </a:r>
          </a:p>
          <a:p>
            <a:r>
              <a:rPr lang="en-US" sz="1300" dirty="0">
                <a:latin typeface="Times New Roman" panose="02020603050405020304" pitchFamily="18" charset="0"/>
                <a:cs typeface="Times New Roman" panose="02020603050405020304" pitchFamily="18" charset="0"/>
              </a:rPr>
              <a:t>	ACCEPT A.                     * command line argument</a:t>
            </a:r>
          </a:p>
          <a:p>
            <a:r>
              <a:rPr lang="en-US" sz="1300" dirty="0">
                <a:latin typeface="Times New Roman" panose="02020603050405020304" pitchFamily="18" charset="0"/>
                <a:cs typeface="Times New Roman" panose="02020603050405020304" pitchFamily="18" charset="0"/>
              </a:rPr>
              <a:t>	DISPLAY \”ENTER B\”.</a:t>
            </a:r>
          </a:p>
          <a:p>
            <a:r>
              <a:rPr lang="en-US" sz="1300" dirty="0">
                <a:latin typeface="Times New Roman" panose="02020603050405020304" pitchFamily="18" charset="0"/>
                <a:cs typeface="Times New Roman" panose="02020603050405020304" pitchFamily="18" charset="0"/>
              </a:rPr>
              <a:t>	ACCEPT B.</a:t>
            </a:r>
          </a:p>
          <a:p>
            <a:r>
              <a:rPr lang="en-US" sz="1300" dirty="0">
                <a:latin typeface="Times New Roman" panose="02020603050405020304" pitchFamily="18" charset="0"/>
                <a:cs typeface="Times New Roman" panose="02020603050405020304" pitchFamily="18" charset="0"/>
              </a:rPr>
              <a:t>	DISPLAY \”----------------------------------\”.</a:t>
            </a:r>
          </a:p>
          <a:p>
            <a:r>
              <a:rPr lang="en-US" sz="1300" dirty="0">
                <a:latin typeface="Times New Roman" panose="02020603050405020304" pitchFamily="18" charset="0"/>
                <a:cs typeface="Times New Roman" panose="02020603050405020304" pitchFamily="18" charset="0"/>
              </a:rPr>
              <a:t> </a:t>
            </a:r>
          </a:p>
          <a:p>
            <a:r>
              <a:rPr lang="en-US" sz="1300" dirty="0">
                <a:latin typeface="Times New Roman" panose="02020603050405020304" pitchFamily="18" charset="0"/>
                <a:cs typeface="Times New Roman" panose="02020603050405020304" pitchFamily="18" charset="0"/>
              </a:rPr>
              <a:t>ADD-PARA.</a:t>
            </a:r>
          </a:p>
          <a:p>
            <a:r>
              <a:rPr lang="en-US" sz="1300" dirty="0">
                <a:latin typeface="Times New Roman" panose="02020603050405020304" pitchFamily="18" charset="0"/>
                <a:cs typeface="Times New Roman" panose="02020603050405020304" pitchFamily="18" charset="0"/>
              </a:rPr>
              <a:t>	ADD A B GIVING ANS.</a:t>
            </a:r>
          </a:p>
          <a:p>
            <a:r>
              <a:rPr lang="en-US" sz="1300" dirty="0">
                <a:latin typeface="Times New Roman" panose="02020603050405020304" pitchFamily="18" charset="0"/>
                <a:cs typeface="Times New Roman" panose="02020603050405020304" pitchFamily="18" charset="0"/>
              </a:rPr>
              <a:t>	DISPLAY \”-------------------------------------\”.</a:t>
            </a:r>
          </a:p>
          <a:p>
            <a:r>
              <a:rPr lang="en-US" sz="1300" dirty="0">
                <a:latin typeface="Times New Roman" panose="02020603050405020304" pitchFamily="18" charset="0"/>
                <a:cs typeface="Times New Roman" panose="02020603050405020304" pitchFamily="18" charset="0"/>
              </a:rPr>
              <a:t>DISP-PARA.</a:t>
            </a:r>
          </a:p>
          <a:p>
            <a:r>
              <a:rPr lang="en-US" sz="1300" dirty="0">
                <a:latin typeface="Times New Roman" panose="02020603050405020304" pitchFamily="18" charset="0"/>
                <a:cs typeface="Times New Roman" panose="02020603050405020304" pitchFamily="18" charset="0"/>
              </a:rPr>
              <a:t>	DISPLAY \”A IS \” A.</a:t>
            </a:r>
          </a:p>
          <a:p>
            <a:r>
              <a:rPr lang="en-US" sz="1300" dirty="0">
                <a:latin typeface="Times New Roman" panose="02020603050405020304" pitchFamily="18" charset="0"/>
                <a:cs typeface="Times New Roman" panose="02020603050405020304" pitchFamily="18" charset="0"/>
              </a:rPr>
              <a:t>	DISPLAY \”B IS \” B.</a:t>
            </a:r>
          </a:p>
          <a:p>
            <a:r>
              <a:rPr lang="en-US" sz="1300" dirty="0">
                <a:latin typeface="Times New Roman" panose="02020603050405020304" pitchFamily="18" charset="0"/>
                <a:cs typeface="Times New Roman" panose="02020603050405020304" pitchFamily="18" charset="0"/>
              </a:rPr>
              <a:t>	DISPLAY \”ADDITION -\” ANS.</a:t>
            </a:r>
          </a:p>
          <a:p>
            <a:r>
              <a:rPr lang="en-US" sz="1300" dirty="0">
                <a:latin typeface="Times New Roman" panose="02020603050405020304" pitchFamily="18" charset="0"/>
                <a:cs typeface="Times New Roman" panose="02020603050405020304" pitchFamily="18" charset="0"/>
              </a:rPr>
              <a:t>	STOP RUN.                                     * to stop the program</a:t>
            </a:r>
          </a:p>
        </p:txBody>
      </p:sp>
      <p:sp>
        <p:nvSpPr>
          <p:cNvPr id="3" name="TextBox 2"/>
          <p:cNvSpPr txBox="1"/>
          <p:nvPr/>
        </p:nvSpPr>
        <p:spPr>
          <a:xfrm>
            <a:off x="899592" y="81498"/>
            <a:ext cx="6912768"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Sample COBOL Program(Procedure Oriented)</a:t>
            </a:r>
            <a:endParaRPr lang="en-US" dirty="0"/>
          </a:p>
        </p:txBody>
      </p:sp>
      <p:sp>
        <p:nvSpPr>
          <p:cNvPr id="4" name="Date Placeholder 3">
            <a:extLst>
              <a:ext uri="{FF2B5EF4-FFF2-40B4-BE49-F238E27FC236}">
                <a16:creationId xmlns:a16="http://schemas.microsoft.com/office/drawing/2014/main" id="{ECBBF6A5-B5D0-86E6-AF6F-A954A0F01314}"/>
              </a:ext>
            </a:extLst>
          </p:cNvPr>
          <p:cNvSpPr>
            <a:spLocks noGrp="1"/>
          </p:cNvSpPr>
          <p:nvPr>
            <p:ph type="dt" sz="half" idx="10"/>
          </p:nvPr>
        </p:nvSpPr>
        <p:spPr/>
        <p:txBody>
          <a:bodyPr/>
          <a:lstStyle/>
          <a:p>
            <a:fld id="{8AF7E9CA-46A3-4486-AFE7-EAB6049EF0CB}" type="datetime1">
              <a:rPr lang="en-US" smtClean="0"/>
              <a:t>9/5/2022</a:t>
            </a:fld>
            <a:endParaRPr lang="en-US"/>
          </a:p>
        </p:txBody>
      </p:sp>
      <p:sp>
        <p:nvSpPr>
          <p:cNvPr id="5" name="Footer Placeholder 4">
            <a:extLst>
              <a:ext uri="{FF2B5EF4-FFF2-40B4-BE49-F238E27FC236}">
                <a16:creationId xmlns:a16="http://schemas.microsoft.com/office/drawing/2014/main" id="{2AC7CDED-4EE9-C9DC-A9A0-AF3BCD08EF9C}"/>
              </a:ext>
            </a:extLst>
          </p:cNvPr>
          <p:cNvSpPr>
            <a:spLocks noGrp="1"/>
          </p:cNvSpPr>
          <p:nvPr>
            <p:ph type="ftr" sz="quarter" idx="11"/>
          </p:nvPr>
        </p:nvSpPr>
        <p:spPr/>
        <p:txBody>
          <a:bodyPr/>
          <a:lstStyle/>
          <a:p>
            <a:r>
              <a:rPr lang="en-US"/>
              <a:t>C ,C++ and UML Basics</a:t>
            </a:r>
          </a:p>
        </p:txBody>
      </p:sp>
      <p:sp>
        <p:nvSpPr>
          <p:cNvPr id="6" name="Slide Number Placeholder 5">
            <a:extLst>
              <a:ext uri="{FF2B5EF4-FFF2-40B4-BE49-F238E27FC236}">
                <a16:creationId xmlns:a16="http://schemas.microsoft.com/office/drawing/2014/main" id="{E134ED38-6EA8-D9CC-730F-96CBAC316ED5}"/>
              </a:ext>
            </a:extLst>
          </p:cNvPr>
          <p:cNvSpPr>
            <a:spLocks noGrp="1"/>
          </p:cNvSpPr>
          <p:nvPr>
            <p:ph type="sldNum" sz="quarter" idx="12"/>
          </p:nvPr>
        </p:nvSpPr>
        <p:spPr/>
        <p:txBody>
          <a:bodyPr/>
          <a:lstStyle/>
          <a:p>
            <a:fld id="{A1A6BA4E-CDAE-4DEF-A7CA-99055C502B84}" type="slidenum">
              <a:rPr lang="en-US" smtClean="0"/>
              <a:pPr/>
              <a:t>8</a:t>
            </a:fld>
            <a:endParaRPr lang="en-US"/>
          </a:p>
        </p:txBody>
      </p:sp>
    </p:spTree>
    <p:extLst>
      <p:ext uri="{BB962C8B-B14F-4D97-AF65-F5344CB8AC3E}">
        <p14:creationId xmlns:p14="http://schemas.microsoft.com/office/powerpoint/2010/main" val="32601554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1C48-5B28-4D82-9CB9-9EDB519613D3}"/>
              </a:ext>
            </a:extLst>
          </p:cNvPr>
          <p:cNvSpPr>
            <a:spLocks noGrp="1"/>
          </p:cNvSpPr>
          <p:nvPr>
            <p:ph type="title"/>
          </p:nvPr>
        </p:nvSpPr>
        <p:spPr/>
        <p:txBody>
          <a:bodyPr/>
          <a:lstStyle/>
          <a:p>
            <a:pPr>
              <a:defRPr/>
            </a:pPr>
            <a:r>
              <a:rPr lang="en-US" dirty="0">
                <a:latin typeface="Times New Roman" pitchFamily="18" charset="0"/>
                <a:cs typeface="Times New Roman" pitchFamily="18" charset="0"/>
              </a:rPr>
              <a:t>Objects and Classes</a:t>
            </a:r>
          </a:p>
        </p:txBody>
      </p:sp>
      <p:sp>
        <p:nvSpPr>
          <p:cNvPr id="15363" name="Content Placeholder 2">
            <a:extLst>
              <a:ext uri="{FF2B5EF4-FFF2-40B4-BE49-F238E27FC236}">
                <a16:creationId xmlns:a16="http://schemas.microsoft.com/office/drawing/2014/main" id="{2469A567-AA9F-44BD-BC72-E2E8C96624CE}"/>
              </a:ext>
            </a:extLst>
          </p:cNvPr>
          <p:cNvSpPr>
            <a:spLocks noGrp="1"/>
          </p:cNvSpPr>
          <p:nvPr>
            <p:ph idx="1"/>
          </p:nvPr>
        </p:nvSpPr>
        <p:spPr/>
        <p:txBody>
          <a:bodyPr>
            <a:normAutofit/>
          </a:bodyPr>
          <a:lstStyle/>
          <a:p>
            <a:pPr marL="8929" marR="3572" algn="just">
              <a:lnSpc>
                <a:spcPct val="101200"/>
              </a:lnSpc>
              <a:spcBef>
                <a:spcPts val="703"/>
              </a:spcBef>
            </a:pPr>
            <a:r>
              <a:rPr lang="en-US" sz="2400" spc="-4" dirty="0">
                <a:latin typeface="Times New Roman" pitchFamily="18" charset="0"/>
                <a:cs typeface="Times New Roman" pitchFamily="18" charset="0"/>
              </a:rPr>
              <a:t>Class is a user </a:t>
            </a:r>
            <a:r>
              <a:rPr lang="en-US" sz="2400" spc="28" dirty="0">
                <a:latin typeface="Times New Roman" pitchFamily="18" charset="0"/>
                <a:cs typeface="Times New Roman" pitchFamily="18" charset="0"/>
              </a:rPr>
              <a:t>defined </a:t>
            </a:r>
            <a:r>
              <a:rPr lang="en-US" sz="2400" spc="25" dirty="0">
                <a:latin typeface="Times New Roman" pitchFamily="18" charset="0"/>
                <a:cs typeface="Times New Roman" pitchFamily="18" charset="0"/>
              </a:rPr>
              <a:t>data </a:t>
            </a:r>
            <a:r>
              <a:rPr lang="en-US" sz="2400" spc="21" dirty="0">
                <a:latin typeface="Times New Roman" pitchFamily="18" charset="0"/>
                <a:cs typeface="Times New Roman" pitchFamily="18" charset="0"/>
              </a:rPr>
              <a:t>type, which holds </a:t>
            </a:r>
            <a:r>
              <a:rPr lang="en-US" sz="2400" dirty="0">
                <a:latin typeface="Times New Roman" pitchFamily="18" charset="0"/>
                <a:cs typeface="Times New Roman" pitchFamily="18" charset="0"/>
              </a:rPr>
              <a:t>its </a:t>
            </a:r>
            <a:r>
              <a:rPr lang="en-US" sz="2400" spc="-4" dirty="0">
                <a:latin typeface="Times New Roman" pitchFamily="18" charset="0"/>
                <a:cs typeface="Times New Roman" pitchFamily="18" charset="0"/>
              </a:rPr>
              <a:t>own </a:t>
            </a:r>
            <a:r>
              <a:rPr lang="en-US" sz="2400" spc="25" dirty="0">
                <a:latin typeface="Times New Roman" pitchFamily="18" charset="0"/>
                <a:cs typeface="Times New Roman" pitchFamily="18" charset="0"/>
              </a:rPr>
              <a:t>data </a:t>
            </a:r>
            <a:r>
              <a:rPr lang="en-US" sz="2400" spc="14" dirty="0">
                <a:latin typeface="Times New Roman" pitchFamily="18" charset="0"/>
                <a:cs typeface="Times New Roman" pitchFamily="18" charset="0"/>
              </a:rPr>
              <a:t>members </a:t>
            </a:r>
            <a:r>
              <a:rPr lang="en-US" sz="2400" spc="35" dirty="0">
                <a:latin typeface="Times New Roman" pitchFamily="18" charset="0"/>
                <a:cs typeface="Times New Roman" pitchFamily="18" charset="0"/>
              </a:rPr>
              <a:t>and  </a:t>
            </a:r>
            <a:r>
              <a:rPr lang="en-US" sz="2400" spc="18" dirty="0">
                <a:latin typeface="Times New Roman" pitchFamily="18" charset="0"/>
                <a:cs typeface="Times New Roman" pitchFamily="18" charset="0"/>
              </a:rPr>
              <a:t>member </a:t>
            </a:r>
            <a:r>
              <a:rPr lang="en-US" sz="2400" spc="11" dirty="0">
                <a:latin typeface="Times New Roman" pitchFamily="18" charset="0"/>
                <a:cs typeface="Times New Roman" pitchFamily="18" charset="0"/>
              </a:rPr>
              <a:t>functions, </a:t>
            </a:r>
            <a:r>
              <a:rPr lang="en-US" sz="2400" spc="21" dirty="0">
                <a:latin typeface="Times New Roman" pitchFamily="18" charset="0"/>
                <a:cs typeface="Times New Roman" pitchFamily="18" charset="0"/>
              </a:rPr>
              <a:t>which </a:t>
            </a:r>
            <a:r>
              <a:rPr lang="en-US" sz="2400" spc="35" dirty="0">
                <a:latin typeface="Times New Roman" pitchFamily="18" charset="0"/>
                <a:cs typeface="Times New Roman" pitchFamily="18" charset="0"/>
              </a:rPr>
              <a:t>can </a:t>
            </a:r>
            <a:r>
              <a:rPr lang="en-US" sz="2400" spc="53" dirty="0">
                <a:latin typeface="Times New Roman" pitchFamily="18" charset="0"/>
                <a:cs typeface="Times New Roman" pitchFamily="18" charset="0"/>
              </a:rPr>
              <a:t>be </a:t>
            </a:r>
            <a:r>
              <a:rPr lang="en-US" sz="2400" spc="39" dirty="0">
                <a:latin typeface="Times New Roman" pitchFamily="18" charset="0"/>
                <a:cs typeface="Times New Roman" pitchFamily="18" charset="0"/>
              </a:rPr>
              <a:t>accessed </a:t>
            </a:r>
            <a:r>
              <a:rPr lang="en-US" sz="2400" spc="35" dirty="0">
                <a:latin typeface="Times New Roman" pitchFamily="18" charset="0"/>
                <a:cs typeface="Times New Roman" pitchFamily="18" charset="0"/>
              </a:rPr>
              <a:t>and </a:t>
            </a:r>
            <a:r>
              <a:rPr lang="en-US" sz="2400" spc="25" dirty="0">
                <a:latin typeface="Times New Roman" pitchFamily="18" charset="0"/>
                <a:cs typeface="Times New Roman" pitchFamily="18" charset="0"/>
              </a:rPr>
              <a:t>used </a:t>
            </a:r>
            <a:r>
              <a:rPr lang="en-US" sz="2400" spc="53" dirty="0">
                <a:latin typeface="Times New Roman" pitchFamily="18" charset="0"/>
                <a:cs typeface="Times New Roman" pitchFamily="18" charset="0"/>
              </a:rPr>
              <a:t>by </a:t>
            </a:r>
            <a:r>
              <a:rPr lang="en-US" sz="2400" spc="21" dirty="0">
                <a:latin typeface="Times New Roman" pitchFamily="18" charset="0"/>
                <a:cs typeface="Times New Roman" pitchFamily="18" charset="0"/>
              </a:rPr>
              <a:t>creating  </a:t>
            </a:r>
            <a:r>
              <a:rPr lang="en-US" sz="2400" spc="11" dirty="0">
                <a:latin typeface="Times New Roman" pitchFamily="18" charset="0"/>
                <a:cs typeface="Times New Roman" pitchFamily="18" charset="0"/>
              </a:rPr>
              <a:t>instance </a:t>
            </a:r>
            <a:r>
              <a:rPr lang="en-US" sz="2400" dirty="0">
                <a:latin typeface="Times New Roman" pitchFamily="18" charset="0"/>
                <a:cs typeface="Times New Roman" pitchFamily="18" charset="0"/>
              </a:rPr>
              <a:t>of that</a:t>
            </a:r>
            <a:r>
              <a:rPr lang="en-US" sz="2400" spc="-14" dirty="0">
                <a:latin typeface="Times New Roman" pitchFamily="18" charset="0"/>
                <a:cs typeface="Times New Roman" pitchFamily="18" charset="0"/>
              </a:rPr>
              <a:t> </a:t>
            </a:r>
            <a:r>
              <a:rPr lang="en-US" sz="2400" spc="18" dirty="0">
                <a:latin typeface="Times New Roman" pitchFamily="18" charset="0"/>
                <a:cs typeface="Times New Roman" pitchFamily="18" charset="0"/>
              </a:rPr>
              <a:t>class.</a:t>
            </a:r>
          </a:p>
          <a:p>
            <a:pPr marL="8929" marR="3572" algn="just">
              <a:lnSpc>
                <a:spcPct val="101200"/>
              </a:lnSpc>
              <a:spcBef>
                <a:spcPts val="703"/>
              </a:spcBef>
            </a:pPr>
            <a:endParaRPr lang="en-US" altLang="en-US" sz="2400" dirty="0">
              <a:latin typeface="Times New Roman" pitchFamily="18" charset="0"/>
              <a:cs typeface="Times New Roman" pitchFamily="18" charset="0"/>
            </a:endParaRPr>
          </a:p>
          <a:p>
            <a:pPr marL="0" lvl="1" indent="-168275" algn="just"/>
            <a:r>
              <a:rPr lang="en-US" altLang="en-US" sz="2400" b="1" dirty="0">
                <a:latin typeface="Times New Roman" pitchFamily="18" charset="0"/>
                <a:cs typeface="Times New Roman" pitchFamily="18" charset="0"/>
              </a:rPr>
              <a:t>Attributes</a:t>
            </a:r>
            <a:r>
              <a:rPr lang="en-US" altLang="en-US" sz="2400" dirty="0">
                <a:latin typeface="Times New Roman" pitchFamily="18" charset="0"/>
                <a:cs typeface="Times New Roman" pitchFamily="18" charset="0"/>
              </a:rPr>
              <a:t> – member of a class. </a:t>
            </a:r>
          </a:p>
          <a:p>
            <a:pPr marL="461963" lvl="2" indent="-168275" algn="just"/>
            <a:r>
              <a:rPr lang="en-US" altLang="en-US" dirty="0">
                <a:latin typeface="Times New Roman" pitchFamily="18" charset="0"/>
                <a:cs typeface="Times New Roman" pitchFamily="18" charset="0"/>
              </a:rPr>
              <a:t>An attribute is the data defined in a class that maintains the current state of an object.  The state of an object is determined by the current contents of all the attributes.</a:t>
            </a:r>
          </a:p>
          <a:p>
            <a:pPr marL="461963" lvl="2" indent="-168275" algn="just"/>
            <a:endParaRPr lang="en-US" altLang="en-US" dirty="0">
              <a:latin typeface="Times New Roman" pitchFamily="18" charset="0"/>
              <a:cs typeface="Times New Roman" pitchFamily="18" charset="0"/>
            </a:endParaRPr>
          </a:p>
          <a:p>
            <a:pPr marL="0" lvl="1" indent="-168275" algn="just"/>
            <a:r>
              <a:rPr lang="en-US" altLang="en-US" sz="2400" b="1" dirty="0">
                <a:latin typeface="Times New Roman" pitchFamily="18" charset="0"/>
                <a:cs typeface="Times New Roman" pitchFamily="18" charset="0"/>
              </a:rPr>
              <a:t>Methods</a:t>
            </a:r>
            <a:r>
              <a:rPr lang="en-US" altLang="en-US" sz="2400" dirty="0">
                <a:latin typeface="Times New Roman" pitchFamily="18" charset="0"/>
                <a:cs typeface="Times New Roman" pitchFamily="18" charset="0"/>
              </a:rPr>
              <a:t> – member functions of a class</a:t>
            </a:r>
          </a:p>
        </p:txBody>
      </p:sp>
      <p:sp>
        <p:nvSpPr>
          <p:cNvPr id="5" name="Slide Number Placeholder 4">
            <a:extLst>
              <a:ext uri="{FF2B5EF4-FFF2-40B4-BE49-F238E27FC236}">
                <a16:creationId xmlns:a16="http://schemas.microsoft.com/office/drawing/2014/main" id="{21E00050-A473-4B47-A221-23D8B1B0A543}"/>
              </a:ext>
            </a:extLst>
          </p:cNvPr>
          <p:cNvSpPr>
            <a:spLocks noGrp="1"/>
          </p:cNvSpPr>
          <p:nvPr>
            <p:ph type="sldNum" sz="quarter" idx="12"/>
          </p:nvPr>
        </p:nvSpPr>
        <p:spPr/>
        <p:txBody>
          <a:bodyPr>
            <a:normAutofit/>
          </a:bodyPr>
          <a:lstStyle/>
          <a:p>
            <a:pPr>
              <a:defRPr/>
            </a:pPr>
            <a:fld id="{917A73E0-19A0-47C0-BC3D-1E38AE2D9393}" type="slidenum">
              <a:rPr lang="en-US">
                <a:latin typeface="Times New Roman" pitchFamily="18" charset="0"/>
                <a:cs typeface="Times New Roman" pitchFamily="18" charset="0"/>
              </a:rPr>
              <a:pPr>
                <a:defRPr/>
              </a:pPr>
              <a:t>80</a:t>
            </a:fld>
            <a:endParaRPr lang="en-US">
              <a:latin typeface="Times New Roman" pitchFamily="18" charset="0"/>
              <a:cs typeface="Times New Roman" pitchFamily="18" charset="0"/>
            </a:endParaRPr>
          </a:p>
        </p:txBody>
      </p:sp>
      <p:sp>
        <p:nvSpPr>
          <p:cNvPr id="6" name="Rectangle 5"/>
          <p:cNvSpPr/>
          <p:nvPr/>
        </p:nvSpPr>
        <p:spPr>
          <a:xfrm>
            <a:off x="1143000" y="0"/>
            <a:ext cx="6858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7" name="Rectangle 6"/>
          <p:cNvSpPr/>
          <p:nvPr/>
        </p:nvSpPr>
        <p:spPr>
          <a:xfrm>
            <a:off x="1143000" y="121920"/>
            <a:ext cx="6858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Times New Roman" pitchFamily="18" charset="0"/>
              <a:cs typeface="Times New Roman" pitchFamily="18" charset="0"/>
            </a:endParaRPr>
          </a:p>
        </p:txBody>
      </p:sp>
      <p:sp>
        <p:nvSpPr>
          <p:cNvPr id="8" name="Rounded Rectangle 7"/>
          <p:cNvSpPr/>
          <p:nvPr/>
        </p:nvSpPr>
        <p:spPr>
          <a:xfrm>
            <a:off x="4914900" y="-152400"/>
            <a:ext cx="800100" cy="6096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pic>
        <p:nvPicPr>
          <p:cNvPr id="9" name="Picture 8" descr="pngfind.com-kingpin-png-4152286 (1).png"/>
          <p:cNvPicPr>
            <a:picLocks noChangeAspect="1"/>
          </p:cNvPicPr>
          <p:nvPr/>
        </p:nvPicPr>
        <p:blipFill>
          <a:blip r:embed="rId2" cstate="print"/>
          <a:stretch>
            <a:fillRect/>
          </a:stretch>
        </p:blipFill>
        <p:spPr>
          <a:xfrm>
            <a:off x="4857750" y="-152400"/>
            <a:ext cx="914400" cy="533400"/>
          </a:xfrm>
          <a:prstGeom prst="rect">
            <a:avLst/>
          </a:prstGeom>
        </p:spPr>
      </p:pic>
      <p:sp>
        <p:nvSpPr>
          <p:cNvPr id="3" name="Date Placeholder 2">
            <a:extLst>
              <a:ext uri="{FF2B5EF4-FFF2-40B4-BE49-F238E27FC236}">
                <a16:creationId xmlns:a16="http://schemas.microsoft.com/office/drawing/2014/main" id="{46A88C76-839F-91DE-8DA2-727289402C18}"/>
              </a:ext>
            </a:extLst>
          </p:cNvPr>
          <p:cNvSpPr>
            <a:spLocks noGrp="1"/>
          </p:cNvSpPr>
          <p:nvPr>
            <p:ph type="dt" sz="half" idx="10"/>
          </p:nvPr>
        </p:nvSpPr>
        <p:spPr/>
        <p:txBody>
          <a:bodyPr/>
          <a:lstStyle/>
          <a:p>
            <a:fld id="{B01E8A47-F481-4597-9459-13A42A9E66A3}" type="datetime1">
              <a:rPr lang="en-US" smtClean="0"/>
              <a:t>9/5/2022</a:t>
            </a:fld>
            <a:endParaRPr lang="en-US"/>
          </a:p>
        </p:txBody>
      </p:sp>
      <p:sp>
        <p:nvSpPr>
          <p:cNvPr id="4" name="Footer Placeholder 3">
            <a:extLst>
              <a:ext uri="{FF2B5EF4-FFF2-40B4-BE49-F238E27FC236}">
                <a16:creationId xmlns:a16="http://schemas.microsoft.com/office/drawing/2014/main" id="{C34BACDE-C8C4-B093-B171-FD46E63C132B}"/>
              </a:ext>
            </a:extLst>
          </p:cNvPr>
          <p:cNvSpPr>
            <a:spLocks noGrp="1"/>
          </p:cNvSpPr>
          <p:nvPr>
            <p:ph type="ftr" sz="quarter" idx="11"/>
          </p:nvPr>
        </p:nvSpPr>
        <p:spPr/>
        <p:txBody>
          <a:bodyPr/>
          <a:lstStyle/>
          <a:p>
            <a:r>
              <a:rPr lang="en-US"/>
              <a:t>C ,C++ and UML Basics</a:t>
            </a:r>
          </a:p>
        </p:txBody>
      </p:sp>
    </p:spTree>
    <p:extLst>
      <p:ext uri="{BB962C8B-B14F-4D97-AF65-F5344CB8AC3E}">
        <p14:creationId xmlns:p14="http://schemas.microsoft.com/office/powerpoint/2010/main" val="7806853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CF8F5-33B8-4DCB-9B8B-DD047EB033BC}"/>
              </a:ext>
            </a:extLst>
          </p:cNvPr>
          <p:cNvSpPr>
            <a:spLocks noGrp="1"/>
          </p:cNvSpPr>
          <p:nvPr>
            <p:ph type="title"/>
          </p:nvPr>
        </p:nvSpPr>
        <p:spPr/>
        <p:txBody>
          <a:bodyPr/>
          <a:lstStyle/>
          <a:p>
            <a:pPr>
              <a:defRPr/>
            </a:pPr>
            <a:r>
              <a:rPr lang="en-US" dirty="0">
                <a:latin typeface="Times New Roman" pitchFamily="18" charset="0"/>
                <a:cs typeface="Times New Roman" pitchFamily="18" charset="0"/>
              </a:rPr>
              <a:t>Objects and classes</a:t>
            </a:r>
          </a:p>
        </p:txBody>
      </p:sp>
      <p:sp>
        <p:nvSpPr>
          <p:cNvPr id="16387" name="Content Placeholder 2">
            <a:extLst>
              <a:ext uri="{FF2B5EF4-FFF2-40B4-BE49-F238E27FC236}">
                <a16:creationId xmlns:a16="http://schemas.microsoft.com/office/drawing/2014/main" id="{5E4C0A91-BEF0-4148-8635-FFBA2F12F2CC}"/>
              </a:ext>
            </a:extLst>
          </p:cNvPr>
          <p:cNvSpPr>
            <a:spLocks noGrp="1"/>
          </p:cNvSpPr>
          <p:nvPr>
            <p:ph idx="1"/>
          </p:nvPr>
        </p:nvSpPr>
        <p:spPr/>
        <p:txBody>
          <a:bodyPr>
            <a:noAutofit/>
          </a:bodyPr>
          <a:lstStyle/>
          <a:p>
            <a:pPr algn="just"/>
            <a:r>
              <a:rPr lang="en-US" altLang="en-US" sz="2400" dirty="0">
                <a:latin typeface="Times New Roman" pitchFamily="18" charset="0"/>
                <a:cs typeface="Times New Roman" pitchFamily="18" charset="0"/>
              </a:rPr>
              <a:t>A class itself does not exist; it is merely a description of an object.  </a:t>
            </a:r>
          </a:p>
          <a:p>
            <a:pPr algn="just"/>
            <a:r>
              <a:rPr lang="en-US" altLang="en-US" sz="2400" dirty="0">
                <a:latin typeface="Times New Roman" pitchFamily="18" charset="0"/>
                <a:cs typeface="Times New Roman" pitchFamily="18" charset="0"/>
              </a:rPr>
              <a:t>A class can be considered a template for the creation of object</a:t>
            </a:r>
          </a:p>
          <a:p>
            <a:pPr algn="just"/>
            <a:endParaRPr lang="en-US" altLang="en-US" sz="2400" dirty="0">
              <a:latin typeface="Times New Roman" pitchFamily="18" charset="0"/>
              <a:cs typeface="Times New Roman" pitchFamily="18" charset="0"/>
            </a:endParaRPr>
          </a:p>
          <a:p>
            <a:pPr algn="just"/>
            <a:r>
              <a:rPr lang="en-US" altLang="en-US" sz="2400" dirty="0">
                <a:latin typeface="Times New Roman" pitchFamily="18" charset="0"/>
                <a:cs typeface="Times New Roman" pitchFamily="18" charset="0"/>
              </a:rPr>
              <a:t>Blueprint of a building </a:t>
            </a:r>
            <a:r>
              <a:rPr lang="en-US" altLang="en-US" sz="2400" dirty="0">
                <a:latin typeface="Times New Roman" pitchFamily="18" charset="0"/>
                <a:cs typeface="Times New Roman" pitchFamily="18" charset="0"/>
                <a:sym typeface="Wingdings" panose="05000000000000000000" pitchFamily="2" charset="2"/>
              </a:rPr>
              <a:t></a:t>
            </a:r>
            <a:r>
              <a:rPr lang="en-US" altLang="en-US" sz="2400" dirty="0">
                <a:latin typeface="Times New Roman" pitchFamily="18" charset="0"/>
                <a:cs typeface="Times New Roman" pitchFamily="18" charset="0"/>
              </a:rPr>
              <a:t> class</a:t>
            </a:r>
          </a:p>
          <a:p>
            <a:pPr algn="just"/>
            <a:r>
              <a:rPr lang="en-US" altLang="en-US" sz="2400" dirty="0">
                <a:latin typeface="Times New Roman" pitchFamily="18" charset="0"/>
                <a:cs typeface="Times New Roman" pitchFamily="18" charset="0"/>
              </a:rPr>
              <a:t>Building </a:t>
            </a:r>
            <a:r>
              <a:rPr lang="en-US" altLang="en-US" sz="2400" dirty="0">
                <a:latin typeface="Times New Roman" pitchFamily="18" charset="0"/>
                <a:cs typeface="Times New Roman" pitchFamily="18" charset="0"/>
                <a:sym typeface="Wingdings" panose="05000000000000000000" pitchFamily="2" charset="2"/>
              </a:rPr>
              <a:t></a:t>
            </a:r>
            <a:r>
              <a:rPr lang="en-US" altLang="en-US" sz="2400" dirty="0">
                <a:latin typeface="Times New Roman" pitchFamily="18" charset="0"/>
                <a:cs typeface="Times New Roman" pitchFamily="18" charset="0"/>
              </a:rPr>
              <a:t> object</a:t>
            </a:r>
          </a:p>
          <a:p>
            <a:pPr algn="just"/>
            <a:endParaRPr lang="en-US" altLang="en-US" sz="2400" dirty="0">
              <a:latin typeface="Times New Roman" pitchFamily="18" charset="0"/>
              <a:cs typeface="Times New Roman" pitchFamily="18" charset="0"/>
            </a:endParaRPr>
          </a:p>
          <a:p>
            <a:pPr algn="just"/>
            <a:r>
              <a:rPr lang="en-US" altLang="en-US" sz="2400" dirty="0">
                <a:latin typeface="Times New Roman" pitchFamily="18" charset="0"/>
                <a:cs typeface="Times New Roman" pitchFamily="18" charset="0"/>
              </a:rPr>
              <a:t>An object exists and is definable.  </a:t>
            </a:r>
          </a:p>
          <a:p>
            <a:pPr algn="just"/>
            <a:r>
              <a:rPr lang="en-US" altLang="en-US" sz="2400" dirty="0">
                <a:latin typeface="Times New Roman" pitchFamily="18" charset="0"/>
                <a:cs typeface="Times New Roman" pitchFamily="18" charset="0"/>
              </a:rPr>
              <a:t>An object exhibits behavior, maintains state, and has traits.  An object can be manipulated.  </a:t>
            </a:r>
          </a:p>
          <a:p>
            <a:pPr algn="just"/>
            <a:r>
              <a:rPr lang="en-US" altLang="en-US" sz="2400" dirty="0">
                <a:latin typeface="Times New Roman" pitchFamily="18" charset="0"/>
                <a:cs typeface="Times New Roman" pitchFamily="18" charset="0"/>
              </a:rPr>
              <a:t>An object is an instance of a class.</a:t>
            </a:r>
          </a:p>
        </p:txBody>
      </p:sp>
      <p:sp>
        <p:nvSpPr>
          <p:cNvPr id="5" name="Slide Number Placeholder 4">
            <a:extLst>
              <a:ext uri="{FF2B5EF4-FFF2-40B4-BE49-F238E27FC236}">
                <a16:creationId xmlns:a16="http://schemas.microsoft.com/office/drawing/2014/main" id="{FE755E7A-3D93-4606-83B3-940BE3746E4D}"/>
              </a:ext>
            </a:extLst>
          </p:cNvPr>
          <p:cNvSpPr>
            <a:spLocks noGrp="1"/>
          </p:cNvSpPr>
          <p:nvPr>
            <p:ph type="sldNum" sz="quarter" idx="12"/>
          </p:nvPr>
        </p:nvSpPr>
        <p:spPr/>
        <p:txBody>
          <a:bodyPr>
            <a:normAutofit/>
          </a:bodyPr>
          <a:lstStyle/>
          <a:p>
            <a:pPr>
              <a:defRPr/>
            </a:pPr>
            <a:fld id="{F8BC8FD0-8B06-4A3E-BE1A-5B2EC45EBA3F}" type="slidenum">
              <a:rPr lang="en-US">
                <a:latin typeface="Times New Roman" pitchFamily="18" charset="0"/>
                <a:cs typeface="Times New Roman" pitchFamily="18" charset="0"/>
              </a:rPr>
              <a:pPr>
                <a:defRPr/>
              </a:pPr>
              <a:t>81</a:t>
            </a:fld>
            <a:endParaRPr lang="en-US">
              <a:latin typeface="Times New Roman" pitchFamily="18" charset="0"/>
              <a:cs typeface="Times New Roman" pitchFamily="18" charset="0"/>
            </a:endParaRPr>
          </a:p>
        </p:txBody>
      </p:sp>
      <p:sp>
        <p:nvSpPr>
          <p:cNvPr id="6" name="Rectangle 5"/>
          <p:cNvSpPr/>
          <p:nvPr/>
        </p:nvSpPr>
        <p:spPr>
          <a:xfrm>
            <a:off x="1143000" y="-19000"/>
            <a:ext cx="6858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7" name="Rectangle 6"/>
          <p:cNvSpPr/>
          <p:nvPr/>
        </p:nvSpPr>
        <p:spPr>
          <a:xfrm>
            <a:off x="1143000" y="102920"/>
            <a:ext cx="6858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Times New Roman" pitchFamily="18" charset="0"/>
              <a:cs typeface="Times New Roman" pitchFamily="18" charset="0"/>
            </a:endParaRPr>
          </a:p>
        </p:txBody>
      </p:sp>
      <p:sp>
        <p:nvSpPr>
          <p:cNvPr id="8" name="Rounded Rectangle 7"/>
          <p:cNvSpPr/>
          <p:nvPr/>
        </p:nvSpPr>
        <p:spPr>
          <a:xfrm>
            <a:off x="4914900" y="-171400"/>
            <a:ext cx="800100" cy="6096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pic>
        <p:nvPicPr>
          <p:cNvPr id="9" name="Picture 8" descr="pngfind.com-kingpin-png-4152286 (1).png"/>
          <p:cNvPicPr>
            <a:picLocks noChangeAspect="1"/>
          </p:cNvPicPr>
          <p:nvPr/>
        </p:nvPicPr>
        <p:blipFill>
          <a:blip r:embed="rId2" cstate="print"/>
          <a:stretch>
            <a:fillRect/>
          </a:stretch>
        </p:blipFill>
        <p:spPr>
          <a:xfrm>
            <a:off x="4857750" y="-171400"/>
            <a:ext cx="914400" cy="533400"/>
          </a:xfrm>
          <a:prstGeom prst="rect">
            <a:avLst/>
          </a:prstGeom>
        </p:spPr>
      </p:pic>
      <p:sp>
        <p:nvSpPr>
          <p:cNvPr id="3" name="Date Placeholder 2">
            <a:extLst>
              <a:ext uri="{FF2B5EF4-FFF2-40B4-BE49-F238E27FC236}">
                <a16:creationId xmlns:a16="http://schemas.microsoft.com/office/drawing/2014/main" id="{9E1690F4-D284-9EE7-8808-1B5D36C7E083}"/>
              </a:ext>
            </a:extLst>
          </p:cNvPr>
          <p:cNvSpPr>
            <a:spLocks noGrp="1"/>
          </p:cNvSpPr>
          <p:nvPr>
            <p:ph type="dt" sz="half" idx="10"/>
          </p:nvPr>
        </p:nvSpPr>
        <p:spPr/>
        <p:txBody>
          <a:bodyPr/>
          <a:lstStyle/>
          <a:p>
            <a:fld id="{0169E5E0-332F-49CD-A849-BD22337E8F07}" type="datetime1">
              <a:rPr lang="en-US" smtClean="0"/>
              <a:t>9/5/2022</a:t>
            </a:fld>
            <a:endParaRPr lang="en-US"/>
          </a:p>
        </p:txBody>
      </p:sp>
      <p:sp>
        <p:nvSpPr>
          <p:cNvPr id="4" name="Footer Placeholder 3">
            <a:extLst>
              <a:ext uri="{FF2B5EF4-FFF2-40B4-BE49-F238E27FC236}">
                <a16:creationId xmlns:a16="http://schemas.microsoft.com/office/drawing/2014/main" id="{CDA15BB9-1272-F658-C262-2419CF7B7FE1}"/>
              </a:ext>
            </a:extLst>
          </p:cNvPr>
          <p:cNvSpPr>
            <a:spLocks noGrp="1"/>
          </p:cNvSpPr>
          <p:nvPr>
            <p:ph type="ftr" sz="quarter" idx="11"/>
          </p:nvPr>
        </p:nvSpPr>
        <p:spPr/>
        <p:txBody>
          <a:bodyPr/>
          <a:lstStyle/>
          <a:p>
            <a:r>
              <a:rPr lang="en-US"/>
              <a:t>C ,C++ and UML Basics</a:t>
            </a:r>
          </a:p>
        </p:txBody>
      </p:sp>
    </p:spTree>
    <p:extLst>
      <p:ext uri="{BB962C8B-B14F-4D97-AF65-F5344CB8AC3E}">
        <p14:creationId xmlns:p14="http://schemas.microsoft.com/office/powerpoint/2010/main" val="39070520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6672-616B-4DFB-A5E3-931361BEB214}"/>
              </a:ext>
            </a:extLst>
          </p:cNvPr>
          <p:cNvSpPr>
            <a:spLocks noGrp="1"/>
          </p:cNvSpPr>
          <p:nvPr>
            <p:ph type="title"/>
          </p:nvPr>
        </p:nvSpPr>
        <p:spPr/>
        <p:txBody>
          <a:bodyPr/>
          <a:lstStyle/>
          <a:p>
            <a:pPr>
              <a:defRPr/>
            </a:pPr>
            <a:r>
              <a:rPr lang="en-US" dirty="0">
                <a:latin typeface="Times New Roman" pitchFamily="18" charset="0"/>
                <a:cs typeface="Times New Roman" pitchFamily="18" charset="0"/>
              </a:rPr>
              <a:t>Methods</a:t>
            </a:r>
          </a:p>
        </p:txBody>
      </p:sp>
      <p:sp>
        <p:nvSpPr>
          <p:cNvPr id="17411" name="Content Placeholder 2">
            <a:extLst>
              <a:ext uri="{FF2B5EF4-FFF2-40B4-BE49-F238E27FC236}">
                <a16:creationId xmlns:a16="http://schemas.microsoft.com/office/drawing/2014/main" id="{941C03A0-CB4E-4F4B-8D0E-0C6A70506DE0}"/>
              </a:ext>
            </a:extLst>
          </p:cNvPr>
          <p:cNvSpPr>
            <a:spLocks noGrp="1"/>
          </p:cNvSpPr>
          <p:nvPr>
            <p:ph idx="1"/>
          </p:nvPr>
        </p:nvSpPr>
        <p:spPr>
          <a:xfrm>
            <a:off x="457200" y="1600200"/>
            <a:ext cx="8458200" cy="4525963"/>
          </a:xfrm>
        </p:spPr>
        <p:txBody>
          <a:bodyPr>
            <a:normAutofit/>
          </a:bodyPr>
          <a:lstStyle/>
          <a:p>
            <a:pPr algn="just"/>
            <a:r>
              <a:rPr lang="en-US" altLang="en-US" sz="2000" dirty="0">
                <a:latin typeface="Times New Roman" pitchFamily="18" charset="0"/>
                <a:cs typeface="Times New Roman" pitchFamily="18" charset="0"/>
              </a:rPr>
              <a:t>A </a:t>
            </a:r>
            <a:r>
              <a:rPr lang="en-US" altLang="en-US" sz="2000" b="1" i="1" dirty="0">
                <a:latin typeface="Times New Roman" pitchFamily="18" charset="0"/>
                <a:cs typeface="Times New Roman" pitchFamily="18" charset="0"/>
              </a:rPr>
              <a:t>method</a:t>
            </a:r>
            <a:r>
              <a:rPr lang="en-US" altLang="en-US" sz="2000" b="1" dirty="0">
                <a:latin typeface="Times New Roman" pitchFamily="18" charset="0"/>
                <a:cs typeface="Times New Roman" pitchFamily="18" charset="0"/>
              </a:rPr>
              <a:t> </a:t>
            </a:r>
            <a:r>
              <a:rPr lang="en-US" altLang="en-US" sz="2000" dirty="0">
                <a:latin typeface="Times New Roman" pitchFamily="18" charset="0"/>
                <a:cs typeface="Times New Roman" pitchFamily="18" charset="0"/>
              </a:rPr>
              <a:t>is a function that is part of the class definition.  The methods of a class specify how its objects will respond to any particular message.  </a:t>
            </a:r>
          </a:p>
          <a:p>
            <a:pPr algn="just"/>
            <a:endParaRPr lang="en-US" alt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A method is a collection of statements that perform some specific task and return the result to the caller. A method can perform some specific task without returning anything.</a:t>
            </a: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Methods allow us to reuse the code without retyping the code. </a:t>
            </a:r>
          </a:p>
          <a:p>
            <a:pPr algn="just"/>
            <a:endParaRPr lang="en-US" sz="2000" dirty="0">
              <a:latin typeface="Times New Roman" pitchFamily="18" charset="0"/>
              <a:cs typeface="Times New Roman" pitchFamily="18" charset="0"/>
            </a:endParaRPr>
          </a:p>
          <a:p>
            <a:pPr algn="just"/>
            <a:r>
              <a:rPr lang="en-US" altLang="en-US" sz="2000" dirty="0">
                <a:latin typeface="Times New Roman" pitchFamily="18" charset="0"/>
                <a:cs typeface="Times New Roman" pitchFamily="18" charset="0"/>
              </a:rPr>
              <a:t>A </a:t>
            </a:r>
            <a:r>
              <a:rPr lang="en-US" altLang="en-US" sz="2000" i="1" dirty="0">
                <a:latin typeface="Times New Roman" pitchFamily="18" charset="0"/>
                <a:cs typeface="Times New Roman" pitchFamily="18" charset="0"/>
              </a:rPr>
              <a:t>message</a:t>
            </a:r>
            <a:r>
              <a:rPr lang="en-US" altLang="en-US" sz="2000" dirty="0">
                <a:latin typeface="Times New Roman" pitchFamily="18" charset="0"/>
                <a:cs typeface="Times New Roman" pitchFamily="18" charset="0"/>
              </a:rPr>
              <a:t> is a request, sent to an object, that activates a method (i.e., a member function).</a:t>
            </a:r>
          </a:p>
          <a:p>
            <a:pPr algn="just"/>
            <a:endParaRPr lang="en-US" sz="2000" dirty="0">
              <a:latin typeface="Times New Roman" pitchFamily="18" charset="0"/>
              <a:cs typeface="Times New Roman" pitchFamily="18" charset="0"/>
            </a:endParaRPr>
          </a:p>
          <a:p>
            <a:pPr algn="just"/>
            <a:endParaRPr lang="en-US" altLang="en-US" sz="2000" dirty="0">
              <a:latin typeface="Times New Roman" pitchFamily="18" charset="0"/>
              <a:cs typeface="Times New Roman" pitchFamily="18" charset="0"/>
            </a:endParaRPr>
          </a:p>
        </p:txBody>
      </p:sp>
      <p:sp>
        <p:nvSpPr>
          <p:cNvPr id="5" name="Slide Number Placeholder 4">
            <a:extLst>
              <a:ext uri="{FF2B5EF4-FFF2-40B4-BE49-F238E27FC236}">
                <a16:creationId xmlns:a16="http://schemas.microsoft.com/office/drawing/2014/main" id="{E66264A9-E55E-471E-BEA8-7671AB40FEF4}"/>
              </a:ext>
            </a:extLst>
          </p:cNvPr>
          <p:cNvSpPr>
            <a:spLocks noGrp="1"/>
          </p:cNvSpPr>
          <p:nvPr>
            <p:ph type="sldNum" sz="quarter" idx="12"/>
          </p:nvPr>
        </p:nvSpPr>
        <p:spPr/>
        <p:txBody>
          <a:bodyPr>
            <a:normAutofit/>
          </a:bodyPr>
          <a:lstStyle/>
          <a:p>
            <a:pPr>
              <a:defRPr/>
            </a:pPr>
            <a:fld id="{E4522AD1-3F1F-44CA-B751-1279E1CCED10}" type="slidenum">
              <a:rPr lang="en-US">
                <a:latin typeface="Times New Roman" pitchFamily="18" charset="0"/>
                <a:cs typeface="Times New Roman" pitchFamily="18" charset="0"/>
              </a:rPr>
              <a:pPr>
                <a:defRPr/>
              </a:pPr>
              <a:t>82</a:t>
            </a:fld>
            <a:endParaRPr lang="en-US">
              <a:latin typeface="Times New Roman" pitchFamily="18" charset="0"/>
              <a:cs typeface="Times New Roman" pitchFamily="18" charset="0"/>
            </a:endParaRPr>
          </a:p>
        </p:txBody>
      </p:sp>
      <p:sp>
        <p:nvSpPr>
          <p:cNvPr id="6" name="Rectangle 5"/>
          <p:cNvSpPr/>
          <p:nvPr/>
        </p:nvSpPr>
        <p:spPr>
          <a:xfrm>
            <a:off x="1143000" y="13653"/>
            <a:ext cx="6858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7" name="Rectangle 6"/>
          <p:cNvSpPr/>
          <p:nvPr/>
        </p:nvSpPr>
        <p:spPr>
          <a:xfrm>
            <a:off x="1143000" y="135573"/>
            <a:ext cx="6858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Times New Roman" pitchFamily="18" charset="0"/>
              <a:cs typeface="Times New Roman" pitchFamily="18" charset="0"/>
            </a:endParaRPr>
          </a:p>
        </p:txBody>
      </p:sp>
      <p:pic>
        <p:nvPicPr>
          <p:cNvPr id="9" name="Picture 8" descr="pngfind.com-kingpin-png-4152286 (1).png"/>
          <p:cNvPicPr>
            <a:picLocks noChangeAspect="1"/>
          </p:cNvPicPr>
          <p:nvPr/>
        </p:nvPicPr>
        <p:blipFill>
          <a:blip r:embed="rId2" cstate="print"/>
          <a:stretch>
            <a:fillRect/>
          </a:stretch>
        </p:blipFill>
        <p:spPr>
          <a:xfrm>
            <a:off x="4857750" y="-138747"/>
            <a:ext cx="914400" cy="533400"/>
          </a:xfrm>
          <a:prstGeom prst="rect">
            <a:avLst/>
          </a:prstGeom>
        </p:spPr>
      </p:pic>
      <p:sp>
        <p:nvSpPr>
          <p:cNvPr id="3" name="Date Placeholder 2">
            <a:extLst>
              <a:ext uri="{FF2B5EF4-FFF2-40B4-BE49-F238E27FC236}">
                <a16:creationId xmlns:a16="http://schemas.microsoft.com/office/drawing/2014/main" id="{B5615B77-E6E1-B14A-8F5C-63DDE753BA19}"/>
              </a:ext>
            </a:extLst>
          </p:cNvPr>
          <p:cNvSpPr>
            <a:spLocks noGrp="1"/>
          </p:cNvSpPr>
          <p:nvPr>
            <p:ph type="dt" sz="half" idx="10"/>
          </p:nvPr>
        </p:nvSpPr>
        <p:spPr/>
        <p:txBody>
          <a:bodyPr/>
          <a:lstStyle/>
          <a:p>
            <a:fld id="{1C8D0F5D-6BB0-445F-B351-92D2C69E117F}" type="datetime1">
              <a:rPr lang="en-US" smtClean="0"/>
              <a:t>9/5/2022</a:t>
            </a:fld>
            <a:endParaRPr lang="en-US"/>
          </a:p>
        </p:txBody>
      </p:sp>
      <p:sp>
        <p:nvSpPr>
          <p:cNvPr id="4" name="Footer Placeholder 3">
            <a:extLst>
              <a:ext uri="{FF2B5EF4-FFF2-40B4-BE49-F238E27FC236}">
                <a16:creationId xmlns:a16="http://schemas.microsoft.com/office/drawing/2014/main" id="{6D495DED-5B1B-8808-858E-E56A399820EF}"/>
              </a:ext>
            </a:extLst>
          </p:cNvPr>
          <p:cNvSpPr>
            <a:spLocks noGrp="1"/>
          </p:cNvSpPr>
          <p:nvPr>
            <p:ph type="ftr" sz="quarter" idx="11"/>
          </p:nvPr>
        </p:nvSpPr>
        <p:spPr/>
        <p:txBody>
          <a:bodyPr/>
          <a:lstStyle/>
          <a:p>
            <a:r>
              <a:rPr lang="en-US"/>
              <a:t>C ,C++ and UML Basics</a:t>
            </a:r>
          </a:p>
        </p:txBody>
      </p:sp>
    </p:spTree>
    <p:extLst>
      <p:ext uri="{BB962C8B-B14F-4D97-AF65-F5344CB8AC3E}">
        <p14:creationId xmlns:p14="http://schemas.microsoft.com/office/powerpoint/2010/main" val="7921076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3E979-F6DB-482C-86EF-E760E577EDC3}"/>
              </a:ext>
            </a:extLst>
          </p:cNvPr>
          <p:cNvSpPr>
            <a:spLocks noGrp="1"/>
          </p:cNvSpPr>
          <p:nvPr>
            <p:ph type="title"/>
          </p:nvPr>
        </p:nvSpPr>
        <p:spPr/>
        <p:txBody>
          <a:bodyPr/>
          <a:lstStyle/>
          <a:p>
            <a:pPr>
              <a:defRPr/>
            </a:pPr>
            <a:r>
              <a:rPr lang="en-US" dirty="0">
                <a:latin typeface="Times New Roman" pitchFamily="18" charset="0"/>
                <a:cs typeface="Times New Roman" pitchFamily="18" charset="0"/>
              </a:rPr>
              <a:t>Defining a Base Class - Example</a:t>
            </a:r>
          </a:p>
        </p:txBody>
      </p:sp>
      <p:sp>
        <p:nvSpPr>
          <p:cNvPr id="3" name="Content Placeholder 2">
            <a:extLst>
              <a:ext uri="{FF2B5EF4-FFF2-40B4-BE49-F238E27FC236}">
                <a16:creationId xmlns:a16="http://schemas.microsoft.com/office/drawing/2014/main" id="{DB3F57EF-4E55-4C39-9439-65F9F25443D9}"/>
              </a:ext>
            </a:extLst>
          </p:cNvPr>
          <p:cNvSpPr>
            <a:spLocks noGrp="1"/>
          </p:cNvSpPr>
          <p:nvPr>
            <p:ph idx="1"/>
          </p:nvPr>
        </p:nvSpPr>
        <p:spPr>
          <a:xfrm>
            <a:off x="990600" y="1371600"/>
            <a:ext cx="7315200" cy="5102087"/>
          </a:xfrm>
        </p:spPr>
        <p:txBody>
          <a:bodyPr rtlCol="0">
            <a:noAutofit/>
          </a:bodyPr>
          <a:lstStyle/>
          <a:p>
            <a:pPr marL="3175" indent="-3175">
              <a:defRPr/>
            </a:pPr>
            <a:r>
              <a:rPr lang="en-US" sz="2000" dirty="0">
                <a:latin typeface="Times New Roman" pitchFamily="18" charset="0"/>
                <a:cs typeface="Times New Roman" pitchFamily="18" charset="0"/>
              </a:rPr>
              <a:t>A base class is not defined on, nor does it inherit members from, any other class.</a:t>
            </a:r>
          </a:p>
          <a:p>
            <a:pPr marL="0" lvl="1" indent="0">
              <a:spcBef>
                <a:spcPts val="0"/>
              </a:spcBef>
              <a:buNone/>
              <a:tabLst>
                <a:tab pos="228600" algn="l"/>
                <a:tab pos="457200" algn="l"/>
                <a:tab pos="685800" algn="l"/>
                <a:tab pos="914400" algn="l"/>
              </a:tabLst>
              <a:defRPr/>
            </a:pPr>
            <a:endParaRPr lang="en-US" sz="1800" dirty="0">
              <a:latin typeface="Times New Roman" pitchFamily="18" charset="0"/>
              <a:ea typeface="Times New Roman" panose="02020603050405020304" pitchFamily="18" charset="0"/>
              <a:cs typeface="Times New Roman" pitchFamily="18" charset="0"/>
            </a:endParaRPr>
          </a:p>
          <a:p>
            <a:pPr marL="0" lvl="1" indent="0">
              <a:spcBef>
                <a:spcPts val="0"/>
              </a:spcBef>
              <a:buNone/>
              <a:tabLst>
                <a:tab pos="228600" algn="l"/>
                <a:tab pos="457200" algn="l"/>
                <a:tab pos="685800" algn="l"/>
                <a:tab pos="914400" algn="l"/>
              </a:tabLst>
              <a:defRPr/>
            </a:pPr>
            <a:r>
              <a:rPr lang="en-US" sz="1800" b="1" dirty="0">
                <a:latin typeface="Times New Roman" pitchFamily="18" charset="0"/>
                <a:ea typeface="Times New Roman" panose="02020603050405020304" pitchFamily="18" charset="0"/>
                <a:cs typeface="Times New Roman" pitchFamily="18" charset="0"/>
              </a:rPr>
              <a:t>#include &lt;</a:t>
            </a:r>
            <a:r>
              <a:rPr lang="en-US" sz="1800" b="1" dirty="0" err="1">
                <a:latin typeface="Times New Roman" pitchFamily="18" charset="0"/>
                <a:ea typeface="Times New Roman" panose="02020603050405020304" pitchFamily="18" charset="0"/>
                <a:cs typeface="Times New Roman" pitchFamily="18" charset="0"/>
              </a:rPr>
              <a:t>iostream</a:t>
            </a:r>
            <a:r>
              <a:rPr lang="en-US" sz="1800" b="1" dirty="0">
                <a:latin typeface="Times New Roman" pitchFamily="18" charset="0"/>
                <a:ea typeface="Times New Roman" panose="02020603050405020304" pitchFamily="18" charset="0"/>
                <a:cs typeface="Times New Roman" pitchFamily="18" charset="0"/>
              </a:rPr>
              <a:t>&gt;</a:t>
            </a:r>
          </a:p>
          <a:p>
            <a:pPr marL="0" lvl="1" indent="0">
              <a:spcBef>
                <a:spcPts val="0"/>
              </a:spcBef>
              <a:buNone/>
              <a:tabLst>
                <a:tab pos="228600" algn="l"/>
                <a:tab pos="457200" algn="l"/>
                <a:tab pos="685800" algn="l"/>
                <a:tab pos="914400" algn="l"/>
                <a:tab pos="1828800" algn="l"/>
              </a:tabLst>
              <a:defRPr/>
            </a:pPr>
            <a:r>
              <a:rPr lang="en-US" sz="1800" b="1" dirty="0">
                <a:latin typeface="Times New Roman" pitchFamily="18" charset="0"/>
                <a:ea typeface="Times New Roman" panose="02020603050405020304" pitchFamily="18" charset="0"/>
                <a:cs typeface="Times New Roman" pitchFamily="18" charset="0"/>
              </a:rPr>
              <a:t>using </a:t>
            </a:r>
            <a:r>
              <a:rPr lang="en-US" sz="1800" b="1" dirty="0" err="1">
                <a:latin typeface="Times New Roman" pitchFamily="18" charset="0"/>
                <a:ea typeface="Times New Roman" panose="02020603050405020304" pitchFamily="18" charset="0"/>
                <a:cs typeface="Times New Roman" pitchFamily="18" charset="0"/>
              </a:rPr>
              <a:t>std</a:t>
            </a:r>
            <a:r>
              <a:rPr lang="en-US" sz="1800" b="1" dirty="0">
                <a:latin typeface="Times New Roman" pitchFamily="18" charset="0"/>
                <a:ea typeface="Times New Roman" panose="02020603050405020304" pitchFamily="18" charset="0"/>
                <a:cs typeface="Times New Roman" pitchFamily="18" charset="0"/>
              </a:rPr>
              <a:t>::</a:t>
            </a:r>
            <a:r>
              <a:rPr lang="en-US" sz="1800" b="1" dirty="0" err="1">
                <a:latin typeface="Times New Roman" pitchFamily="18" charset="0"/>
                <a:ea typeface="Times New Roman" panose="02020603050405020304" pitchFamily="18" charset="0"/>
                <a:cs typeface="Times New Roman" pitchFamily="18" charset="0"/>
              </a:rPr>
              <a:t>cout</a:t>
            </a:r>
            <a:r>
              <a:rPr lang="en-US" sz="1800" b="1" dirty="0">
                <a:latin typeface="Times New Roman" pitchFamily="18" charset="0"/>
                <a:ea typeface="Times New Roman" panose="02020603050405020304" pitchFamily="18" charset="0"/>
                <a:cs typeface="Times New Roman" pitchFamily="18" charset="0"/>
              </a:rPr>
              <a:t>;	//this example “uses” only the necessary </a:t>
            </a:r>
          </a:p>
          <a:p>
            <a:pPr marL="0" lvl="1" indent="0">
              <a:spcBef>
                <a:spcPts val="0"/>
              </a:spcBef>
              <a:buNone/>
              <a:tabLst>
                <a:tab pos="228600" algn="l"/>
                <a:tab pos="457200" algn="l"/>
                <a:tab pos="685800" algn="l"/>
                <a:tab pos="914400" algn="l"/>
                <a:tab pos="1828800" algn="l"/>
              </a:tabLst>
              <a:defRPr/>
            </a:pPr>
            <a:r>
              <a:rPr lang="en-US" sz="1800" b="1" dirty="0">
                <a:latin typeface="Times New Roman" pitchFamily="18" charset="0"/>
                <a:ea typeface="Times New Roman" panose="02020603050405020304" pitchFamily="18" charset="0"/>
                <a:cs typeface="Times New Roman" pitchFamily="18" charset="0"/>
              </a:rPr>
              <a:t>using </a:t>
            </a:r>
            <a:r>
              <a:rPr lang="en-US" sz="1800" b="1" dirty="0" err="1">
                <a:latin typeface="Times New Roman" pitchFamily="18" charset="0"/>
                <a:ea typeface="Times New Roman" panose="02020603050405020304" pitchFamily="18" charset="0"/>
                <a:cs typeface="Times New Roman" pitchFamily="18" charset="0"/>
              </a:rPr>
              <a:t>std</a:t>
            </a:r>
            <a:r>
              <a:rPr lang="en-US" sz="1800" b="1" dirty="0">
                <a:latin typeface="Times New Roman" pitchFamily="18" charset="0"/>
                <a:ea typeface="Times New Roman" panose="02020603050405020304" pitchFamily="18" charset="0"/>
                <a:cs typeface="Times New Roman" pitchFamily="18" charset="0"/>
              </a:rPr>
              <a:t>::</a:t>
            </a:r>
            <a:r>
              <a:rPr lang="en-US" sz="1800" b="1" dirty="0" err="1">
                <a:latin typeface="Times New Roman" pitchFamily="18" charset="0"/>
                <a:ea typeface="Times New Roman" panose="02020603050405020304" pitchFamily="18" charset="0"/>
                <a:cs typeface="Times New Roman" pitchFamily="18" charset="0"/>
              </a:rPr>
              <a:t>endl</a:t>
            </a:r>
            <a:r>
              <a:rPr lang="en-US" sz="1800" b="1" dirty="0">
                <a:latin typeface="Times New Roman" pitchFamily="18" charset="0"/>
                <a:ea typeface="Times New Roman" panose="02020603050405020304" pitchFamily="18" charset="0"/>
                <a:cs typeface="Times New Roman" pitchFamily="18" charset="0"/>
              </a:rPr>
              <a:t>;	// objects, not the entire </a:t>
            </a:r>
            <a:r>
              <a:rPr lang="en-US" sz="1800" b="1" dirty="0" err="1">
                <a:latin typeface="Times New Roman" pitchFamily="18" charset="0"/>
                <a:ea typeface="Times New Roman" panose="02020603050405020304" pitchFamily="18" charset="0"/>
                <a:cs typeface="Times New Roman" pitchFamily="18" charset="0"/>
              </a:rPr>
              <a:t>std</a:t>
            </a:r>
            <a:r>
              <a:rPr lang="en-US" sz="1800" b="1" dirty="0">
                <a:latin typeface="Times New Roman" pitchFamily="18" charset="0"/>
                <a:ea typeface="Times New Roman" panose="02020603050405020304" pitchFamily="18" charset="0"/>
                <a:cs typeface="Times New Roman" pitchFamily="18" charset="0"/>
              </a:rPr>
              <a:t> namespace</a:t>
            </a:r>
          </a:p>
          <a:p>
            <a:pPr marL="0" lvl="1" indent="0">
              <a:spcBef>
                <a:spcPts val="0"/>
              </a:spcBef>
              <a:buNone/>
              <a:tabLst>
                <a:tab pos="228600" algn="l"/>
                <a:tab pos="457200" algn="l"/>
                <a:tab pos="685800" algn="l"/>
                <a:tab pos="914400" algn="l"/>
              </a:tabLst>
              <a:defRPr/>
            </a:pPr>
            <a:r>
              <a:rPr lang="en-US" sz="1800" b="1" dirty="0">
                <a:latin typeface="Times New Roman" pitchFamily="18" charset="0"/>
                <a:ea typeface="Times New Roman" panose="02020603050405020304" pitchFamily="18" charset="0"/>
                <a:cs typeface="Times New Roman" pitchFamily="18" charset="0"/>
              </a:rPr>
              <a:t> </a:t>
            </a:r>
          </a:p>
          <a:p>
            <a:pPr marL="0" lvl="1" indent="0">
              <a:spcBef>
                <a:spcPts val="0"/>
              </a:spcBef>
              <a:buNone/>
              <a:tabLst>
                <a:tab pos="228600" algn="l"/>
                <a:tab pos="457200" algn="l"/>
                <a:tab pos="685800" algn="l"/>
                <a:tab pos="914400" algn="l"/>
              </a:tabLst>
              <a:defRPr/>
            </a:pPr>
            <a:endParaRPr lang="en-US" sz="1800" b="1" dirty="0">
              <a:latin typeface="Times New Roman" pitchFamily="18" charset="0"/>
              <a:ea typeface="Times New Roman" panose="02020603050405020304" pitchFamily="18" charset="0"/>
              <a:cs typeface="Times New Roman" pitchFamily="18" charset="0"/>
            </a:endParaRPr>
          </a:p>
          <a:p>
            <a:pPr marL="0" lvl="1" indent="0">
              <a:spcBef>
                <a:spcPts val="0"/>
              </a:spcBef>
              <a:buNone/>
              <a:tabLst>
                <a:tab pos="228600" algn="l"/>
                <a:tab pos="457200" algn="l"/>
                <a:tab pos="685800" algn="l"/>
                <a:tab pos="914400" algn="l"/>
              </a:tabLst>
              <a:defRPr/>
            </a:pPr>
            <a:r>
              <a:rPr lang="en-US" sz="1800" b="1" dirty="0">
                <a:latin typeface="Times New Roman" pitchFamily="18" charset="0"/>
                <a:ea typeface="Times New Roman" panose="02020603050405020304" pitchFamily="18" charset="0"/>
                <a:cs typeface="Times New Roman" pitchFamily="18" charset="0"/>
              </a:rPr>
              <a:t>class Fraction {</a:t>
            </a:r>
          </a:p>
          <a:p>
            <a:pPr marL="0" lvl="1" indent="0">
              <a:spcBef>
                <a:spcPts val="0"/>
              </a:spcBef>
              <a:buNone/>
              <a:tabLst>
                <a:tab pos="228600" algn="l"/>
                <a:tab pos="457200" algn="l"/>
                <a:tab pos="685800" algn="l"/>
                <a:tab pos="914400" algn="l"/>
              </a:tabLst>
              <a:defRPr/>
            </a:pPr>
            <a:r>
              <a:rPr lang="en-US" sz="1800" b="1" dirty="0">
                <a:latin typeface="Times New Roman" pitchFamily="18" charset="0"/>
                <a:ea typeface="Times New Roman" panose="02020603050405020304" pitchFamily="18" charset="0"/>
                <a:cs typeface="Times New Roman" pitchFamily="18" charset="0"/>
              </a:rPr>
              <a:t>public:</a:t>
            </a:r>
          </a:p>
          <a:p>
            <a:pPr marL="0" lvl="1" indent="0">
              <a:spcBef>
                <a:spcPts val="0"/>
              </a:spcBef>
              <a:buNone/>
              <a:tabLst>
                <a:tab pos="228600" algn="l"/>
                <a:tab pos="457200" algn="l"/>
                <a:tab pos="685800" algn="l"/>
                <a:tab pos="914400" algn="l"/>
                <a:tab pos="3200400" algn="l"/>
              </a:tabLst>
              <a:defRPr/>
            </a:pPr>
            <a:r>
              <a:rPr lang="en-US" sz="1800" b="1" dirty="0">
                <a:latin typeface="Times New Roman" pitchFamily="18" charset="0"/>
                <a:ea typeface="Times New Roman" panose="02020603050405020304" pitchFamily="18" charset="0"/>
                <a:cs typeface="Times New Roman" pitchFamily="18" charset="0"/>
              </a:rPr>
              <a:t>	void assign (</a:t>
            </a:r>
            <a:r>
              <a:rPr lang="en-US" sz="1800" b="1" dirty="0" err="1">
                <a:latin typeface="Times New Roman" pitchFamily="18" charset="0"/>
                <a:ea typeface="Times New Roman" panose="02020603050405020304" pitchFamily="18" charset="0"/>
                <a:cs typeface="Times New Roman" pitchFamily="18" charset="0"/>
              </a:rPr>
              <a:t>int</a:t>
            </a:r>
            <a:r>
              <a:rPr lang="en-US" sz="1800" b="1" dirty="0">
                <a:latin typeface="Times New Roman" pitchFamily="18" charset="0"/>
                <a:ea typeface="Times New Roman" panose="02020603050405020304" pitchFamily="18" charset="0"/>
                <a:cs typeface="Times New Roman" pitchFamily="18" charset="0"/>
              </a:rPr>
              <a:t>, </a:t>
            </a:r>
            <a:r>
              <a:rPr lang="en-US" sz="1800" b="1" dirty="0" err="1">
                <a:latin typeface="Times New Roman" pitchFamily="18" charset="0"/>
                <a:ea typeface="Times New Roman" panose="02020603050405020304" pitchFamily="18" charset="0"/>
                <a:cs typeface="Times New Roman" pitchFamily="18" charset="0"/>
              </a:rPr>
              <a:t>int</a:t>
            </a:r>
            <a:r>
              <a:rPr lang="en-US" sz="1800" b="1" dirty="0">
                <a:latin typeface="Times New Roman" pitchFamily="18" charset="0"/>
                <a:ea typeface="Times New Roman" panose="02020603050405020304" pitchFamily="18" charset="0"/>
                <a:cs typeface="Times New Roman" pitchFamily="18" charset="0"/>
              </a:rPr>
              <a:t>);	//member functions</a:t>
            </a:r>
          </a:p>
          <a:p>
            <a:pPr marL="0" lvl="1" indent="0">
              <a:spcBef>
                <a:spcPts val="0"/>
              </a:spcBef>
              <a:buNone/>
              <a:tabLst>
                <a:tab pos="228600" algn="l"/>
                <a:tab pos="457200" algn="l"/>
                <a:tab pos="685800" algn="l"/>
                <a:tab pos="914400" algn="l"/>
              </a:tabLst>
              <a:defRPr/>
            </a:pPr>
            <a:r>
              <a:rPr lang="en-US" sz="1800" b="1" dirty="0">
                <a:latin typeface="Times New Roman" pitchFamily="18" charset="0"/>
                <a:ea typeface="Times New Roman" panose="02020603050405020304" pitchFamily="18" charset="0"/>
                <a:cs typeface="Times New Roman" pitchFamily="18" charset="0"/>
              </a:rPr>
              <a:t>	double convert();</a:t>
            </a:r>
          </a:p>
          <a:p>
            <a:pPr marL="0" lvl="1" indent="0">
              <a:spcBef>
                <a:spcPts val="0"/>
              </a:spcBef>
              <a:buNone/>
              <a:tabLst>
                <a:tab pos="228600" algn="l"/>
                <a:tab pos="457200" algn="l"/>
                <a:tab pos="685800" algn="l"/>
                <a:tab pos="914400" algn="l"/>
              </a:tabLst>
              <a:defRPr/>
            </a:pPr>
            <a:r>
              <a:rPr lang="en-US" sz="1800" b="1" dirty="0">
                <a:latin typeface="Times New Roman" pitchFamily="18" charset="0"/>
                <a:ea typeface="Times New Roman" panose="02020603050405020304" pitchFamily="18" charset="0"/>
                <a:cs typeface="Times New Roman" pitchFamily="18" charset="0"/>
              </a:rPr>
              <a:t>    void invert();</a:t>
            </a:r>
          </a:p>
          <a:p>
            <a:pPr marL="0" lvl="1" indent="0">
              <a:spcBef>
                <a:spcPts val="0"/>
              </a:spcBef>
              <a:buNone/>
              <a:tabLst>
                <a:tab pos="228600" algn="l"/>
                <a:tab pos="457200" algn="l"/>
                <a:tab pos="685800" algn="l"/>
                <a:tab pos="914400" algn="l"/>
              </a:tabLst>
              <a:defRPr/>
            </a:pPr>
            <a:r>
              <a:rPr lang="en-US" sz="1800" b="1" dirty="0">
                <a:latin typeface="Times New Roman" pitchFamily="18" charset="0"/>
                <a:ea typeface="Times New Roman" panose="02020603050405020304" pitchFamily="18" charset="0"/>
                <a:cs typeface="Times New Roman" pitchFamily="18" charset="0"/>
              </a:rPr>
              <a:t>	void print();</a:t>
            </a:r>
          </a:p>
          <a:p>
            <a:pPr marL="0" lvl="1" indent="0">
              <a:spcBef>
                <a:spcPts val="0"/>
              </a:spcBef>
              <a:buNone/>
              <a:tabLst>
                <a:tab pos="228600" algn="l"/>
                <a:tab pos="457200" algn="l"/>
                <a:tab pos="685800" algn="l"/>
                <a:tab pos="914400" algn="l"/>
              </a:tabLst>
              <a:defRPr/>
            </a:pPr>
            <a:r>
              <a:rPr lang="en-US" sz="1800" b="1" dirty="0">
                <a:latin typeface="Times New Roman" pitchFamily="18" charset="0"/>
                <a:ea typeface="Times New Roman" panose="02020603050405020304" pitchFamily="18" charset="0"/>
                <a:cs typeface="Times New Roman" pitchFamily="18" charset="0"/>
              </a:rPr>
              <a:t>private:</a:t>
            </a:r>
          </a:p>
          <a:p>
            <a:pPr marL="0" lvl="1" indent="0">
              <a:spcBef>
                <a:spcPts val="0"/>
              </a:spcBef>
              <a:buNone/>
              <a:tabLst>
                <a:tab pos="228600" algn="l"/>
                <a:tab pos="457200" algn="l"/>
                <a:tab pos="685800" algn="l"/>
                <a:tab pos="914400" algn="l"/>
                <a:tab pos="3200400" algn="l"/>
              </a:tabLst>
              <a:defRPr/>
            </a:pPr>
            <a:r>
              <a:rPr lang="en-US" sz="1800" b="1" dirty="0">
                <a:latin typeface="Times New Roman" pitchFamily="18" charset="0"/>
                <a:ea typeface="Times New Roman" panose="02020603050405020304" pitchFamily="18" charset="0"/>
                <a:cs typeface="Times New Roman" pitchFamily="18" charset="0"/>
              </a:rPr>
              <a:t>	 </a:t>
            </a:r>
            <a:r>
              <a:rPr lang="en-US" sz="1800" b="1" dirty="0" err="1">
                <a:latin typeface="Times New Roman" pitchFamily="18" charset="0"/>
                <a:ea typeface="Times New Roman" panose="02020603050405020304" pitchFamily="18" charset="0"/>
                <a:cs typeface="Times New Roman" pitchFamily="18" charset="0"/>
              </a:rPr>
              <a:t>int</a:t>
            </a:r>
            <a:r>
              <a:rPr lang="en-US" sz="1800" b="1" dirty="0">
                <a:latin typeface="Times New Roman" pitchFamily="18" charset="0"/>
                <a:ea typeface="Times New Roman" panose="02020603050405020304" pitchFamily="18" charset="0"/>
                <a:cs typeface="Times New Roman" pitchFamily="18" charset="0"/>
              </a:rPr>
              <a:t> num, den;	//member data</a:t>
            </a:r>
          </a:p>
          <a:p>
            <a:pPr marL="0" lvl="1" indent="0">
              <a:spcBef>
                <a:spcPts val="0"/>
              </a:spcBef>
              <a:buNone/>
              <a:tabLst>
                <a:tab pos="228600" algn="l"/>
                <a:tab pos="457200" algn="l"/>
                <a:tab pos="685800" algn="l"/>
                <a:tab pos="914400" algn="l"/>
              </a:tabLst>
              <a:defRPr/>
            </a:pPr>
            <a:r>
              <a:rPr lang="en-US" sz="1800" b="1" dirty="0">
                <a:latin typeface="Times New Roman" pitchFamily="18" charset="0"/>
                <a:ea typeface="Times New Roman" panose="02020603050405020304" pitchFamily="18" charset="0"/>
                <a:cs typeface="Times New Roman" pitchFamily="18" charset="0"/>
              </a:rPr>
              <a:t>};</a:t>
            </a:r>
          </a:p>
          <a:p>
            <a:pPr marL="0" lvl="1" indent="0" algn="r">
              <a:spcBef>
                <a:spcPts val="0"/>
              </a:spcBef>
              <a:buNone/>
              <a:tabLst>
                <a:tab pos="228600" algn="l"/>
                <a:tab pos="457200" algn="l"/>
                <a:tab pos="685800" algn="l"/>
                <a:tab pos="914400" algn="l"/>
              </a:tabLst>
              <a:defRPr/>
            </a:pPr>
            <a:r>
              <a:rPr lang="en-US" sz="1800" b="1" dirty="0">
                <a:latin typeface="Times New Roman" pitchFamily="18" charset="0"/>
                <a:ea typeface="Times New Roman" panose="02020603050405020304" pitchFamily="18" charset="0"/>
                <a:cs typeface="Times New Roman" pitchFamily="18" charset="0"/>
              </a:rPr>
              <a:t>Continued…</a:t>
            </a:r>
          </a:p>
        </p:txBody>
      </p:sp>
      <p:sp>
        <p:nvSpPr>
          <p:cNvPr id="5" name="Slide Number Placeholder 4">
            <a:extLst>
              <a:ext uri="{FF2B5EF4-FFF2-40B4-BE49-F238E27FC236}">
                <a16:creationId xmlns:a16="http://schemas.microsoft.com/office/drawing/2014/main" id="{75D3E59C-00DC-4FDD-A425-468A6DADE545}"/>
              </a:ext>
            </a:extLst>
          </p:cNvPr>
          <p:cNvSpPr>
            <a:spLocks noGrp="1"/>
          </p:cNvSpPr>
          <p:nvPr>
            <p:ph type="sldNum" sz="quarter" idx="12"/>
          </p:nvPr>
        </p:nvSpPr>
        <p:spPr/>
        <p:txBody>
          <a:bodyPr>
            <a:normAutofit/>
          </a:bodyPr>
          <a:lstStyle/>
          <a:p>
            <a:pPr>
              <a:defRPr/>
            </a:pPr>
            <a:fld id="{B8FCE968-2B38-4C84-8044-661BF1E49432}" type="slidenum">
              <a:rPr lang="en-US">
                <a:latin typeface="Times New Roman" pitchFamily="18" charset="0"/>
                <a:cs typeface="Times New Roman" pitchFamily="18" charset="0"/>
              </a:rPr>
              <a:pPr>
                <a:defRPr/>
              </a:pPr>
              <a:t>83</a:t>
            </a:fld>
            <a:endParaRPr lang="en-US">
              <a:latin typeface="Times New Roman" pitchFamily="18" charset="0"/>
              <a:cs typeface="Times New Roman" pitchFamily="18" charset="0"/>
            </a:endParaRPr>
          </a:p>
        </p:txBody>
      </p:sp>
      <p:sp>
        <p:nvSpPr>
          <p:cNvPr id="6" name="Rectangle 5"/>
          <p:cNvSpPr/>
          <p:nvPr/>
        </p:nvSpPr>
        <p:spPr>
          <a:xfrm>
            <a:off x="1141183" y="0"/>
            <a:ext cx="6858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7" name="Rectangle 6"/>
          <p:cNvSpPr/>
          <p:nvPr/>
        </p:nvSpPr>
        <p:spPr>
          <a:xfrm>
            <a:off x="1141183" y="121920"/>
            <a:ext cx="6858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Times New Roman" pitchFamily="18" charset="0"/>
              <a:cs typeface="Times New Roman" pitchFamily="18" charset="0"/>
            </a:endParaRPr>
          </a:p>
        </p:txBody>
      </p:sp>
      <p:pic>
        <p:nvPicPr>
          <p:cNvPr id="9" name="Picture 8" descr="pngfind.com-kingpin-png-4152286 (1).png"/>
          <p:cNvPicPr>
            <a:picLocks noChangeAspect="1"/>
          </p:cNvPicPr>
          <p:nvPr/>
        </p:nvPicPr>
        <p:blipFill>
          <a:blip r:embed="rId2" cstate="print"/>
          <a:stretch>
            <a:fillRect/>
          </a:stretch>
        </p:blipFill>
        <p:spPr>
          <a:xfrm>
            <a:off x="4855933" y="-152400"/>
            <a:ext cx="914400" cy="533400"/>
          </a:xfrm>
          <a:prstGeom prst="rect">
            <a:avLst/>
          </a:prstGeom>
        </p:spPr>
      </p:pic>
      <p:sp>
        <p:nvSpPr>
          <p:cNvPr id="4" name="Date Placeholder 3">
            <a:extLst>
              <a:ext uri="{FF2B5EF4-FFF2-40B4-BE49-F238E27FC236}">
                <a16:creationId xmlns:a16="http://schemas.microsoft.com/office/drawing/2014/main" id="{26175723-2B77-92F1-A95D-949723DF186D}"/>
              </a:ext>
            </a:extLst>
          </p:cNvPr>
          <p:cNvSpPr>
            <a:spLocks noGrp="1"/>
          </p:cNvSpPr>
          <p:nvPr>
            <p:ph type="dt" sz="half" idx="10"/>
          </p:nvPr>
        </p:nvSpPr>
        <p:spPr/>
        <p:txBody>
          <a:bodyPr/>
          <a:lstStyle/>
          <a:p>
            <a:fld id="{45459622-6EE1-4695-BD33-1A506751A1B7}" type="datetime1">
              <a:rPr lang="en-US" smtClean="0"/>
              <a:t>9/5/2022</a:t>
            </a:fld>
            <a:endParaRPr lang="en-US"/>
          </a:p>
        </p:txBody>
      </p:sp>
      <p:sp>
        <p:nvSpPr>
          <p:cNvPr id="8" name="Footer Placeholder 7">
            <a:extLst>
              <a:ext uri="{FF2B5EF4-FFF2-40B4-BE49-F238E27FC236}">
                <a16:creationId xmlns:a16="http://schemas.microsoft.com/office/drawing/2014/main" id="{5CA08B60-8A9D-F5C1-EF16-10E12C2931DF}"/>
              </a:ext>
            </a:extLst>
          </p:cNvPr>
          <p:cNvSpPr>
            <a:spLocks noGrp="1"/>
          </p:cNvSpPr>
          <p:nvPr>
            <p:ph type="ftr" sz="quarter" idx="11"/>
          </p:nvPr>
        </p:nvSpPr>
        <p:spPr/>
        <p:txBody>
          <a:bodyPr/>
          <a:lstStyle/>
          <a:p>
            <a:r>
              <a:rPr lang="en-US"/>
              <a:t>C ,C++ and UML Basics</a:t>
            </a:r>
          </a:p>
        </p:txBody>
      </p:sp>
    </p:spTree>
    <p:extLst>
      <p:ext uri="{BB962C8B-B14F-4D97-AF65-F5344CB8AC3E}">
        <p14:creationId xmlns:p14="http://schemas.microsoft.com/office/powerpoint/2010/main" val="3648933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11D31-3CD3-4921-90C2-B20F338C935F}"/>
              </a:ext>
            </a:extLst>
          </p:cNvPr>
          <p:cNvSpPr>
            <a:spLocks noGrp="1"/>
          </p:cNvSpPr>
          <p:nvPr>
            <p:ph type="title"/>
          </p:nvPr>
        </p:nvSpPr>
        <p:spPr/>
        <p:txBody>
          <a:bodyPr/>
          <a:lstStyle/>
          <a:p>
            <a:pPr>
              <a:defRPr/>
            </a:pPr>
            <a:r>
              <a:rPr lang="en-US" dirty="0">
                <a:latin typeface="Times New Roman" pitchFamily="18" charset="0"/>
                <a:cs typeface="Times New Roman" pitchFamily="18" charset="0"/>
              </a:rPr>
              <a:t>Using objects of a Class - Example</a:t>
            </a:r>
          </a:p>
        </p:txBody>
      </p:sp>
      <p:sp>
        <p:nvSpPr>
          <p:cNvPr id="19459" name="Content Placeholder 2">
            <a:extLst>
              <a:ext uri="{FF2B5EF4-FFF2-40B4-BE49-F238E27FC236}">
                <a16:creationId xmlns:a16="http://schemas.microsoft.com/office/drawing/2014/main" id="{0C440E70-1194-49F3-91BB-6C57684D6882}"/>
              </a:ext>
            </a:extLst>
          </p:cNvPr>
          <p:cNvSpPr>
            <a:spLocks noGrp="1"/>
          </p:cNvSpPr>
          <p:nvPr>
            <p:ph idx="1"/>
          </p:nvPr>
        </p:nvSpPr>
        <p:spPr>
          <a:xfrm>
            <a:off x="685800" y="1524001"/>
            <a:ext cx="7543800" cy="4832352"/>
          </a:xfrm>
        </p:spPr>
        <p:txBody>
          <a:bodyPr>
            <a:normAutofit fontScale="92500" lnSpcReduction="10000"/>
          </a:bodyPr>
          <a:lstStyle/>
          <a:p>
            <a:pPr marL="0" lvl="1" indent="0">
              <a:spcBef>
                <a:spcPct val="0"/>
              </a:spcBef>
              <a:buNone/>
              <a:tabLst>
                <a:tab pos="228600" algn="l"/>
                <a:tab pos="457200" algn="l"/>
                <a:tab pos="685800" algn="l"/>
                <a:tab pos="914400" algn="l"/>
              </a:tabLst>
            </a:pPr>
            <a:r>
              <a:rPr lang="en-US" altLang="en-US" b="1" dirty="0">
                <a:latin typeface="Times New Roman" pitchFamily="18" charset="0"/>
                <a:cs typeface="Times New Roman" pitchFamily="18" charset="0"/>
              </a:rPr>
              <a:t>The main() function:</a:t>
            </a:r>
          </a:p>
          <a:p>
            <a:pPr marL="0" lvl="1" indent="0">
              <a:spcBef>
                <a:spcPct val="0"/>
              </a:spcBef>
              <a:buNone/>
              <a:tabLst>
                <a:tab pos="228600" algn="l"/>
                <a:tab pos="457200" algn="l"/>
                <a:tab pos="685800" algn="l"/>
                <a:tab pos="914400" algn="l"/>
              </a:tabLst>
            </a:pPr>
            <a:endParaRPr lang="en-US" altLang="en-US" b="1" dirty="0">
              <a:latin typeface="Times New Roman" pitchFamily="18" charset="0"/>
              <a:cs typeface="Times New Roman" pitchFamily="18" charset="0"/>
            </a:endParaRPr>
          </a:p>
          <a:p>
            <a:pPr marL="0" lvl="1" indent="0">
              <a:spcBef>
                <a:spcPct val="0"/>
              </a:spcBef>
              <a:buNone/>
              <a:tabLst>
                <a:tab pos="228600" algn="l"/>
                <a:tab pos="457200" algn="l"/>
                <a:tab pos="685800" algn="l"/>
                <a:tab pos="914400" algn="l"/>
              </a:tabLst>
            </a:pPr>
            <a:endParaRPr lang="en-US" altLang="en-US" sz="2000" dirty="0">
              <a:latin typeface="Times New Roman" pitchFamily="18" charset="0"/>
              <a:cs typeface="Times New Roman" pitchFamily="18" charset="0"/>
            </a:endParaRPr>
          </a:p>
          <a:p>
            <a:pPr marL="0" lvl="1" indent="0">
              <a:spcBef>
                <a:spcPct val="0"/>
              </a:spcBef>
              <a:buNone/>
              <a:tabLst>
                <a:tab pos="228600" algn="l"/>
                <a:tab pos="457200" algn="l"/>
                <a:tab pos="685800" algn="l"/>
                <a:tab pos="914400" algn="l"/>
              </a:tabLst>
            </a:pPr>
            <a:r>
              <a:rPr lang="en-US" altLang="en-US" sz="2000" dirty="0" err="1">
                <a:latin typeface="Times New Roman" pitchFamily="18" charset="0"/>
                <a:cs typeface="Times New Roman" pitchFamily="18" charset="0"/>
              </a:rPr>
              <a:t>int</a:t>
            </a:r>
            <a:r>
              <a:rPr lang="en-US" altLang="en-US" sz="2000" dirty="0">
                <a:latin typeface="Times New Roman" pitchFamily="18" charset="0"/>
                <a:cs typeface="Times New Roman" pitchFamily="18" charset="0"/>
              </a:rPr>
              <a:t> main()</a:t>
            </a:r>
          </a:p>
          <a:p>
            <a:pPr marL="0" lvl="1" indent="0">
              <a:spcBef>
                <a:spcPct val="0"/>
              </a:spcBef>
              <a:buNone/>
              <a:tabLst>
                <a:tab pos="228600" algn="l"/>
                <a:tab pos="457200" algn="l"/>
                <a:tab pos="685800" algn="l"/>
                <a:tab pos="914400" algn="l"/>
              </a:tabLst>
            </a:pPr>
            <a:r>
              <a:rPr lang="en-US" altLang="en-US" sz="2000" dirty="0">
                <a:latin typeface="Times New Roman" pitchFamily="18" charset="0"/>
                <a:cs typeface="Times New Roman" pitchFamily="18" charset="0"/>
              </a:rPr>
              <a:t>{</a:t>
            </a:r>
          </a:p>
          <a:p>
            <a:pPr marL="0" lvl="1" indent="0">
              <a:spcBef>
                <a:spcPct val="0"/>
              </a:spcBef>
              <a:buNone/>
              <a:tabLst>
                <a:tab pos="228600" algn="l"/>
                <a:tab pos="457200" algn="l"/>
                <a:tab pos="685800" algn="l"/>
                <a:tab pos="914400" algn="l"/>
              </a:tabLst>
            </a:pPr>
            <a:r>
              <a:rPr lang="en-US" altLang="en-US" sz="2000" dirty="0">
                <a:latin typeface="Times New Roman" pitchFamily="18" charset="0"/>
                <a:cs typeface="Times New Roman" pitchFamily="18" charset="0"/>
              </a:rPr>
              <a:t>	Fraction x;</a:t>
            </a:r>
          </a:p>
          <a:p>
            <a:pPr marL="0" lvl="1" indent="0">
              <a:spcBef>
                <a:spcPct val="0"/>
              </a:spcBef>
              <a:buNone/>
              <a:tabLst>
                <a:tab pos="228600" algn="l"/>
                <a:tab pos="457200" algn="l"/>
                <a:tab pos="685800" algn="l"/>
                <a:tab pos="914400" algn="l"/>
              </a:tabLst>
            </a:pPr>
            <a:r>
              <a:rPr lang="en-US" altLang="en-US" sz="2000" dirty="0">
                <a:latin typeface="Times New Roman" pitchFamily="18" charset="0"/>
                <a:cs typeface="Times New Roman" pitchFamily="18" charset="0"/>
              </a:rPr>
              <a:t>	</a:t>
            </a:r>
            <a:r>
              <a:rPr lang="en-US" altLang="en-US" sz="2000" dirty="0" err="1">
                <a:latin typeface="Times New Roman" pitchFamily="18" charset="0"/>
                <a:cs typeface="Times New Roman" pitchFamily="18" charset="0"/>
              </a:rPr>
              <a:t>x.assign</a:t>
            </a:r>
            <a:r>
              <a:rPr lang="en-US" altLang="en-US" sz="2000" dirty="0">
                <a:latin typeface="Times New Roman" pitchFamily="18" charset="0"/>
                <a:cs typeface="Times New Roman" pitchFamily="18" charset="0"/>
              </a:rPr>
              <a:t> (22, 7);</a:t>
            </a:r>
          </a:p>
          <a:p>
            <a:pPr marL="0" lvl="1" indent="0">
              <a:spcBef>
                <a:spcPct val="0"/>
              </a:spcBef>
              <a:buNone/>
              <a:tabLst>
                <a:tab pos="228600" algn="l"/>
                <a:tab pos="457200" algn="l"/>
                <a:tab pos="685800" algn="l"/>
                <a:tab pos="914400" algn="l"/>
              </a:tabLst>
            </a:pPr>
            <a:r>
              <a:rPr lang="en-US" altLang="en-US" sz="2000" dirty="0">
                <a:latin typeface="Times New Roman" pitchFamily="18" charset="0"/>
                <a:cs typeface="Times New Roman" pitchFamily="18" charset="0"/>
              </a:rPr>
              <a:t>	</a:t>
            </a:r>
            <a:r>
              <a:rPr lang="en-US" altLang="en-US" sz="2000" dirty="0" err="1">
                <a:latin typeface="Times New Roman" pitchFamily="18" charset="0"/>
                <a:cs typeface="Times New Roman" pitchFamily="18" charset="0"/>
              </a:rPr>
              <a:t>cout</a:t>
            </a:r>
            <a:r>
              <a:rPr lang="en-US" altLang="en-US" sz="2000" dirty="0">
                <a:latin typeface="Times New Roman" pitchFamily="18" charset="0"/>
                <a:cs typeface="Times New Roman" pitchFamily="18" charset="0"/>
              </a:rPr>
              <a:t> &lt;&lt; "x =  "; </a:t>
            </a:r>
            <a:r>
              <a:rPr lang="en-US" altLang="en-US" sz="2000" dirty="0" err="1">
                <a:latin typeface="Times New Roman" pitchFamily="18" charset="0"/>
                <a:cs typeface="Times New Roman" pitchFamily="18" charset="0"/>
              </a:rPr>
              <a:t>x.print</a:t>
            </a:r>
            <a:r>
              <a:rPr lang="en-US" altLang="en-US" sz="2000" dirty="0">
                <a:latin typeface="Times New Roman" pitchFamily="18" charset="0"/>
                <a:cs typeface="Times New Roman" pitchFamily="18" charset="0"/>
              </a:rPr>
              <a:t>();</a:t>
            </a:r>
          </a:p>
          <a:p>
            <a:pPr marL="0" lvl="1" indent="0">
              <a:spcBef>
                <a:spcPct val="0"/>
              </a:spcBef>
              <a:buNone/>
              <a:tabLst>
                <a:tab pos="228600" algn="l"/>
                <a:tab pos="457200" algn="l"/>
                <a:tab pos="685800" algn="l"/>
                <a:tab pos="914400" algn="l"/>
              </a:tabLst>
            </a:pPr>
            <a:r>
              <a:rPr lang="en-US" altLang="en-US" sz="2000" dirty="0">
                <a:latin typeface="Times New Roman" pitchFamily="18" charset="0"/>
                <a:cs typeface="Times New Roman" pitchFamily="18" charset="0"/>
              </a:rPr>
              <a:t>	</a:t>
            </a:r>
            <a:r>
              <a:rPr lang="en-US" altLang="en-US" sz="2000" dirty="0" err="1">
                <a:latin typeface="Times New Roman" pitchFamily="18" charset="0"/>
                <a:cs typeface="Times New Roman" pitchFamily="18" charset="0"/>
              </a:rPr>
              <a:t>cout</a:t>
            </a:r>
            <a:r>
              <a:rPr lang="en-US" altLang="en-US" sz="2000" dirty="0">
                <a:latin typeface="Times New Roman" pitchFamily="18" charset="0"/>
                <a:cs typeface="Times New Roman" pitchFamily="18" charset="0"/>
              </a:rPr>
              <a:t> &lt;&lt; " = " &lt;&lt; </a:t>
            </a:r>
            <a:r>
              <a:rPr lang="en-US" altLang="en-US" sz="2000" dirty="0" err="1">
                <a:latin typeface="Times New Roman" pitchFamily="18" charset="0"/>
                <a:cs typeface="Times New Roman" pitchFamily="18" charset="0"/>
              </a:rPr>
              <a:t>x.convert</a:t>
            </a:r>
            <a:r>
              <a:rPr lang="en-US" altLang="en-US" sz="2000" dirty="0">
                <a:latin typeface="Times New Roman" pitchFamily="18" charset="0"/>
                <a:cs typeface="Times New Roman" pitchFamily="18" charset="0"/>
              </a:rPr>
              <a:t>() &lt;&lt; </a:t>
            </a:r>
            <a:r>
              <a:rPr lang="en-US" altLang="en-US" sz="2000" dirty="0" err="1">
                <a:latin typeface="Times New Roman" pitchFamily="18" charset="0"/>
                <a:cs typeface="Times New Roman" pitchFamily="18" charset="0"/>
              </a:rPr>
              <a:t>endl</a:t>
            </a:r>
            <a:r>
              <a:rPr lang="en-US" altLang="en-US" sz="2000" dirty="0">
                <a:latin typeface="Times New Roman" pitchFamily="18" charset="0"/>
                <a:cs typeface="Times New Roman" pitchFamily="18" charset="0"/>
              </a:rPr>
              <a:t>;</a:t>
            </a:r>
          </a:p>
          <a:p>
            <a:pPr marL="0" lvl="1" indent="0">
              <a:spcBef>
                <a:spcPct val="0"/>
              </a:spcBef>
              <a:buNone/>
              <a:tabLst>
                <a:tab pos="228600" algn="l"/>
                <a:tab pos="457200" algn="l"/>
                <a:tab pos="685800" algn="l"/>
                <a:tab pos="914400" algn="l"/>
              </a:tabLst>
            </a:pPr>
            <a:r>
              <a:rPr lang="en-US" altLang="en-US" sz="2000" dirty="0">
                <a:latin typeface="Times New Roman" pitchFamily="18" charset="0"/>
                <a:cs typeface="Times New Roman" pitchFamily="18" charset="0"/>
              </a:rPr>
              <a:t>	</a:t>
            </a:r>
            <a:r>
              <a:rPr lang="en-US" altLang="en-US" sz="2000" dirty="0" err="1">
                <a:latin typeface="Times New Roman" pitchFamily="18" charset="0"/>
                <a:cs typeface="Times New Roman" pitchFamily="18" charset="0"/>
              </a:rPr>
              <a:t>x.invert</a:t>
            </a:r>
            <a:r>
              <a:rPr lang="en-US" altLang="en-US" sz="2000" dirty="0">
                <a:latin typeface="Times New Roman" pitchFamily="18" charset="0"/>
                <a:cs typeface="Times New Roman" pitchFamily="18" charset="0"/>
              </a:rPr>
              <a:t>();</a:t>
            </a:r>
          </a:p>
          <a:p>
            <a:pPr marL="0" lvl="1" indent="0">
              <a:spcBef>
                <a:spcPct val="0"/>
              </a:spcBef>
              <a:buNone/>
              <a:tabLst>
                <a:tab pos="228600" algn="l"/>
                <a:tab pos="457200" algn="l"/>
                <a:tab pos="685800" algn="l"/>
                <a:tab pos="914400" algn="l"/>
              </a:tabLst>
            </a:pPr>
            <a:r>
              <a:rPr lang="en-US" altLang="en-US" sz="2000" dirty="0">
                <a:latin typeface="Times New Roman" pitchFamily="18" charset="0"/>
                <a:cs typeface="Times New Roman" pitchFamily="18" charset="0"/>
              </a:rPr>
              <a:t>	</a:t>
            </a:r>
            <a:r>
              <a:rPr lang="en-US" altLang="en-US" sz="2000" dirty="0" err="1">
                <a:latin typeface="Times New Roman" pitchFamily="18" charset="0"/>
                <a:cs typeface="Times New Roman" pitchFamily="18" charset="0"/>
              </a:rPr>
              <a:t>cout</a:t>
            </a:r>
            <a:r>
              <a:rPr lang="en-US" altLang="en-US" sz="2000" dirty="0">
                <a:latin typeface="Times New Roman" pitchFamily="18" charset="0"/>
                <a:cs typeface="Times New Roman" pitchFamily="18" charset="0"/>
              </a:rPr>
              <a:t> &lt;&lt; "1/x =  "; </a:t>
            </a:r>
            <a:r>
              <a:rPr lang="en-US" altLang="en-US" sz="2000" dirty="0" err="1">
                <a:latin typeface="Times New Roman" pitchFamily="18" charset="0"/>
                <a:cs typeface="Times New Roman" pitchFamily="18" charset="0"/>
              </a:rPr>
              <a:t>x.print</a:t>
            </a:r>
            <a:r>
              <a:rPr lang="en-US" altLang="en-US" sz="2000" dirty="0">
                <a:latin typeface="Times New Roman" pitchFamily="18" charset="0"/>
                <a:cs typeface="Times New Roman" pitchFamily="18" charset="0"/>
              </a:rPr>
              <a:t>(); </a:t>
            </a:r>
            <a:r>
              <a:rPr lang="en-US" altLang="en-US" sz="2000" dirty="0" err="1">
                <a:latin typeface="Times New Roman" pitchFamily="18" charset="0"/>
                <a:cs typeface="Times New Roman" pitchFamily="18" charset="0"/>
              </a:rPr>
              <a:t>cout</a:t>
            </a:r>
            <a:r>
              <a:rPr lang="en-US" altLang="en-US" sz="2000" dirty="0">
                <a:latin typeface="Times New Roman" pitchFamily="18" charset="0"/>
                <a:cs typeface="Times New Roman" pitchFamily="18" charset="0"/>
              </a:rPr>
              <a:t> &lt;&lt; </a:t>
            </a:r>
            <a:r>
              <a:rPr lang="en-US" altLang="en-US" sz="2000" dirty="0" err="1">
                <a:latin typeface="Times New Roman" pitchFamily="18" charset="0"/>
                <a:cs typeface="Times New Roman" pitchFamily="18" charset="0"/>
              </a:rPr>
              <a:t>endl</a:t>
            </a:r>
            <a:r>
              <a:rPr lang="en-US" altLang="en-US" sz="2000" dirty="0">
                <a:latin typeface="Times New Roman" pitchFamily="18" charset="0"/>
                <a:cs typeface="Times New Roman" pitchFamily="18" charset="0"/>
              </a:rPr>
              <a:t>;</a:t>
            </a:r>
          </a:p>
          <a:p>
            <a:pPr marL="0" lvl="1" indent="0">
              <a:spcBef>
                <a:spcPct val="0"/>
              </a:spcBef>
              <a:buNone/>
              <a:tabLst>
                <a:tab pos="228600" algn="l"/>
                <a:tab pos="457200" algn="l"/>
                <a:tab pos="685800" algn="l"/>
                <a:tab pos="914400" algn="l"/>
              </a:tabLst>
            </a:pPr>
            <a:r>
              <a:rPr lang="en-US" altLang="en-US" sz="2000" dirty="0">
                <a:latin typeface="Times New Roman" pitchFamily="18" charset="0"/>
                <a:cs typeface="Times New Roman" pitchFamily="18" charset="0"/>
              </a:rPr>
              <a:t>	return 0;</a:t>
            </a:r>
          </a:p>
          <a:p>
            <a:pPr marL="0" lvl="1" indent="0">
              <a:spcBef>
                <a:spcPct val="0"/>
              </a:spcBef>
              <a:buNone/>
              <a:tabLst>
                <a:tab pos="228600" algn="l"/>
                <a:tab pos="457200" algn="l"/>
                <a:tab pos="685800" algn="l"/>
                <a:tab pos="914400" algn="l"/>
              </a:tabLst>
            </a:pPr>
            <a:r>
              <a:rPr lang="en-US" altLang="en-US" sz="2000" dirty="0">
                <a:latin typeface="Times New Roman" pitchFamily="18" charset="0"/>
                <a:cs typeface="Times New Roman" pitchFamily="18" charset="0"/>
              </a:rPr>
              <a:t>}</a:t>
            </a:r>
          </a:p>
          <a:p>
            <a:pPr marL="0" lvl="1" indent="0">
              <a:spcBef>
                <a:spcPct val="0"/>
              </a:spcBef>
              <a:buNone/>
              <a:tabLst>
                <a:tab pos="228600" algn="l"/>
                <a:tab pos="457200" algn="l"/>
                <a:tab pos="685800" algn="l"/>
                <a:tab pos="914400" algn="l"/>
              </a:tabLst>
            </a:pPr>
            <a:endParaRPr lang="en-US" altLang="en-US" sz="2000" dirty="0">
              <a:latin typeface="Times New Roman" pitchFamily="18" charset="0"/>
              <a:cs typeface="Times New Roman" pitchFamily="18" charset="0"/>
            </a:endParaRPr>
          </a:p>
          <a:p>
            <a:pPr marL="0" lvl="1" indent="0">
              <a:spcBef>
                <a:spcPct val="0"/>
              </a:spcBef>
              <a:buNone/>
              <a:tabLst>
                <a:tab pos="228600" algn="l"/>
                <a:tab pos="457200" algn="l"/>
                <a:tab pos="685800" algn="l"/>
                <a:tab pos="914400" algn="l"/>
              </a:tabLst>
            </a:pPr>
            <a:endParaRPr lang="en-US" altLang="en-US" sz="2000" dirty="0">
              <a:latin typeface="Times New Roman" pitchFamily="18" charset="0"/>
              <a:cs typeface="Times New Roman" pitchFamily="18" charset="0"/>
            </a:endParaRPr>
          </a:p>
          <a:p>
            <a:pPr marL="0" lvl="1" indent="0">
              <a:spcBef>
                <a:spcPct val="0"/>
              </a:spcBef>
              <a:buNone/>
              <a:tabLst>
                <a:tab pos="228600" algn="l"/>
                <a:tab pos="457200" algn="l"/>
                <a:tab pos="685800" algn="l"/>
                <a:tab pos="914400" algn="l"/>
              </a:tabLst>
            </a:pPr>
            <a:endParaRPr lang="en-US" altLang="en-US" sz="2000" dirty="0">
              <a:latin typeface="Times New Roman" pitchFamily="18" charset="0"/>
              <a:cs typeface="Times New Roman" pitchFamily="18" charset="0"/>
            </a:endParaRPr>
          </a:p>
          <a:p>
            <a:pPr marL="0" lvl="1" indent="0" algn="r">
              <a:spcBef>
                <a:spcPct val="0"/>
              </a:spcBef>
              <a:buNone/>
              <a:tabLst>
                <a:tab pos="228600" algn="l"/>
                <a:tab pos="457200" algn="l"/>
                <a:tab pos="685800" algn="l"/>
                <a:tab pos="914400" algn="l"/>
              </a:tabLst>
            </a:pPr>
            <a:r>
              <a:rPr lang="en-US" altLang="en-US" sz="1200" dirty="0">
                <a:latin typeface="Times New Roman" pitchFamily="18" charset="0"/>
                <a:cs typeface="Times New Roman" pitchFamily="18" charset="0"/>
              </a:rPr>
              <a:t>Continued…</a:t>
            </a:r>
          </a:p>
        </p:txBody>
      </p:sp>
      <p:sp>
        <p:nvSpPr>
          <p:cNvPr id="5" name="Slide Number Placeholder 4">
            <a:extLst>
              <a:ext uri="{FF2B5EF4-FFF2-40B4-BE49-F238E27FC236}">
                <a16:creationId xmlns:a16="http://schemas.microsoft.com/office/drawing/2014/main" id="{98B74769-2ED0-4418-8BA1-0278982B780B}"/>
              </a:ext>
            </a:extLst>
          </p:cNvPr>
          <p:cNvSpPr>
            <a:spLocks noGrp="1"/>
          </p:cNvSpPr>
          <p:nvPr>
            <p:ph type="sldNum" sz="quarter" idx="12"/>
          </p:nvPr>
        </p:nvSpPr>
        <p:spPr/>
        <p:txBody>
          <a:bodyPr>
            <a:normAutofit/>
          </a:bodyPr>
          <a:lstStyle/>
          <a:p>
            <a:pPr>
              <a:defRPr/>
            </a:pPr>
            <a:fld id="{24EB7568-EC94-402C-AA93-5720ABDAD507}" type="slidenum">
              <a:rPr lang="en-US">
                <a:latin typeface="Times New Roman" pitchFamily="18" charset="0"/>
                <a:cs typeface="Times New Roman" pitchFamily="18" charset="0"/>
              </a:rPr>
              <a:pPr>
                <a:defRPr/>
              </a:pPr>
              <a:t>84</a:t>
            </a:fld>
            <a:endParaRPr lang="en-US">
              <a:latin typeface="Times New Roman" pitchFamily="18" charset="0"/>
              <a:cs typeface="Times New Roman" pitchFamily="18" charset="0"/>
            </a:endParaRPr>
          </a:p>
        </p:txBody>
      </p:sp>
      <p:pic>
        <p:nvPicPr>
          <p:cNvPr id="19462" name="Picture 5">
            <a:extLst>
              <a:ext uri="{FF2B5EF4-FFF2-40B4-BE49-F238E27FC236}">
                <a16:creationId xmlns:a16="http://schemas.microsoft.com/office/drawing/2014/main" id="{7719D97F-5169-4249-8771-85C9E2EE26B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11030" y="2108338"/>
            <a:ext cx="2034183"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1157489" y="0"/>
            <a:ext cx="6858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7" name="Rectangle 6"/>
          <p:cNvSpPr/>
          <p:nvPr/>
        </p:nvSpPr>
        <p:spPr>
          <a:xfrm>
            <a:off x="1157489" y="121920"/>
            <a:ext cx="6858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Times New Roman" pitchFamily="18" charset="0"/>
              <a:cs typeface="Times New Roman" pitchFamily="18" charset="0"/>
            </a:endParaRPr>
          </a:p>
        </p:txBody>
      </p:sp>
      <p:sp>
        <p:nvSpPr>
          <p:cNvPr id="8" name="Rounded Rectangle 7"/>
          <p:cNvSpPr/>
          <p:nvPr/>
        </p:nvSpPr>
        <p:spPr>
          <a:xfrm>
            <a:off x="4929389" y="-152400"/>
            <a:ext cx="800100" cy="6096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pic>
        <p:nvPicPr>
          <p:cNvPr id="9" name="Picture 8" descr="pngfind.com-kingpin-png-4152286 (1).png"/>
          <p:cNvPicPr>
            <a:picLocks noChangeAspect="1"/>
          </p:cNvPicPr>
          <p:nvPr/>
        </p:nvPicPr>
        <p:blipFill>
          <a:blip r:embed="rId3" cstate="print"/>
          <a:stretch>
            <a:fillRect/>
          </a:stretch>
        </p:blipFill>
        <p:spPr>
          <a:xfrm>
            <a:off x="4872239" y="-152400"/>
            <a:ext cx="914400" cy="533400"/>
          </a:xfrm>
          <a:prstGeom prst="rect">
            <a:avLst/>
          </a:prstGeom>
        </p:spPr>
      </p:pic>
      <p:sp>
        <p:nvSpPr>
          <p:cNvPr id="3" name="Date Placeholder 2">
            <a:extLst>
              <a:ext uri="{FF2B5EF4-FFF2-40B4-BE49-F238E27FC236}">
                <a16:creationId xmlns:a16="http://schemas.microsoft.com/office/drawing/2014/main" id="{C3CAF8C2-C5DC-9CD6-46E7-5C21AF491E0E}"/>
              </a:ext>
            </a:extLst>
          </p:cNvPr>
          <p:cNvSpPr>
            <a:spLocks noGrp="1"/>
          </p:cNvSpPr>
          <p:nvPr>
            <p:ph type="dt" sz="half" idx="10"/>
          </p:nvPr>
        </p:nvSpPr>
        <p:spPr/>
        <p:txBody>
          <a:bodyPr/>
          <a:lstStyle/>
          <a:p>
            <a:fld id="{6953EBA1-B5A7-49E1-9F18-AFADD63C3661}" type="datetime1">
              <a:rPr lang="en-US" smtClean="0"/>
              <a:t>9/5/2022</a:t>
            </a:fld>
            <a:endParaRPr lang="en-US"/>
          </a:p>
        </p:txBody>
      </p:sp>
      <p:sp>
        <p:nvSpPr>
          <p:cNvPr id="4" name="Footer Placeholder 3">
            <a:extLst>
              <a:ext uri="{FF2B5EF4-FFF2-40B4-BE49-F238E27FC236}">
                <a16:creationId xmlns:a16="http://schemas.microsoft.com/office/drawing/2014/main" id="{8650A68B-1CD9-DA61-4BFC-76C842AF8065}"/>
              </a:ext>
            </a:extLst>
          </p:cNvPr>
          <p:cNvSpPr>
            <a:spLocks noGrp="1"/>
          </p:cNvSpPr>
          <p:nvPr>
            <p:ph type="ftr" sz="quarter" idx="11"/>
          </p:nvPr>
        </p:nvSpPr>
        <p:spPr/>
        <p:txBody>
          <a:bodyPr/>
          <a:lstStyle/>
          <a:p>
            <a:r>
              <a:rPr lang="en-US"/>
              <a:t>C ,C++ and UML Basics</a:t>
            </a:r>
          </a:p>
        </p:txBody>
      </p:sp>
    </p:spTree>
    <p:extLst>
      <p:ext uri="{BB962C8B-B14F-4D97-AF65-F5344CB8AC3E}">
        <p14:creationId xmlns:p14="http://schemas.microsoft.com/office/powerpoint/2010/main" val="24427786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16198-C172-42BF-8C6E-E81F6C25F100}"/>
              </a:ext>
            </a:extLst>
          </p:cNvPr>
          <p:cNvSpPr>
            <a:spLocks noGrp="1"/>
          </p:cNvSpPr>
          <p:nvPr>
            <p:ph type="title"/>
          </p:nvPr>
        </p:nvSpPr>
        <p:spPr/>
        <p:txBody>
          <a:bodyPr/>
          <a:lstStyle/>
          <a:p>
            <a:pPr>
              <a:defRPr/>
            </a:pPr>
            <a:r>
              <a:rPr lang="en-US" dirty="0">
                <a:latin typeface="Times New Roman" pitchFamily="18" charset="0"/>
                <a:cs typeface="Times New Roman" pitchFamily="18" charset="0"/>
              </a:rPr>
              <a:t>Defining a Class – Example </a:t>
            </a:r>
          </a:p>
        </p:txBody>
      </p:sp>
      <p:sp>
        <p:nvSpPr>
          <p:cNvPr id="20483" name="Content Placeholder 2">
            <a:extLst>
              <a:ext uri="{FF2B5EF4-FFF2-40B4-BE49-F238E27FC236}">
                <a16:creationId xmlns:a16="http://schemas.microsoft.com/office/drawing/2014/main" id="{C42529E3-311A-4042-AA87-02BA8D6BE093}"/>
              </a:ext>
            </a:extLst>
          </p:cNvPr>
          <p:cNvSpPr>
            <a:spLocks noGrp="1"/>
          </p:cNvSpPr>
          <p:nvPr>
            <p:ph idx="1"/>
          </p:nvPr>
        </p:nvSpPr>
        <p:spPr>
          <a:xfrm>
            <a:off x="609600" y="1219200"/>
            <a:ext cx="7696200" cy="5638800"/>
          </a:xfrm>
        </p:spPr>
        <p:txBody>
          <a:bodyPr>
            <a:normAutofit fontScale="70000" lnSpcReduction="20000"/>
          </a:bodyPr>
          <a:lstStyle/>
          <a:p>
            <a:pPr marL="0" lvl="1" indent="0">
              <a:spcBef>
                <a:spcPct val="0"/>
              </a:spcBef>
              <a:buNone/>
              <a:tabLst>
                <a:tab pos="228600" algn="l"/>
                <a:tab pos="457200" algn="l"/>
                <a:tab pos="685800" algn="l"/>
                <a:tab pos="914400" algn="l"/>
              </a:tabLst>
            </a:pPr>
            <a:r>
              <a:rPr lang="en-US" altLang="en-US" dirty="0">
                <a:latin typeface="Times New Roman" pitchFamily="18" charset="0"/>
                <a:cs typeface="Times New Roman" pitchFamily="18" charset="0"/>
              </a:rPr>
              <a:t>Class Implementation:</a:t>
            </a:r>
          </a:p>
          <a:p>
            <a:pPr marL="0" lvl="1" indent="0">
              <a:spcBef>
                <a:spcPct val="0"/>
              </a:spcBef>
              <a:buNone/>
              <a:tabLst>
                <a:tab pos="228600" algn="l"/>
                <a:tab pos="457200" algn="l"/>
                <a:tab pos="685800" algn="l"/>
                <a:tab pos="914400" algn="l"/>
              </a:tabLst>
            </a:pPr>
            <a:endParaRPr lang="en-US" altLang="en-US" sz="2600" dirty="0">
              <a:latin typeface="Times New Roman" pitchFamily="18" charset="0"/>
              <a:cs typeface="Times New Roman" pitchFamily="18" charset="0"/>
            </a:endParaRPr>
          </a:p>
          <a:p>
            <a:pPr marL="0" lvl="1" indent="0">
              <a:spcBef>
                <a:spcPct val="0"/>
              </a:spcBef>
              <a:buNone/>
              <a:tabLst>
                <a:tab pos="228600" algn="l"/>
                <a:tab pos="457200" algn="l"/>
                <a:tab pos="685800" algn="l"/>
                <a:tab pos="914400" algn="l"/>
              </a:tabLst>
            </a:pPr>
            <a:r>
              <a:rPr lang="en-US" altLang="en-US" sz="2600" dirty="0">
                <a:latin typeface="Times New Roman" pitchFamily="18" charset="0"/>
                <a:cs typeface="Times New Roman" pitchFamily="18" charset="0"/>
              </a:rPr>
              <a:t>void Fraction::assign (</a:t>
            </a:r>
            <a:r>
              <a:rPr lang="en-US" altLang="en-US" sz="2600" dirty="0" err="1">
                <a:latin typeface="Times New Roman" pitchFamily="18" charset="0"/>
                <a:cs typeface="Times New Roman" pitchFamily="18" charset="0"/>
              </a:rPr>
              <a:t>int</a:t>
            </a:r>
            <a:r>
              <a:rPr lang="en-US" altLang="en-US" sz="2600" dirty="0">
                <a:latin typeface="Times New Roman" pitchFamily="18" charset="0"/>
                <a:cs typeface="Times New Roman" pitchFamily="18" charset="0"/>
              </a:rPr>
              <a:t> numerator, </a:t>
            </a:r>
            <a:r>
              <a:rPr lang="en-US" altLang="en-US" sz="2600" dirty="0" err="1">
                <a:latin typeface="Times New Roman" pitchFamily="18" charset="0"/>
                <a:cs typeface="Times New Roman" pitchFamily="18" charset="0"/>
              </a:rPr>
              <a:t>int</a:t>
            </a:r>
            <a:r>
              <a:rPr lang="en-US" altLang="en-US" sz="2600" dirty="0">
                <a:latin typeface="Times New Roman" pitchFamily="18" charset="0"/>
                <a:cs typeface="Times New Roman" pitchFamily="18" charset="0"/>
              </a:rPr>
              <a:t> denominator) </a:t>
            </a:r>
          </a:p>
          <a:p>
            <a:pPr marL="0" lvl="1" indent="0">
              <a:spcBef>
                <a:spcPct val="0"/>
              </a:spcBef>
              <a:buNone/>
              <a:tabLst>
                <a:tab pos="228600" algn="l"/>
                <a:tab pos="457200" algn="l"/>
                <a:tab pos="685800" algn="l"/>
                <a:tab pos="914400" algn="l"/>
              </a:tabLst>
            </a:pPr>
            <a:r>
              <a:rPr lang="en-US" altLang="en-US" sz="2600" dirty="0">
                <a:latin typeface="Times New Roman" pitchFamily="18" charset="0"/>
                <a:cs typeface="Times New Roman" pitchFamily="18" charset="0"/>
              </a:rPr>
              <a:t>{</a:t>
            </a:r>
          </a:p>
          <a:p>
            <a:pPr marL="0" lvl="1" indent="0">
              <a:spcBef>
                <a:spcPct val="0"/>
              </a:spcBef>
              <a:buNone/>
              <a:tabLst>
                <a:tab pos="228600" algn="l"/>
                <a:tab pos="457200" algn="l"/>
                <a:tab pos="685800" algn="l"/>
                <a:tab pos="914400" algn="l"/>
              </a:tabLst>
            </a:pPr>
            <a:r>
              <a:rPr lang="en-US" altLang="en-US" sz="2600" dirty="0">
                <a:latin typeface="Times New Roman" pitchFamily="18" charset="0"/>
                <a:cs typeface="Times New Roman" pitchFamily="18" charset="0"/>
              </a:rPr>
              <a:t>	</a:t>
            </a:r>
            <a:r>
              <a:rPr lang="en-US" altLang="en-US" sz="2600" dirty="0" err="1">
                <a:latin typeface="Times New Roman" pitchFamily="18" charset="0"/>
                <a:cs typeface="Times New Roman" pitchFamily="18" charset="0"/>
              </a:rPr>
              <a:t>num</a:t>
            </a:r>
            <a:r>
              <a:rPr lang="en-US" altLang="en-US" sz="2600" dirty="0">
                <a:latin typeface="Times New Roman" pitchFamily="18" charset="0"/>
                <a:cs typeface="Times New Roman" pitchFamily="18" charset="0"/>
              </a:rPr>
              <a:t> = numerator;</a:t>
            </a:r>
          </a:p>
          <a:p>
            <a:pPr marL="0" lvl="1" indent="0">
              <a:spcBef>
                <a:spcPct val="0"/>
              </a:spcBef>
              <a:buNone/>
              <a:tabLst>
                <a:tab pos="228600" algn="l"/>
                <a:tab pos="457200" algn="l"/>
                <a:tab pos="685800" algn="l"/>
                <a:tab pos="914400" algn="l"/>
              </a:tabLst>
            </a:pPr>
            <a:r>
              <a:rPr lang="en-US" altLang="en-US" sz="2600" dirty="0">
                <a:latin typeface="Times New Roman" pitchFamily="18" charset="0"/>
                <a:cs typeface="Times New Roman" pitchFamily="18" charset="0"/>
              </a:rPr>
              <a:t>	den = denominator;</a:t>
            </a:r>
          </a:p>
          <a:p>
            <a:pPr marL="0" lvl="1" indent="0">
              <a:spcBef>
                <a:spcPct val="0"/>
              </a:spcBef>
              <a:buNone/>
              <a:tabLst>
                <a:tab pos="228600" algn="l"/>
                <a:tab pos="457200" algn="l"/>
                <a:tab pos="685800" algn="l"/>
                <a:tab pos="914400" algn="l"/>
              </a:tabLst>
            </a:pPr>
            <a:r>
              <a:rPr lang="en-US" altLang="en-US" sz="2600" dirty="0">
                <a:latin typeface="Times New Roman" pitchFamily="18" charset="0"/>
                <a:cs typeface="Times New Roman" pitchFamily="18" charset="0"/>
              </a:rPr>
              <a:t>}</a:t>
            </a:r>
          </a:p>
          <a:p>
            <a:pPr marL="0" lvl="1" indent="0">
              <a:spcBef>
                <a:spcPct val="0"/>
              </a:spcBef>
              <a:buNone/>
              <a:tabLst>
                <a:tab pos="228600" algn="l"/>
                <a:tab pos="457200" algn="l"/>
                <a:tab pos="685800" algn="l"/>
                <a:tab pos="914400" algn="l"/>
              </a:tabLst>
            </a:pPr>
            <a:endParaRPr lang="en-US" altLang="en-US" sz="2600" dirty="0">
              <a:latin typeface="Times New Roman" pitchFamily="18" charset="0"/>
              <a:cs typeface="Times New Roman" pitchFamily="18" charset="0"/>
            </a:endParaRPr>
          </a:p>
          <a:p>
            <a:pPr marL="0" lvl="1" indent="0">
              <a:spcBef>
                <a:spcPct val="0"/>
              </a:spcBef>
              <a:buNone/>
              <a:tabLst>
                <a:tab pos="228600" algn="l"/>
                <a:tab pos="457200" algn="l"/>
                <a:tab pos="685800" algn="l"/>
                <a:tab pos="914400" algn="l"/>
              </a:tabLst>
            </a:pPr>
            <a:r>
              <a:rPr lang="en-US" altLang="en-US" sz="2600" dirty="0">
                <a:latin typeface="Times New Roman" pitchFamily="18" charset="0"/>
                <a:cs typeface="Times New Roman" pitchFamily="18" charset="0"/>
              </a:rPr>
              <a:t>double Fraction::convert () </a:t>
            </a:r>
          </a:p>
          <a:p>
            <a:pPr marL="0" lvl="1" indent="0">
              <a:spcBef>
                <a:spcPct val="0"/>
              </a:spcBef>
              <a:buNone/>
              <a:tabLst>
                <a:tab pos="228600" algn="l"/>
                <a:tab pos="457200" algn="l"/>
                <a:tab pos="685800" algn="l"/>
                <a:tab pos="914400" algn="l"/>
              </a:tabLst>
            </a:pPr>
            <a:r>
              <a:rPr lang="en-US" altLang="en-US" sz="2600" dirty="0">
                <a:latin typeface="Times New Roman" pitchFamily="18" charset="0"/>
                <a:cs typeface="Times New Roman" pitchFamily="18" charset="0"/>
              </a:rPr>
              <a:t>{</a:t>
            </a:r>
          </a:p>
          <a:p>
            <a:pPr marL="0" lvl="1" indent="0">
              <a:spcBef>
                <a:spcPct val="0"/>
              </a:spcBef>
              <a:buNone/>
              <a:tabLst>
                <a:tab pos="228600" algn="l"/>
                <a:tab pos="457200" algn="l"/>
                <a:tab pos="685800" algn="l"/>
                <a:tab pos="914400" algn="l"/>
              </a:tabLst>
            </a:pPr>
            <a:r>
              <a:rPr lang="en-US" altLang="en-US" sz="2600" dirty="0">
                <a:latin typeface="Times New Roman" pitchFamily="18" charset="0"/>
                <a:cs typeface="Times New Roman" pitchFamily="18" charset="0"/>
              </a:rPr>
              <a:t>	return double (</a:t>
            </a:r>
            <a:r>
              <a:rPr lang="en-US" altLang="en-US" sz="2600" dirty="0" err="1">
                <a:latin typeface="Times New Roman" pitchFamily="18" charset="0"/>
                <a:cs typeface="Times New Roman" pitchFamily="18" charset="0"/>
              </a:rPr>
              <a:t>num</a:t>
            </a:r>
            <a:r>
              <a:rPr lang="en-US" altLang="en-US" sz="2600" dirty="0">
                <a:latin typeface="Times New Roman" pitchFamily="18" charset="0"/>
                <a:cs typeface="Times New Roman" pitchFamily="18" charset="0"/>
              </a:rPr>
              <a:t>)/(den);</a:t>
            </a:r>
          </a:p>
          <a:p>
            <a:pPr marL="0" lvl="1" indent="0">
              <a:spcBef>
                <a:spcPct val="0"/>
              </a:spcBef>
              <a:buNone/>
              <a:tabLst>
                <a:tab pos="228600" algn="l"/>
                <a:tab pos="457200" algn="l"/>
                <a:tab pos="685800" algn="l"/>
                <a:tab pos="914400" algn="l"/>
              </a:tabLst>
            </a:pPr>
            <a:r>
              <a:rPr lang="en-US" altLang="en-US" sz="2600" dirty="0">
                <a:latin typeface="Times New Roman" pitchFamily="18" charset="0"/>
                <a:cs typeface="Times New Roman" pitchFamily="18" charset="0"/>
              </a:rPr>
              <a:t>}</a:t>
            </a:r>
          </a:p>
          <a:p>
            <a:pPr marL="0" lvl="1" indent="0">
              <a:spcBef>
                <a:spcPct val="0"/>
              </a:spcBef>
              <a:buNone/>
              <a:tabLst>
                <a:tab pos="228600" algn="l"/>
                <a:tab pos="457200" algn="l"/>
                <a:tab pos="685800" algn="l"/>
                <a:tab pos="914400" algn="l"/>
              </a:tabLst>
            </a:pPr>
            <a:endParaRPr lang="en-US" altLang="en-US" sz="2600" dirty="0">
              <a:latin typeface="Times New Roman" pitchFamily="18" charset="0"/>
              <a:cs typeface="Times New Roman" pitchFamily="18" charset="0"/>
            </a:endParaRPr>
          </a:p>
          <a:p>
            <a:pPr marL="0" lvl="1" indent="0">
              <a:spcBef>
                <a:spcPct val="0"/>
              </a:spcBef>
              <a:buNone/>
              <a:tabLst>
                <a:tab pos="228600" algn="l"/>
                <a:tab pos="457200" algn="l"/>
                <a:tab pos="685800" algn="l"/>
                <a:tab pos="914400" algn="l"/>
              </a:tabLst>
            </a:pPr>
            <a:r>
              <a:rPr lang="en-US" altLang="en-US" sz="2600" dirty="0">
                <a:latin typeface="Times New Roman" pitchFamily="18" charset="0"/>
                <a:cs typeface="Times New Roman" pitchFamily="18" charset="0"/>
              </a:rPr>
              <a:t>void Fraction::invert() </a:t>
            </a:r>
          </a:p>
          <a:p>
            <a:pPr marL="0" lvl="1" indent="0">
              <a:spcBef>
                <a:spcPct val="0"/>
              </a:spcBef>
              <a:buNone/>
              <a:tabLst>
                <a:tab pos="228600" algn="l"/>
                <a:tab pos="457200" algn="l"/>
                <a:tab pos="685800" algn="l"/>
                <a:tab pos="914400" algn="l"/>
              </a:tabLst>
            </a:pPr>
            <a:r>
              <a:rPr lang="en-US" altLang="en-US" sz="2600" dirty="0">
                <a:latin typeface="Times New Roman" pitchFamily="18" charset="0"/>
                <a:cs typeface="Times New Roman" pitchFamily="18" charset="0"/>
              </a:rPr>
              <a:t>{</a:t>
            </a:r>
          </a:p>
          <a:p>
            <a:pPr marL="0" lvl="1" indent="0">
              <a:spcBef>
                <a:spcPct val="0"/>
              </a:spcBef>
              <a:buNone/>
              <a:tabLst>
                <a:tab pos="228600" algn="l"/>
                <a:tab pos="457200" algn="l"/>
                <a:tab pos="685800" algn="l"/>
                <a:tab pos="914400" algn="l"/>
              </a:tabLst>
            </a:pPr>
            <a:r>
              <a:rPr lang="en-US" altLang="en-US" sz="2600" dirty="0">
                <a:latin typeface="Times New Roman" pitchFamily="18" charset="0"/>
                <a:cs typeface="Times New Roman" pitchFamily="18" charset="0"/>
              </a:rPr>
              <a:t>	</a:t>
            </a:r>
            <a:r>
              <a:rPr lang="en-US" altLang="en-US" sz="2600" dirty="0" err="1">
                <a:latin typeface="Times New Roman" pitchFamily="18" charset="0"/>
                <a:cs typeface="Times New Roman" pitchFamily="18" charset="0"/>
              </a:rPr>
              <a:t>int</a:t>
            </a:r>
            <a:r>
              <a:rPr lang="en-US" altLang="en-US" sz="2600" dirty="0">
                <a:latin typeface="Times New Roman" pitchFamily="18" charset="0"/>
                <a:cs typeface="Times New Roman" pitchFamily="18" charset="0"/>
              </a:rPr>
              <a:t> temp = </a:t>
            </a:r>
            <a:r>
              <a:rPr lang="en-US" altLang="en-US" sz="2600" dirty="0" err="1">
                <a:latin typeface="Times New Roman" pitchFamily="18" charset="0"/>
                <a:cs typeface="Times New Roman" pitchFamily="18" charset="0"/>
              </a:rPr>
              <a:t>num</a:t>
            </a:r>
            <a:r>
              <a:rPr lang="en-US" altLang="en-US" sz="2600" dirty="0">
                <a:latin typeface="Times New Roman" pitchFamily="18" charset="0"/>
                <a:cs typeface="Times New Roman" pitchFamily="18" charset="0"/>
              </a:rPr>
              <a:t>;</a:t>
            </a:r>
          </a:p>
          <a:p>
            <a:pPr marL="0" lvl="1" indent="0">
              <a:spcBef>
                <a:spcPct val="0"/>
              </a:spcBef>
              <a:buNone/>
              <a:tabLst>
                <a:tab pos="228600" algn="l"/>
                <a:tab pos="457200" algn="l"/>
                <a:tab pos="685800" algn="l"/>
                <a:tab pos="914400" algn="l"/>
              </a:tabLst>
            </a:pPr>
            <a:r>
              <a:rPr lang="en-US" altLang="en-US" sz="2600" dirty="0">
                <a:latin typeface="Times New Roman" pitchFamily="18" charset="0"/>
                <a:cs typeface="Times New Roman" pitchFamily="18" charset="0"/>
              </a:rPr>
              <a:t>	</a:t>
            </a:r>
            <a:r>
              <a:rPr lang="en-US" altLang="en-US" sz="2600" dirty="0" err="1">
                <a:latin typeface="Times New Roman" pitchFamily="18" charset="0"/>
                <a:cs typeface="Times New Roman" pitchFamily="18" charset="0"/>
              </a:rPr>
              <a:t>num</a:t>
            </a:r>
            <a:r>
              <a:rPr lang="en-US" altLang="en-US" sz="2600" dirty="0">
                <a:latin typeface="Times New Roman" pitchFamily="18" charset="0"/>
                <a:cs typeface="Times New Roman" pitchFamily="18" charset="0"/>
              </a:rPr>
              <a:t> = den;</a:t>
            </a:r>
          </a:p>
          <a:p>
            <a:pPr marL="0" lvl="1" indent="0">
              <a:spcBef>
                <a:spcPct val="0"/>
              </a:spcBef>
              <a:buNone/>
              <a:tabLst>
                <a:tab pos="228600" algn="l"/>
                <a:tab pos="457200" algn="l"/>
                <a:tab pos="685800" algn="l"/>
                <a:tab pos="914400" algn="l"/>
              </a:tabLst>
            </a:pPr>
            <a:r>
              <a:rPr lang="en-US" altLang="en-US" sz="2600" dirty="0">
                <a:latin typeface="Times New Roman" pitchFamily="18" charset="0"/>
                <a:cs typeface="Times New Roman" pitchFamily="18" charset="0"/>
              </a:rPr>
              <a:t>	den = temp;</a:t>
            </a:r>
          </a:p>
          <a:p>
            <a:pPr marL="0" lvl="1" indent="0">
              <a:spcBef>
                <a:spcPct val="0"/>
              </a:spcBef>
              <a:buNone/>
              <a:tabLst>
                <a:tab pos="228600" algn="l"/>
                <a:tab pos="457200" algn="l"/>
                <a:tab pos="685800" algn="l"/>
                <a:tab pos="914400" algn="l"/>
              </a:tabLst>
            </a:pPr>
            <a:r>
              <a:rPr lang="en-US" altLang="en-US" sz="2600" dirty="0">
                <a:latin typeface="Times New Roman" pitchFamily="18" charset="0"/>
                <a:cs typeface="Times New Roman" pitchFamily="18" charset="0"/>
              </a:rPr>
              <a:t>}</a:t>
            </a:r>
          </a:p>
          <a:p>
            <a:pPr marL="0" lvl="1" indent="0">
              <a:spcBef>
                <a:spcPct val="0"/>
              </a:spcBef>
              <a:buNone/>
              <a:tabLst>
                <a:tab pos="228600" algn="l"/>
                <a:tab pos="457200" algn="l"/>
                <a:tab pos="685800" algn="l"/>
                <a:tab pos="914400" algn="l"/>
              </a:tabLst>
            </a:pPr>
            <a:endParaRPr lang="en-US" altLang="en-US" sz="2600" dirty="0">
              <a:latin typeface="Times New Roman" pitchFamily="18" charset="0"/>
              <a:cs typeface="Times New Roman" pitchFamily="18" charset="0"/>
            </a:endParaRPr>
          </a:p>
          <a:p>
            <a:pPr marL="0" lvl="1" indent="0">
              <a:spcBef>
                <a:spcPct val="0"/>
              </a:spcBef>
              <a:buNone/>
              <a:tabLst>
                <a:tab pos="228600" algn="l"/>
                <a:tab pos="457200" algn="l"/>
                <a:tab pos="685800" algn="l"/>
                <a:tab pos="914400" algn="l"/>
              </a:tabLst>
            </a:pPr>
            <a:r>
              <a:rPr lang="en-US" altLang="en-US" sz="2600" dirty="0">
                <a:latin typeface="Times New Roman" pitchFamily="18" charset="0"/>
                <a:cs typeface="Times New Roman" pitchFamily="18" charset="0"/>
              </a:rPr>
              <a:t>void Fraction::print() </a:t>
            </a:r>
          </a:p>
          <a:p>
            <a:pPr marL="0" lvl="1" indent="0">
              <a:spcBef>
                <a:spcPct val="0"/>
              </a:spcBef>
              <a:buNone/>
              <a:tabLst>
                <a:tab pos="228600" algn="l"/>
                <a:tab pos="457200" algn="l"/>
                <a:tab pos="685800" algn="l"/>
                <a:tab pos="914400" algn="l"/>
              </a:tabLst>
            </a:pPr>
            <a:r>
              <a:rPr lang="en-US" altLang="en-US" sz="2600" dirty="0">
                <a:latin typeface="Times New Roman" pitchFamily="18" charset="0"/>
                <a:cs typeface="Times New Roman" pitchFamily="18" charset="0"/>
              </a:rPr>
              <a:t>{</a:t>
            </a:r>
          </a:p>
          <a:p>
            <a:pPr marL="0" lvl="1" indent="0">
              <a:spcBef>
                <a:spcPct val="0"/>
              </a:spcBef>
              <a:buNone/>
              <a:tabLst>
                <a:tab pos="228600" algn="l"/>
                <a:tab pos="457200" algn="l"/>
                <a:tab pos="685800" algn="l"/>
                <a:tab pos="914400" algn="l"/>
              </a:tabLst>
            </a:pPr>
            <a:r>
              <a:rPr lang="en-US" altLang="en-US" sz="2600" dirty="0">
                <a:latin typeface="Times New Roman" pitchFamily="18" charset="0"/>
                <a:cs typeface="Times New Roman" pitchFamily="18" charset="0"/>
              </a:rPr>
              <a:t>	</a:t>
            </a:r>
            <a:r>
              <a:rPr lang="en-US" altLang="en-US" sz="2600" dirty="0" err="1">
                <a:latin typeface="Times New Roman" pitchFamily="18" charset="0"/>
                <a:cs typeface="Times New Roman" pitchFamily="18" charset="0"/>
              </a:rPr>
              <a:t>cout</a:t>
            </a:r>
            <a:r>
              <a:rPr lang="en-US" altLang="en-US" sz="2600" dirty="0">
                <a:latin typeface="Times New Roman" pitchFamily="18" charset="0"/>
                <a:cs typeface="Times New Roman" pitchFamily="18" charset="0"/>
              </a:rPr>
              <a:t> &lt;&lt; num &lt;&lt; '/' &lt;</a:t>
            </a:r>
          </a:p>
          <a:p>
            <a:pPr marL="0" lvl="1" indent="0">
              <a:spcBef>
                <a:spcPct val="0"/>
              </a:spcBef>
              <a:buNone/>
              <a:tabLst>
                <a:tab pos="228600" algn="l"/>
                <a:tab pos="457200" algn="l"/>
                <a:tab pos="685800" algn="l"/>
                <a:tab pos="914400" algn="l"/>
              </a:tabLst>
            </a:pPr>
            <a:r>
              <a:rPr lang="en-US" altLang="en-US" sz="2600" dirty="0">
                <a:latin typeface="Times New Roman" pitchFamily="18" charset="0"/>
                <a:cs typeface="Times New Roman" pitchFamily="18" charset="0"/>
              </a:rPr>
              <a:t>}&lt; den;</a:t>
            </a:r>
          </a:p>
        </p:txBody>
      </p:sp>
      <p:sp>
        <p:nvSpPr>
          <p:cNvPr id="5" name="Slide Number Placeholder 4">
            <a:extLst>
              <a:ext uri="{FF2B5EF4-FFF2-40B4-BE49-F238E27FC236}">
                <a16:creationId xmlns:a16="http://schemas.microsoft.com/office/drawing/2014/main" id="{5A0F8DB6-3599-450B-9FCC-25F415709E98}"/>
              </a:ext>
            </a:extLst>
          </p:cNvPr>
          <p:cNvSpPr>
            <a:spLocks noGrp="1"/>
          </p:cNvSpPr>
          <p:nvPr>
            <p:ph type="sldNum" sz="quarter" idx="12"/>
          </p:nvPr>
        </p:nvSpPr>
        <p:spPr/>
        <p:txBody>
          <a:bodyPr>
            <a:normAutofit/>
          </a:bodyPr>
          <a:lstStyle/>
          <a:p>
            <a:pPr>
              <a:defRPr/>
            </a:pPr>
            <a:fld id="{DA6C60B3-A33F-4031-88B6-7B8E012DCE5C}" type="slidenum">
              <a:rPr lang="en-US">
                <a:latin typeface="Times New Roman" pitchFamily="18" charset="0"/>
                <a:cs typeface="Times New Roman" pitchFamily="18" charset="0"/>
              </a:rPr>
              <a:pPr>
                <a:defRPr/>
              </a:pPr>
              <a:t>85</a:t>
            </a:fld>
            <a:endParaRPr lang="en-US">
              <a:latin typeface="Times New Roman" pitchFamily="18" charset="0"/>
              <a:cs typeface="Times New Roman" pitchFamily="18" charset="0"/>
            </a:endParaRPr>
          </a:p>
        </p:txBody>
      </p:sp>
      <p:sp>
        <p:nvSpPr>
          <p:cNvPr id="6" name="Rectangle 5"/>
          <p:cNvSpPr/>
          <p:nvPr/>
        </p:nvSpPr>
        <p:spPr>
          <a:xfrm>
            <a:off x="1157489" y="0"/>
            <a:ext cx="6858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7" name="Rectangle 6"/>
          <p:cNvSpPr/>
          <p:nvPr/>
        </p:nvSpPr>
        <p:spPr>
          <a:xfrm>
            <a:off x="1157489" y="121920"/>
            <a:ext cx="6858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Times New Roman" pitchFamily="18" charset="0"/>
              <a:cs typeface="Times New Roman" pitchFamily="18" charset="0"/>
            </a:endParaRPr>
          </a:p>
        </p:txBody>
      </p:sp>
      <p:sp>
        <p:nvSpPr>
          <p:cNvPr id="3" name="Date Placeholder 2">
            <a:extLst>
              <a:ext uri="{FF2B5EF4-FFF2-40B4-BE49-F238E27FC236}">
                <a16:creationId xmlns:a16="http://schemas.microsoft.com/office/drawing/2014/main" id="{EFE9BA4F-44C9-0CC8-5991-CF02ECE7BA55}"/>
              </a:ext>
            </a:extLst>
          </p:cNvPr>
          <p:cNvSpPr>
            <a:spLocks noGrp="1"/>
          </p:cNvSpPr>
          <p:nvPr>
            <p:ph type="dt" sz="half" idx="10"/>
          </p:nvPr>
        </p:nvSpPr>
        <p:spPr/>
        <p:txBody>
          <a:bodyPr/>
          <a:lstStyle/>
          <a:p>
            <a:fld id="{5042D34D-1183-44E0-A1DE-B20F76949ABF}" type="datetime1">
              <a:rPr lang="en-US" smtClean="0"/>
              <a:t>9/5/2022</a:t>
            </a:fld>
            <a:endParaRPr lang="en-US"/>
          </a:p>
        </p:txBody>
      </p:sp>
      <p:sp>
        <p:nvSpPr>
          <p:cNvPr id="4" name="Footer Placeholder 3">
            <a:extLst>
              <a:ext uri="{FF2B5EF4-FFF2-40B4-BE49-F238E27FC236}">
                <a16:creationId xmlns:a16="http://schemas.microsoft.com/office/drawing/2014/main" id="{0AAB2533-A54F-CEF9-9041-3E9AAEA61F60}"/>
              </a:ext>
            </a:extLst>
          </p:cNvPr>
          <p:cNvSpPr>
            <a:spLocks noGrp="1"/>
          </p:cNvSpPr>
          <p:nvPr>
            <p:ph type="ftr" sz="quarter" idx="11"/>
          </p:nvPr>
        </p:nvSpPr>
        <p:spPr/>
        <p:txBody>
          <a:bodyPr/>
          <a:lstStyle/>
          <a:p>
            <a:r>
              <a:rPr lang="en-US"/>
              <a:t>C ,C++ and UML Basics</a:t>
            </a:r>
          </a:p>
        </p:txBody>
      </p:sp>
    </p:spTree>
    <p:extLst>
      <p:ext uri="{BB962C8B-B14F-4D97-AF65-F5344CB8AC3E}">
        <p14:creationId xmlns:p14="http://schemas.microsoft.com/office/powerpoint/2010/main" val="13525562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8DBD7-0588-1AA3-C821-AA6FA3DBFD95}"/>
              </a:ext>
            </a:extLst>
          </p:cNvPr>
          <p:cNvSpPr>
            <a:spLocks noGrp="1"/>
          </p:cNvSpPr>
          <p:nvPr>
            <p:ph type="title"/>
          </p:nvPr>
        </p:nvSpPr>
        <p:spPr>
          <a:xfrm>
            <a:off x="457200" y="110116"/>
            <a:ext cx="8229600" cy="453764"/>
          </a:xfrm>
        </p:spPr>
        <p:txBody>
          <a:bodyPr>
            <a:normAutofit fontScale="90000"/>
          </a:bodyPr>
          <a:lstStyle/>
          <a:p>
            <a:r>
              <a:rPr lang="en-US" sz="3200" b="1" dirty="0">
                <a:latin typeface="Times New Roman" panose="02020603050405020304" pitchFamily="18" charset="0"/>
                <a:cs typeface="Times New Roman" panose="02020603050405020304" pitchFamily="18" charset="0"/>
              </a:rPr>
              <a:t>Difference Between Class and Structure</a:t>
            </a:r>
            <a:endParaRPr lang="en-IN" sz="3200" b="1" dirty="0">
              <a:latin typeface="Times New Roman" panose="02020603050405020304" pitchFamily="18" charset="0"/>
              <a:cs typeface="Times New Roman" panose="02020603050405020304" pitchFamily="18" charset="0"/>
            </a:endParaRPr>
          </a:p>
        </p:txBody>
      </p:sp>
      <p:graphicFrame>
        <p:nvGraphicFramePr>
          <p:cNvPr id="7" name="Table 7">
            <a:extLst>
              <a:ext uri="{FF2B5EF4-FFF2-40B4-BE49-F238E27FC236}">
                <a16:creationId xmlns:a16="http://schemas.microsoft.com/office/drawing/2014/main" id="{CDE0804B-9BFF-3108-6963-059E886ED995}"/>
              </a:ext>
            </a:extLst>
          </p:cNvPr>
          <p:cNvGraphicFramePr>
            <a:graphicFrameLocks noGrp="1"/>
          </p:cNvGraphicFramePr>
          <p:nvPr>
            <p:ph idx="1"/>
            <p:extLst>
              <p:ext uri="{D42A27DB-BD31-4B8C-83A1-F6EECF244321}">
                <p14:modId xmlns:p14="http://schemas.microsoft.com/office/powerpoint/2010/main" val="1465272595"/>
              </p:ext>
            </p:extLst>
          </p:nvPr>
        </p:nvGraphicFramePr>
        <p:xfrm>
          <a:off x="495837" y="1600200"/>
          <a:ext cx="8190963" cy="3901440"/>
        </p:xfrm>
        <a:graphic>
          <a:graphicData uri="http://schemas.openxmlformats.org/drawingml/2006/table">
            <a:tbl>
              <a:tblPr firstRow="1" bandRow="1">
                <a:tableStyleId>{5940675A-B579-460E-94D1-54222C63F5DA}</a:tableStyleId>
              </a:tblPr>
              <a:tblGrid>
                <a:gridCol w="951963">
                  <a:extLst>
                    <a:ext uri="{9D8B030D-6E8A-4147-A177-3AD203B41FA5}">
                      <a16:colId xmlns:a16="http://schemas.microsoft.com/office/drawing/2014/main" val="2098446209"/>
                    </a:ext>
                  </a:extLst>
                </a:gridCol>
                <a:gridCol w="3429000">
                  <a:extLst>
                    <a:ext uri="{9D8B030D-6E8A-4147-A177-3AD203B41FA5}">
                      <a16:colId xmlns:a16="http://schemas.microsoft.com/office/drawing/2014/main" val="3963840812"/>
                    </a:ext>
                  </a:extLst>
                </a:gridCol>
                <a:gridCol w="3810000">
                  <a:extLst>
                    <a:ext uri="{9D8B030D-6E8A-4147-A177-3AD203B41FA5}">
                      <a16:colId xmlns:a16="http://schemas.microsoft.com/office/drawing/2014/main" val="2004821225"/>
                    </a:ext>
                  </a:extLst>
                </a:gridCol>
              </a:tblGrid>
              <a:tr h="370840">
                <a:tc>
                  <a:txBody>
                    <a:bodyPr/>
                    <a:lstStyle/>
                    <a:p>
                      <a:r>
                        <a:rPr lang="en-US" sz="2000" b="1" dirty="0" err="1">
                          <a:latin typeface="Times New Roman" panose="02020603050405020304" pitchFamily="18" charset="0"/>
                          <a:cs typeface="Times New Roman" panose="02020603050405020304" pitchFamily="18" charset="0"/>
                        </a:rPr>
                        <a:t>S.No</a:t>
                      </a:r>
                      <a:endParaRPr lang="en-IN" sz="2000" b="1" dirty="0">
                        <a:latin typeface="Times New Roman" panose="02020603050405020304" pitchFamily="18" charset="0"/>
                        <a:cs typeface="Times New Roman" panose="02020603050405020304" pitchFamily="18" charset="0"/>
                      </a:endParaRPr>
                    </a:p>
                  </a:txBody>
                  <a:tcPr/>
                </a:tc>
                <a:tc>
                  <a:txBody>
                    <a:bodyPr/>
                    <a:lstStyle/>
                    <a:p>
                      <a:r>
                        <a:rPr lang="en-US" sz="2000" b="1" dirty="0">
                          <a:latin typeface="Times New Roman" panose="02020603050405020304" pitchFamily="18" charset="0"/>
                          <a:cs typeface="Times New Roman" panose="02020603050405020304" pitchFamily="18" charset="0"/>
                        </a:rPr>
                        <a:t>Class</a:t>
                      </a:r>
                      <a:endParaRPr lang="en-IN" sz="2000" b="1" dirty="0">
                        <a:latin typeface="Times New Roman" panose="02020603050405020304" pitchFamily="18" charset="0"/>
                        <a:cs typeface="Times New Roman" panose="02020603050405020304" pitchFamily="18" charset="0"/>
                      </a:endParaRPr>
                    </a:p>
                  </a:txBody>
                  <a:tcPr/>
                </a:tc>
                <a:tc>
                  <a:txBody>
                    <a:bodyPr/>
                    <a:lstStyle/>
                    <a:p>
                      <a:r>
                        <a:rPr lang="en-US" sz="2000" b="1" dirty="0">
                          <a:latin typeface="Times New Roman" panose="02020603050405020304" pitchFamily="18" charset="0"/>
                          <a:cs typeface="Times New Roman" panose="02020603050405020304" pitchFamily="18" charset="0"/>
                        </a:rPr>
                        <a:t>Structure</a:t>
                      </a:r>
                      <a:endParaRPr lang="en-IN" sz="20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6234650"/>
                  </a:ext>
                </a:extLst>
              </a:tr>
              <a:tr h="370840">
                <a:tc>
                  <a:txBody>
                    <a:bodyPr/>
                    <a:lstStyle/>
                    <a:p>
                      <a:r>
                        <a:rPr lang="en-US" sz="2000" dirty="0">
                          <a:latin typeface="Times New Roman" panose="02020603050405020304" pitchFamily="18" charset="0"/>
                          <a:cs typeface="Times New Roman" panose="02020603050405020304" pitchFamily="18" charset="0"/>
                        </a:rPr>
                        <a:t>1</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Members of a class are private by default.</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Members of a structure are public by default.</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83947494"/>
                  </a:ext>
                </a:extLst>
              </a:tr>
              <a:tr h="370840">
                <a:tc>
                  <a:txBody>
                    <a:bodyPr/>
                    <a:lstStyle/>
                    <a:p>
                      <a:r>
                        <a:rPr lang="en-US" sz="2000" dirty="0">
                          <a:latin typeface="Times New Roman" panose="02020603050405020304" pitchFamily="18" charset="0"/>
                          <a:cs typeface="Times New Roman" panose="02020603050405020304" pitchFamily="18" charset="0"/>
                        </a:rPr>
                        <a:t>2</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Member classes/structures of a class are private by default.</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Member classes/structures of a structure are public by default.</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4488782"/>
                  </a:ext>
                </a:extLst>
              </a:tr>
              <a:tr h="370840">
                <a:tc>
                  <a:txBody>
                    <a:bodyPr/>
                    <a:lstStyle/>
                    <a:p>
                      <a:r>
                        <a:rPr lang="en-US" sz="2000" dirty="0">
                          <a:latin typeface="Times New Roman" panose="02020603050405020304" pitchFamily="18" charset="0"/>
                          <a:cs typeface="Times New Roman" panose="02020603050405020304" pitchFamily="18" charset="0"/>
                        </a:rPr>
                        <a:t>3</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It is normally used for data abstraction and further inheritance.</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It is normally used for the grouping of data</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63187827"/>
                  </a:ext>
                </a:extLst>
              </a:tr>
              <a:tr h="370840">
                <a:tc>
                  <a:txBody>
                    <a:bodyPr/>
                    <a:lstStyle/>
                    <a:p>
                      <a:r>
                        <a:rPr lang="en-US" sz="2000" dirty="0">
                          <a:latin typeface="Times New Roman" panose="02020603050405020304" pitchFamily="18" charset="0"/>
                          <a:cs typeface="Times New Roman" panose="02020603050405020304" pitchFamily="18" charset="0"/>
                        </a:rPr>
                        <a:t>4</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Security is high here.</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Less Security.</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39316664"/>
                  </a:ext>
                </a:extLst>
              </a:tr>
              <a:tr h="370840">
                <a:tc>
                  <a:txBody>
                    <a:bodyPr/>
                    <a:lstStyle/>
                    <a:p>
                      <a:r>
                        <a:rPr lang="en-US" sz="2000" dirty="0">
                          <a:latin typeface="Times New Roman" panose="02020603050405020304" pitchFamily="18" charset="0"/>
                          <a:cs typeface="Times New Roman" panose="02020603050405020304" pitchFamily="18" charset="0"/>
                        </a:rPr>
                        <a:t>5</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It is declared using the </a:t>
                      </a:r>
                      <a:r>
                        <a:rPr lang="en-US" sz="2000" b="1" i="0" kern="1200" dirty="0">
                          <a:solidFill>
                            <a:schemeClr val="tx1"/>
                          </a:solidFill>
                          <a:effectLst/>
                          <a:latin typeface="Times New Roman" panose="02020603050405020304" pitchFamily="18" charset="0"/>
                          <a:ea typeface="+mn-ea"/>
                          <a:cs typeface="Times New Roman" panose="02020603050405020304" pitchFamily="18" charset="0"/>
                        </a:rPr>
                        <a:t>class</a:t>
                      </a:r>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 keyword.</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It is declared using the </a:t>
                      </a:r>
                      <a:r>
                        <a:rPr lang="en-US" sz="2000" b="1" i="0" kern="1200" dirty="0">
                          <a:solidFill>
                            <a:schemeClr val="tx1"/>
                          </a:solidFill>
                          <a:effectLst/>
                          <a:latin typeface="Times New Roman" panose="02020603050405020304" pitchFamily="18" charset="0"/>
                          <a:ea typeface="+mn-ea"/>
                          <a:cs typeface="Times New Roman" panose="02020603050405020304" pitchFamily="18" charset="0"/>
                        </a:rPr>
                        <a:t>struct </a:t>
                      </a:r>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keyword.</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07287286"/>
                  </a:ext>
                </a:extLst>
              </a:tr>
            </a:tbl>
          </a:graphicData>
        </a:graphic>
      </p:graphicFrame>
      <p:sp>
        <p:nvSpPr>
          <p:cNvPr id="4" name="Rectangle 3">
            <a:extLst>
              <a:ext uri="{FF2B5EF4-FFF2-40B4-BE49-F238E27FC236}">
                <a16:creationId xmlns:a16="http://schemas.microsoft.com/office/drawing/2014/main" id="{18BE9373-489D-4985-5488-6AE9315AF513}"/>
              </a:ext>
            </a:extLst>
          </p:cNvPr>
          <p:cNvSpPr/>
          <p:nvPr/>
        </p:nvSpPr>
        <p:spPr>
          <a:xfrm>
            <a:off x="0" y="609600"/>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02B0770-12AC-B1E1-134B-E743150EEB55}"/>
              </a:ext>
            </a:extLst>
          </p:cNvPr>
          <p:cNvSpPr/>
          <p:nvPr/>
        </p:nvSpPr>
        <p:spPr>
          <a:xfrm>
            <a:off x="0" y="763718"/>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6" name="Picture 5" descr="pngfind.com-kingpin-png-4152286 (1).png">
            <a:extLst>
              <a:ext uri="{FF2B5EF4-FFF2-40B4-BE49-F238E27FC236}">
                <a16:creationId xmlns:a16="http://schemas.microsoft.com/office/drawing/2014/main" id="{C6840EF3-69E6-90C8-D531-782090CAB5C8}"/>
              </a:ext>
            </a:extLst>
          </p:cNvPr>
          <p:cNvPicPr>
            <a:picLocks noChangeAspect="1"/>
          </p:cNvPicPr>
          <p:nvPr/>
        </p:nvPicPr>
        <p:blipFill>
          <a:blip r:embed="rId2" cstate="print"/>
          <a:stretch>
            <a:fillRect/>
          </a:stretch>
        </p:blipFill>
        <p:spPr>
          <a:xfrm>
            <a:off x="4953000" y="457200"/>
            <a:ext cx="1219200" cy="533400"/>
          </a:xfrm>
          <a:prstGeom prst="rect">
            <a:avLst/>
          </a:prstGeom>
        </p:spPr>
      </p:pic>
      <p:sp>
        <p:nvSpPr>
          <p:cNvPr id="3" name="Date Placeholder 2">
            <a:extLst>
              <a:ext uri="{FF2B5EF4-FFF2-40B4-BE49-F238E27FC236}">
                <a16:creationId xmlns:a16="http://schemas.microsoft.com/office/drawing/2014/main" id="{EB2E6A0C-8249-6AA5-061D-ACA5DA8ED0A2}"/>
              </a:ext>
            </a:extLst>
          </p:cNvPr>
          <p:cNvSpPr>
            <a:spLocks noGrp="1"/>
          </p:cNvSpPr>
          <p:nvPr>
            <p:ph type="dt" sz="half" idx="10"/>
          </p:nvPr>
        </p:nvSpPr>
        <p:spPr/>
        <p:txBody>
          <a:bodyPr/>
          <a:lstStyle/>
          <a:p>
            <a:fld id="{0BEA111A-19F1-48E3-8738-46AA0E7CCEBC}" type="datetime1">
              <a:rPr lang="en-US" smtClean="0"/>
              <a:t>9/5/2022</a:t>
            </a:fld>
            <a:endParaRPr lang="en-US"/>
          </a:p>
        </p:txBody>
      </p:sp>
      <p:sp>
        <p:nvSpPr>
          <p:cNvPr id="8" name="Footer Placeholder 7">
            <a:extLst>
              <a:ext uri="{FF2B5EF4-FFF2-40B4-BE49-F238E27FC236}">
                <a16:creationId xmlns:a16="http://schemas.microsoft.com/office/drawing/2014/main" id="{7A5E4EF5-0E7C-942D-2C3F-67FAC500505E}"/>
              </a:ext>
            </a:extLst>
          </p:cNvPr>
          <p:cNvSpPr>
            <a:spLocks noGrp="1"/>
          </p:cNvSpPr>
          <p:nvPr>
            <p:ph type="ftr" sz="quarter" idx="11"/>
          </p:nvPr>
        </p:nvSpPr>
        <p:spPr/>
        <p:txBody>
          <a:bodyPr/>
          <a:lstStyle/>
          <a:p>
            <a:r>
              <a:rPr lang="en-US"/>
              <a:t>C ,C++ and UML Basics</a:t>
            </a:r>
          </a:p>
        </p:txBody>
      </p:sp>
      <p:sp>
        <p:nvSpPr>
          <p:cNvPr id="9" name="Slide Number Placeholder 8">
            <a:extLst>
              <a:ext uri="{FF2B5EF4-FFF2-40B4-BE49-F238E27FC236}">
                <a16:creationId xmlns:a16="http://schemas.microsoft.com/office/drawing/2014/main" id="{8E642926-6D92-0999-671A-B056B2581BCA}"/>
              </a:ext>
            </a:extLst>
          </p:cNvPr>
          <p:cNvSpPr>
            <a:spLocks noGrp="1"/>
          </p:cNvSpPr>
          <p:nvPr>
            <p:ph type="sldNum" sz="quarter" idx="12"/>
          </p:nvPr>
        </p:nvSpPr>
        <p:spPr/>
        <p:txBody>
          <a:bodyPr/>
          <a:lstStyle/>
          <a:p>
            <a:fld id="{A1A6BA4E-CDAE-4DEF-A7CA-99055C502B84}" type="slidenum">
              <a:rPr lang="en-US" smtClean="0"/>
              <a:pPr/>
              <a:t>86</a:t>
            </a:fld>
            <a:endParaRPr lang="en-US"/>
          </a:p>
        </p:txBody>
      </p:sp>
    </p:spTree>
    <p:extLst>
      <p:ext uri="{BB962C8B-B14F-4D97-AF65-F5344CB8AC3E}">
        <p14:creationId xmlns:p14="http://schemas.microsoft.com/office/powerpoint/2010/main" val="20019819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8DBD7-0588-1AA3-C821-AA6FA3DBFD95}"/>
              </a:ext>
            </a:extLst>
          </p:cNvPr>
          <p:cNvSpPr>
            <a:spLocks noGrp="1"/>
          </p:cNvSpPr>
          <p:nvPr>
            <p:ph type="title"/>
          </p:nvPr>
        </p:nvSpPr>
        <p:spPr>
          <a:xfrm>
            <a:off x="457200" y="121920"/>
            <a:ext cx="8229600" cy="396240"/>
          </a:xfrm>
        </p:spPr>
        <p:txBody>
          <a:bodyPr>
            <a:normAutofit fontScale="90000"/>
          </a:bodyPr>
          <a:lstStyle/>
          <a:p>
            <a:r>
              <a:rPr lang="en-US" dirty="0">
                <a:latin typeface="Times New Roman" panose="02020603050405020304" pitchFamily="18" charset="0"/>
                <a:cs typeface="Times New Roman" panose="02020603050405020304" pitchFamily="18" charset="0"/>
              </a:rPr>
              <a:t>Debug the code</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D12E066-9A01-2975-ECD7-B5F07328EA91}"/>
              </a:ext>
            </a:extLst>
          </p:cNvPr>
          <p:cNvSpPr>
            <a:spLocks noGrp="1"/>
          </p:cNvSpPr>
          <p:nvPr>
            <p:ph idx="1"/>
          </p:nvPr>
        </p:nvSpPr>
        <p:spPr>
          <a:xfrm>
            <a:off x="228600" y="853440"/>
            <a:ext cx="8839200" cy="5272723"/>
          </a:xfrm>
        </p:spPr>
        <p:txBody>
          <a:bodyPr>
            <a:noAutofit/>
          </a:bodyPr>
          <a:lstStyle/>
          <a:p>
            <a:pPr marL="0" indent="0">
              <a:buNone/>
            </a:pPr>
            <a:r>
              <a:rPr lang="en-IN" sz="2400" dirty="0">
                <a:latin typeface="Times New Roman" panose="02020603050405020304" pitchFamily="18" charset="0"/>
                <a:cs typeface="Times New Roman" panose="02020603050405020304" pitchFamily="18" charset="0"/>
              </a:rPr>
              <a:t>/*Beginning of structDistance02.cpp*/ </a:t>
            </a:r>
          </a:p>
          <a:p>
            <a:pPr marL="0" indent="0">
              <a:buNone/>
            </a:pPr>
            <a:r>
              <a:rPr lang="en-IN" sz="2400" dirty="0">
                <a:latin typeface="Times New Roman" panose="02020603050405020304" pitchFamily="18" charset="0"/>
                <a:cs typeface="Times New Roman" panose="02020603050405020304" pitchFamily="18" charset="0"/>
              </a:rPr>
              <a:t>#include &lt;</a:t>
            </a:r>
            <a:r>
              <a:rPr lang="en-IN" sz="2400" dirty="0" err="1">
                <a:latin typeface="Times New Roman" panose="02020603050405020304" pitchFamily="18" charset="0"/>
                <a:cs typeface="Times New Roman" panose="02020603050405020304" pitchFamily="18" charset="0"/>
              </a:rPr>
              <a:t>iostream.h</a:t>
            </a:r>
            <a:r>
              <a:rPr lang="en-IN" sz="2400" dirty="0">
                <a:latin typeface="Times New Roman" panose="02020603050405020304" pitchFamily="18" charset="0"/>
                <a:cs typeface="Times New Roman" panose="02020603050405020304" pitchFamily="18" charset="0"/>
              </a:rPr>
              <a:t>&gt;</a:t>
            </a:r>
          </a:p>
          <a:p>
            <a:pPr marL="0" indent="0">
              <a:buNone/>
            </a:pPr>
            <a:r>
              <a:rPr lang="en-IN" sz="2400" dirty="0">
                <a:latin typeface="Times New Roman" panose="02020603050405020304" pitchFamily="18" charset="0"/>
                <a:cs typeface="Times New Roman" panose="02020603050405020304" pitchFamily="18" charset="0"/>
              </a:rPr>
              <a:t>struct Distance { </a:t>
            </a:r>
          </a:p>
          <a:p>
            <a:pPr marL="0" indent="0">
              <a:buNone/>
            </a:pPr>
            <a:r>
              <a:rPr lang="en-IN" sz="2400" dirty="0">
                <a:latin typeface="Times New Roman" panose="02020603050405020304" pitchFamily="18" charset="0"/>
                <a:cs typeface="Times New Roman" panose="02020603050405020304" pitchFamily="18" charset="0"/>
              </a:rPr>
              <a:t>private: int </a:t>
            </a:r>
            <a:r>
              <a:rPr lang="en-IN" sz="2400" dirty="0" err="1">
                <a:latin typeface="Times New Roman" panose="02020603050405020304" pitchFamily="18" charset="0"/>
                <a:cs typeface="Times New Roman" panose="02020603050405020304" pitchFamily="18" charset="0"/>
              </a:rPr>
              <a:t>iFeet</a:t>
            </a:r>
            <a:r>
              <a:rPr lang="en-IN" sz="2400" dirty="0">
                <a:latin typeface="Times New Roman" panose="02020603050405020304" pitchFamily="18" charset="0"/>
                <a:cs typeface="Times New Roman" panose="02020603050405020304" pitchFamily="18" charset="0"/>
              </a:rPr>
              <a:t>; float </a:t>
            </a:r>
            <a:r>
              <a:rPr lang="en-IN" sz="2400" dirty="0" err="1">
                <a:latin typeface="Times New Roman" panose="02020603050405020304" pitchFamily="18" charset="0"/>
                <a:cs typeface="Times New Roman" panose="02020603050405020304" pitchFamily="18" charset="0"/>
              </a:rPr>
              <a:t>fInches</a:t>
            </a:r>
            <a:r>
              <a:rPr lang="en-IN" sz="2400" dirty="0">
                <a:latin typeface="Times New Roman" panose="02020603050405020304" pitchFamily="18" charset="0"/>
                <a:cs typeface="Times New Roman" panose="02020603050405020304" pitchFamily="18" charset="0"/>
              </a:rPr>
              <a:t>;</a:t>
            </a:r>
          </a:p>
          <a:p>
            <a:pPr marL="0" indent="0">
              <a:buNone/>
            </a:pPr>
            <a:r>
              <a:rPr lang="en-IN" sz="2400" dirty="0">
                <a:latin typeface="Times New Roman" panose="02020603050405020304" pitchFamily="18" charset="0"/>
                <a:cs typeface="Times New Roman" panose="02020603050405020304" pitchFamily="18" charset="0"/>
              </a:rPr>
              <a:t>public: void </a:t>
            </a:r>
            <a:r>
              <a:rPr lang="en-IN" sz="2400" dirty="0" err="1">
                <a:latin typeface="Times New Roman" panose="02020603050405020304" pitchFamily="18" charset="0"/>
                <a:cs typeface="Times New Roman" panose="02020603050405020304" pitchFamily="18" charset="0"/>
              </a:rPr>
              <a:t>setFeet</a:t>
            </a:r>
            <a:r>
              <a:rPr lang="en-IN" sz="2400" dirty="0">
                <a:latin typeface="Times New Roman" panose="02020603050405020304" pitchFamily="18" charset="0"/>
                <a:cs typeface="Times New Roman" panose="02020603050405020304" pitchFamily="18" charset="0"/>
              </a:rPr>
              <a:t>(int x) { </a:t>
            </a:r>
          </a:p>
          <a:p>
            <a:pPr marL="0" indent="0">
              <a:buNone/>
            </a:pPr>
            <a:r>
              <a:rPr lang="en-IN" sz="2400" dirty="0" err="1">
                <a:latin typeface="Times New Roman" panose="02020603050405020304" pitchFamily="18" charset="0"/>
                <a:cs typeface="Times New Roman" panose="02020603050405020304" pitchFamily="18" charset="0"/>
              </a:rPr>
              <a:t>iFeet</a:t>
            </a:r>
            <a:r>
              <a:rPr lang="en-IN" sz="2400" dirty="0">
                <a:latin typeface="Times New Roman" panose="02020603050405020304" pitchFamily="18" charset="0"/>
                <a:cs typeface="Times New Roman" panose="02020603050405020304" pitchFamily="18" charset="0"/>
              </a:rPr>
              <a:t>=x; //????? Legal or not</a:t>
            </a:r>
          </a:p>
          <a:p>
            <a:pPr marL="0" indent="0">
              <a:buNone/>
            </a:pPr>
            <a:r>
              <a:rPr lang="en-IN" sz="2400" dirty="0">
                <a:latin typeface="Times New Roman" panose="02020603050405020304" pitchFamily="18" charset="0"/>
                <a:cs typeface="Times New Roman" panose="02020603050405020304" pitchFamily="18" charset="0"/>
              </a:rPr>
              <a:t>int </a:t>
            </a:r>
            <a:r>
              <a:rPr lang="en-IN" sz="2400" dirty="0" err="1">
                <a:latin typeface="Times New Roman" panose="02020603050405020304" pitchFamily="18" charset="0"/>
                <a:cs typeface="Times New Roman" panose="02020603050405020304" pitchFamily="18" charset="0"/>
              </a:rPr>
              <a:t>getFeet</a:t>
            </a:r>
            <a:r>
              <a:rPr lang="en-IN" sz="2400" dirty="0">
                <a:latin typeface="Times New Roman" panose="02020603050405020304" pitchFamily="18" charset="0"/>
                <a:cs typeface="Times New Roman" panose="02020603050405020304" pitchFamily="18" charset="0"/>
              </a:rPr>
              <a:t>() </a:t>
            </a:r>
          </a:p>
          <a:p>
            <a:pPr marL="0" indent="0">
              <a:buNone/>
            </a:pPr>
            <a:r>
              <a:rPr lang="en-IN" sz="2400" dirty="0">
                <a:latin typeface="Times New Roman" panose="02020603050405020304" pitchFamily="18" charset="0"/>
                <a:cs typeface="Times New Roman" panose="02020603050405020304" pitchFamily="18" charset="0"/>
              </a:rPr>
              <a:t>{ return </a:t>
            </a:r>
            <a:r>
              <a:rPr lang="en-IN" sz="2400" dirty="0" err="1">
                <a:latin typeface="Times New Roman" panose="02020603050405020304" pitchFamily="18" charset="0"/>
                <a:cs typeface="Times New Roman" panose="02020603050405020304" pitchFamily="18" charset="0"/>
              </a:rPr>
              <a:t>iFeet</a:t>
            </a:r>
            <a:r>
              <a:rPr lang="en-IN" sz="2400" dirty="0">
                <a:latin typeface="Times New Roman" panose="02020603050405020304" pitchFamily="18" charset="0"/>
                <a:cs typeface="Times New Roman" panose="02020603050405020304" pitchFamily="18" charset="0"/>
              </a:rPr>
              <a:t>; } </a:t>
            </a:r>
          </a:p>
          <a:p>
            <a:pPr marL="0" indent="0">
              <a:buNone/>
            </a:pPr>
            <a:r>
              <a:rPr lang="en-IN" sz="2400" dirty="0">
                <a:latin typeface="Times New Roman" panose="02020603050405020304" pitchFamily="18" charset="0"/>
                <a:cs typeface="Times New Roman" panose="02020603050405020304" pitchFamily="18" charset="0"/>
              </a:rPr>
              <a:t>void </a:t>
            </a:r>
            <a:r>
              <a:rPr lang="en-IN" sz="2400" dirty="0" err="1">
                <a:latin typeface="Times New Roman" panose="02020603050405020304" pitchFamily="18" charset="0"/>
                <a:cs typeface="Times New Roman" panose="02020603050405020304" pitchFamily="18" charset="0"/>
              </a:rPr>
              <a:t>setInches</a:t>
            </a:r>
            <a:r>
              <a:rPr lang="en-IN" sz="2400" dirty="0">
                <a:latin typeface="Times New Roman" panose="02020603050405020304" pitchFamily="18" charset="0"/>
                <a:cs typeface="Times New Roman" panose="02020603050405020304" pitchFamily="18" charset="0"/>
              </a:rPr>
              <a:t>(float y) {</a:t>
            </a:r>
          </a:p>
          <a:p>
            <a:pPr marL="0" indent="0">
              <a:buNone/>
            </a:pP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fInches</a:t>
            </a:r>
            <a:r>
              <a:rPr lang="en-IN" sz="2400" dirty="0">
                <a:latin typeface="Times New Roman" panose="02020603050405020304" pitchFamily="18" charset="0"/>
                <a:cs typeface="Times New Roman" panose="02020603050405020304" pitchFamily="18" charset="0"/>
              </a:rPr>
              <a:t>=y; } </a:t>
            </a:r>
          </a:p>
          <a:p>
            <a:pPr marL="0" indent="0">
              <a:buNone/>
            </a:pPr>
            <a:r>
              <a:rPr lang="en-IN" sz="2400" dirty="0">
                <a:latin typeface="Times New Roman" panose="02020603050405020304" pitchFamily="18" charset="0"/>
                <a:cs typeface="Times New Roman" panose="02020603050405020304" pitchFamily="18" charset="0"/>
              </a:rPr>
              <a:t>float </a:t>
            </a:r>
            <a:r>
              <a:rPr lang="en-IN" sz="2400" dirty="0" err="1">
                <a:latin typeface="Times New Roman" panose="02020603050405020304" pitchFamily="18" charset="0"/>
                <a:cs typeface="Times New Roman" panose="02020603050405020304" pitchFamily="18" charset="0"/>
              </a:rPr>
              <a:t>getInches</a:t>
            </a:r>
            <a:r>
              <a:rPr lang="en-IN" sz="2400" dirty="0">
                <a:latin typeface="Times New Roman" panose="02020603050405020304" pitchFamily="18" charset="0"/>
                <a:cs typeface="Times New Roman" panose="02020603050405020304" pitchFamily="18" charset="0"/>
              </a:rPr>
              <a:t>() {</a:t>
            </a:r>
          </a:p>
          <a:p>
            <a:pPr marL="0" indent="0">
              <a:buNone/>
            </a:pPr>
            <a:r>
              <a:rPr lang="en-IN" sz="2400" dirty="0">
                <a:latin typeface="Times New Roman" panose="02020603050405020304" pitchFamily="18" charset="0"/>
                <a:cs typeface="Times New Roman" panose="02020603050405020304" pitchFamily="18" charset="0"/>
              </a:rPr>
              <a:t> return </a:t>
            </a:r>
            <a:r>
              <a:rPr lang="en-IN" sz="2400" dirty="0" err="1">
                <a:latin typeface="Times New Roman" panose="02020603050405020304" pitchFamily="18" charset="0"/>
                <a:cs typeface="Times New Roman" panose="02020603050405020304" pitchFamily="18" charset="0"/>
              </a:rPr>
              <a:t>fInches</a:t>
            </a:r>
            <a:r>
              <a:rPr lang="en-IN" sz="2400" dirty="0">
                <a:latin typeface="Times New Roman" panose="02020603050405020304" pitchFamily="18" charset="0"/>
                <a:cs typeface="Times New Roman" panose="02020603050405020304" pitchFamily="18" charset="0"/>
              </a:rPr>
              <a:t>; } }; </a:t>
            </a:r>
          </a:p>
          <a:p>
            <a:pPr marL="0" indent="0">
              <a:buNone/>
            </a:pPr>
            <a:endParaRPr lang="en-IN" sz="20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18BE9373-489D-4985-5488-6AE9315AF513}"/>
              </a:ext>
            </a:extLst>
          </p:cNvPr>
          <p:cNvSpPr/>
          <p:nvPr/>
        </p:nvSpPr>
        <p:spPr>
          <a:xfrm>
            <a:off x="0" y="609600"/>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02B0770-12AC-B1E1-134B-E743150EEB55}"/>
              </a:ext>
            </a:extLst>
          </p:cNvPr>
          <p:cNvSpPr/>
          <p:nvPr/>
        </p:nvSpPr>
        <p:spPr>
          <a:xfrm>
            <a:off x="0" y="731520"/>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6" name="Picture 5" descr="pngfind.com-kingpin-png-4152286 (1).png">
            <a:extLst>
              <a:ext uri="{FF2B5EF4-FFF2-40B4-BE49-F238E27FC236}">
                <a16:creationId xmlns:a16="http://schemas.microsoft.com/office/drawing/2014/main" id="{C6840EF3-69E6-90C8-D531-782090CAB5C8}"/>
              </a:ext>
            </a:extLst>
          </p:cNvPr>
          <p:cNvPicPr>
            <a:picLocks noChangeAspect="1"/>
          </p:cNvPicPr>
          <p:nvPr/>
        </p:nvPicPr>
        <p:blipFill>
          <a:blip r:embed="rId2" cstate="print"/>
          <a:stretch>
            <a:fillRect/>
          </a:stretch>
        </p:blipFill>
        <p:spPr>
          <a:xfrm>
            <a:off x="4953000" y="457200"/>
            <a:ext cx="1219200" cy="533400"/>
          </a:xfrm>
          <a:prstGeom prst="rect">
            <a:avLst/>
          </a:prstGeom>
        </p:spPr>
      </p:pic>
      <p:sp>
        <p:nvSpPr>
          <p:cNvPr id="7" name="Date Placeholder 6">
            <a:extLst>
              <a:ext uri="{FF2B5EF4-FFF2-40B4-BE49-F238E27FC236}">
                <a16:creationId xmlns:a16="http://schemas.microsoft.com/office/drawing/2014/main" id="{F9D1F317-FA02-7C8B-FF59-A2132EFCA207}"/>
              </a:ext>
            </a:extLst>
          </p:cNvPr>
          <p:cNvSpPr>
            <a:spLocks noGrp="1"/>
          </p:cNvSpPr>
          <p:nvPr>
            <p:ph type="dt" sz="half" idx="10"/>
          </p:nvPr>
        </p:nvSpPr>
        <p:spPr/>
        <p:txBody>
          <a:bodyPr/>
          <a:lstStyle/>
          <a:p>
            <a:fld id="{A32A2768-372B-48F2-B4B3-406B21FA2B1A}" type="datetime1">
              <a:rPr lang="en-US" smtClean="0"/>
              <a:t>9/5/2022</a:t>
            </a:fld>
            <a:endParaRPr lang="en-US"/>
          </a:p>
        </p:txBody>
      </p:sp>
      <p:sp>
        <p:nvSpPr>
          <p:cNvPr id="8" name="Footer Placeholder 7">
            <a:extLst>
              <a:ext uri="{FF2B5EF4-FFF2-40B4-BE49-F238E27FC236}">
                <a16:creationId xmlns:a16="http://schemas.microsoft.com/office/drawing/2014/main" id="{1059D64B-1233-B471-3DE3-9BC4B9B5BD52}"/>
              </a:ext>
            </a:extLst>
          </p:cNvPr>
          <p:cNvSpPr>
            <a:spLocks noGrp="1"/>
          </p:cNvSpPr>
          <p:nvPr>
            <p:ph type="ftr" sz="quarter" idx="11"/>
          </p:nvPr>
        </p:nvSpPr>
        <p:spPr/>
        <p:txBody>
          <a:bodyPr/>
          <a:lstStyle/>
          <a:p>
            <a:r>
              <a:rPr lang="en-US"/>
              <a:t>C ,C++ and UML Basics</a:t>
            </a:r>
          </a:p>
        </p:txBody>
      </p:sp>
      <p:sp>
        <p:nvSpPr>
          <p:cNvPr id="9" name="Slide Number Placeholder 8">
            <a:extLst>
              <a:ext uri="{FF2B5EF4-FFF2-40B4-BE49-F238E27FC236}">
                <a16:creationId xmlns:a16="http://schemas.microsoft.com/office/drawing/2014/main" id="{D6803B0F-074E-5CC4-933E-752F1D2D61BB}"/>
              </a:ext>
            </a:extLst>
          </p:cNvPr>
          <p:cNvSpPr>
            <a:spLocks noGrp="1"/>
          </p:cNvSpPr>
          <p:nvPr>
            <p:ph type="sldNum" sz="quarter" idx="12"/>
          </p:nvPr>
        </p:nvSpPr>
        <p:spPr/>
        <p:txBody>
          <a:bodyPr/>
          <a:lstStyle/>
          <a:p>
            <a:fld id="{A1A6BA4E-CDAE-4DEF-A7CA-99055C502B84}" type="slidenum">
              <a:rPr lang="en-US" smtClean="0"/>
              <a:pPr/>
              <a:t>87</a:t>
            </a:fld>
            <a:endParaRPr lang="en-US"/>
          </a:p>
        </p:txBody>
      </p:sp>
    </p:spTree>
    <p:extLst>
      <p:ext uri="{BB962C8B-B14F-4D97-AF65-F5344CB8AC3E}">
        <p14:creationId xmlns:p14="http://schemas.microsoft.com/office/powerpoint/2010/main" val="5681212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8DBD7-0588-1AA3-C821-AA6FA3DBFD95}"/>
              </a:ext>
            </a:extLst>
          </p:cNvPr>
          <p:cNvSpPr>
            <a:spLocks noGrp="1"/>
          </p:cNvSpPr>
          <p:nvPr>
            <p:ph type="title"/>
          </p:nvPr>
        </p:nvSpPr>
        <p:spPr>
          <a:xfrm>
            <a:off x="457200" y="121920"/>
            <a:ext cx="8229600" cy="563880"/>
          </a:xfrm>
        </p:spPr>
        <p:txBody>
          <a:bodyPr>
            <a:normAutofit fontScale="90000"/>
          </a:bodyPr>
          <a:lstStyle/>
          <a:p>
            <a:r>
              <a:rPr lang="en-US" dirty="0">
                <a:latin typeface="Times New Roman" panose="02020603050405020304" pitchFamily="18" charset="0"/>
                <a:cs typeface="Times New Roman" panose="02020603050405020304" pitchFamily="18" charset="0"/>
              </a:rPr>
              <a:t>Debug the code</a:t>
            </a:r>
            <a:endParaRPr lang="en-IN" dirty="0"/>
          </a:p>
        </p:txBody>
      </p:sp>
      <p:sp>
        <p:nvSpPr>
          <p:cNvPr id="3" name="Content Placeholder 2">
            <a:extLst>
              <a:ext uri="{FF2B5EF4-FFF2-40B4-BE49-F238E27FC236}">
                <a16:creationId xmlns:a16="http://schemas.microsoft.com/office/drawing/2014/main" id="{5D12E066-9A01-2975-ECD7-B5F07328EA91}"/>
              </a:ext>
            </a:extLst>
          </p:cNvPr>
          <p:cNvSpPr>
            <a:spLocks noGrp="1"/>
          </p:cNvSpPr>
          <p:nvPr>
            <p:ph idx="1"/>
          </p:nvPr>
        </p:nvSpPr>
        <p:spPr/>
        <p:txBody>
          <a:bodyPr>
            <a:normAutofit/>
          </a:bodyPr>
          <a:lstStyle/>
          <a:p>
            <a:pPr marL="0" indent="0">
              <a:buNone/>
            </a:pPr>
            <a:r>
              <a:rPr lang="en-IN" sz="2400" dirty="0">
                <a:latin typeface="Times New Roman" panose="02020603050405020304" pitchFamily="18" charset="0"/>
                <a:cs typeface="Times New Roman" panose="02020603050405020304" pitchFamily="18" charset="0"/>
              </a:rPr>
              <a:t>void main() { </a:t>
            </a:r>
          </a:p>
          <a:p>
            <a:pPr marL="0" indent="0">
              <a:buNone/>
            </a:pPr>
            <a:r>
              <a:rPr lang="en-IN" sz="2400" dirty="0">
                <a:latin typeface="Times New Roman" panose="02020603050405020304" pitchFamily="18" charset="0"/>
                <a:cs typeface="Times New Roman" panose="02020603050405020304" pitchFamily="18" charset="0"/>
              </a:rPr>
              <a:t>Distance d1,d2; </a:t>
            </a:r>
          </a:p>
          <a:p>
            <a:pPr marL="0" indent="0">
              <a:buNone/>
            </a:pPr>
            <a:r>
              <a:rPr lang="en-IN" sz="2400" dirty="0">
                <a:latin typeface="Times New Roman" panose="02020603050405020304" pitchFamily="18" charset="0"/>
                <a:cs typeface="Times New Roman" panose="02020603050405020304" pitchFamily="18" charset="0"/>
              </a:rPr>
              <a:t>d1.setFeet(2); </a:t>
            </a:r>
          </a:p>
          <a:p>
            <a:pPr marL="0" indent="0">
              <a:buNone/>
            </a:pPr>
            <a:r>
              <a:rPr lang="en-IN" sz="2400" dirty="0">
                <a:latin typeface="Times New Roman" panose="02020603050405020304" pitchFamily="18" charset="0"/>
                <a:cs typeface="Times New Roman" panose="02020603050405020304" pitchFamily="18" charset="0"/>
              </a:rPr>
              <a:t>d1.setInches(2.2);</a:t>
            </a:r>
          </a:p>
          <a:p>
            <a:pPr marL="0" indent="0">
              <a:buNone/>
            </a:pPr>
            <a:r>
              <a:rPr lang="en-IN" sz="2400" dirty="0">
                <a:latin typeface="Times New Roman" panose="02020603050405020304" pitchFamily="18" charset="0"/>
                <a:cs typeface="Times New Roman" panose="02020603050405020304" pitchFamily="18" charset="0"/>
              </a:rPr>
              <a:t> d2.setFeet(3); </a:t>
            </a:r>
          </a:p>
          <a:p>
            <a:pPr marL="0" indent="0">
              <a:buNone/>
            </a:pPr>
            <a:r>
              <a:rPr lang="en-IN" sz="2400" dirty="0">
                <a:latin typeface="Times New Roman" panose="02020603050405020304" pitchFamily="18" charset="0"/>
                <a:cs typeface="Times New Roman" panose="02020603050405020304" pitchFamily="18" charset="0"/>
              </a:rPr>
              <a:t>d2.setInches(3.3);</a:t>
            </a:r>
          </a:p>
          <a:p>
            <a:pPr marL="0" indent="0">
              <a:buNone/>
            </a:pPr>
            <a:r>
              <a:rPr lang="en-IN" sz="2400" dirty="0">
                <a:latin typeface="Times New Roman" panose="02020603050405020304" pitchFamily="18" charset="0"/>
                <a:cs typeface="Times New Roman" panose="02020603050405020304" pitchFamily="18" charset="0"/>
              </a:rPr>
              <a:t> d1.iFeet++; //  ??????</a:t>
            </a:r>
          </a:p>
          <a:p>
            <a:pPr marL="0" indent="0">
              <a:buNone/>
            </a:pPr>
            <a:r>
              <a:rPr lang="en-IN" sz="2400" dirty="0" err="1">
                <a:latin typeface="Times New Roman" panose="02020603050405020304" pitchFamily="18" charset="0"/>
                <a:cs typeface="Times New Roman" panose="02020603050405020304" pitchFamily="18" charset="0"/>
              </a:rPr>
              <a:t>cout</a:t>
            </a:r>
            <a:r>
              <a:rPr lang="en-IN" sz="2400" dirty="0">
                <a:latin typeface="Times New Roman" panose="02020603050405020304" pitchFamily="18" charset="0"/>
                <a:cs typeface="Times New Roman" panose="02020603050405020304" pitchFamily="18" charset="0"/>
              </a:rPr>
              <a:t>&lt;&lt;d1.getFeet()&lt;&lt;d1.getInches()&lt;&lt;d2.getFeet()&lt;&lt;d2.getInches()&lt;&lt;</a:t>
            </a:r>
            <a:r>
              <a:rPr lang="en-IN" sz="2400" dirty="0" err="1">
                <a:latin typeface="Times New Roman" panose="02020603050405020304" pitchFamily="18" charset="0"/>
                <a:cs typeface="Times New Roman" panose="02020603050405020304" pitchFamily="18" charset="0"/>
              </a:rPr>
              <a:t>endl</a:t>
            </a:r>
            <a:r>
              <a:rPr lang="en-IN" sz="2400" dirty="0">
                <a:latin typeface="Times New Roman" panose="02020603050405020304" pitchFamily="18" charset="0"/>
                <a:cs typeface="Times New Roman" panose="02020603050405020304" pitchFamily="18" charset="0"/>
              </a:rPr>
              <a:t>;</a:t>
            </a:r>
            <a:endParaRPr lang="en-IN" sz="2400" dirty="0"/>
          </a:p>
        </p:txBody>
      </p:sp>
      <p:sp>
        <p:nvSpPr>
          <p:cNvPr id="4" name="Rectangle 3">
            <a:extLst>
              <a:ext uri="{FF2B5EF4-FFF2-40B4-BE49-F238E27FC236}">
                <a16:creationId xmlns:a16="http://schemas.microsoft.com/office/drawing/2014/main" id="{18BE9373-489D-4985-5488-6AE9315AF513}"/>
              </a:ext>
            </a:extLst>
          </p:cNvPr>
          <p:cNvSpPr/>
          <p:nvPr/>
        </p:nvSpPr>
        <p:spPr>
          <a:xfrm>
            <a:off x="0" y="609600"/>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02B0770-12AC-B1E1-134B-E743150EEB55}"/>
              </a:ext>
            </a:extLst>
          </p:cNvPr>
          <p:cNvSpPr/>
          <p:nvPr/>
        </p:nvSpPr>
        <p:spPr>
          <a:xfrm>
            <a:off x="0" y="731520"/>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6" name="Picture 5" descr="pngfind.com-kingpin-png-4152286 (1).png">
            <a:extLst>
              <a:ext uri="{FF2B5EF4-FFF2-40B4-BE49-F238E27FC236}">
                <a16:creationId xmlns:a16="http://schemas.microsoft.com/office/drawing/2014/main" id="{C6840EF3-69E6-90C8-D531-782090CAB5C8}"/>
              </a:ext>
            </a:extLst>
          </p:cNvPr>
          <p:cNvPicPr>
            <a:picLocks noChangeAspect="1"/>
          </p:cNvPicPr>
          <p:nvPr/>
        </p:nvPicPr>
        <p:blipFill>
          <a:blip r:embed="rId2" cstate="print"/>
          <a:stretch>
            <a:fillRect/>
          </a:stretch>
        </p:blipFill>
        <p:spPr>
          <a:xfrm>
            <a:off x="4953000" y="457200"/>
            <a:ext cx="1219200" cy="533400"/>
          </a:xfrm>
          <a:prstGeom prst="rect">
            <a:avLst/>
          </a:prstGeom>
        </p:spPr>
      </p:pic>
      <p:sp>
        <p:nvSpPr>
          <p:cNvPr id="7" name="Date Placeholder 6">
            <a:extLst>
              <a:ext uri="{FF2B5EF4-FFF2-40B4-BE49-F238E27FC236}">
                <a16:creationId xmlns:a16="http://schemas.microsoft.com/office/drawing/2014/main" id="{B6010FFC-7C4D-3AEE-9162-C7186F484DA6}"/>
              </a:ext>
            </a:extLst>
          </p:cNvPr>
          <p:cNvSpPr>
            <a:spLocks noGrp="1"/>
          </p:cNvSpPr>
          <p:nvPr>
            <p:ph type="dt" sz="half" idx="10"/>
          </p:nvPr>
        </p:nvSpPr>
        <p:spPr/>
        <p:txBody>
          <a:bodyPr/>
          <a:lstStyle/>
          <a:p>
            <a:fld id="{F37AD673-FE32-49DF-B444-E3CBCEFC3BD0}" type="datetime1">
              <a:rPr lang="en-US" smtClean="0"/>
              <a:t>9/5/2022</a:t>
            </a:fld>
            <a:endParaRPr lang="en-US"/>
          </a:p>
        </p:txBody>
      </p:sp>
      <p:sp>
        <p:nvSpPr>
          <p:cNvPr id="8" name="Footer Placeholder 7">
            <a:extLst>
              <a:ext uri="{FF2B5EF4-FFF2-40B4-BE49-F238E27FC236}">
                <a16:creationId xmlns:a16="http://schemas.microsoft.com/office/drawing/2014/main" id="{03204DA6-2B3E-31D1-B0AC-899FA4F0B773}"/>
              </a:ext>
            </a:extLst>
          </p:cNvPr>
          <p:cNvSpPr>
            <a:spLocks noGrp="1"/>
          </p:cNvSpPr>
          <p:nvPr>
            <p:ph type="ftr" sz="quarter" idx="11"/>
          </p:nvPr>
        </p:nvSpPr>
        <p:spPr/>
        <p:txBody>
          <a:bodyPr/>
          <a:lstStyle/>
          <a:p>
            <a:r>
              <a:rPr lang="en-US"/>
              <a:t>C ,C++ and UML Basics</a:t>
            </a:r>
          </a:p>
        </p:txBody>
      </p:sp>
      <p:sp>
        <p:nvSpPr>
          <p:cNvPr id="9" name="Slide Number Placeholder 8">
            <a:extLst>
              <a:ext uri="{FF2B5EF4-FFF2-40B4-BE49-F238E27FC236}">
                <a16:creationId xmlns:a16="http://schemas.microsoft.com/office/drawing/2014/main" id="{23A3ABFC-1CEC-3BDF-0D2B-292693B742F9}"/>
              </a:ext>
            </a:extLst>
          </p:cNvPr>
          <p:cNvSpPr>
            <a:spLocks noGrp="1"/>
          </p:cNvSpPr>
          <p:nvPr>
            <p:ph type="sldNum" sz="quarter" idx="12"/>
          </p:nvPr>
        </p:nvSpPr>
        <p:spPr/>
        <p:txBody>
          <a:bodyPr/>
          <a:lstStyle/>
          <a:p>
            <a:fld id="{A1A6BA4E-CDAE-4DEF-A7CA-99055C502B84}" type="slidenum">
              <a:rPr lang="en-US" smtClean="0"/>
              <a:pPr/>
              <a:t>88</a:t>
            </a:fld>
            <a:endParaRPr lang="en-US"/>
          </a:p>
        </p:txBody>
      </p:sp>
    </p:spTree>
    <p:extLst>
      <p:ext uri="{BB962C8B-B14F-4D97-AF65-F5344CB8AC3E}">
        <p14:creationId xmlns:p14="http://schemas.microsoft.com/office/powerpoint/2010/main" val="28228889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8DBD7-0588-1AA3-C821-AA6FA3DBFD95}"/>
              </a:ext>
            </a:extLst>
          </p:cNvPr>
          <p:cNvSpPr>
            <a:spLocks noGrp="1"/>
          </p:cNvSpPr>
          <p:nvPr>
            <p:ph type="title"/>
          </p:nvPr>
        </p:nvSpPr>
        <p:spPr>
          <a:xfrm>
            <a:off x="457200" y="0"/>
            <a:ext cx="8229600" cy="670878"/>
          </a:xfrm>
        </p:spPr>
        <p:txBody>
          <a:bodyPr>
            <a:normAutofit fontScale="90000"/>
          </a:bodyPr>
          <a:lstStyle/>
          <a:p>
            <a:r>
              <a:rPr lang="en-US" dirty="0">
                <a:latin typeface="Times New Roman" panose="02020603050405020304" pitchFamily="18" charset="0"/>
                <a:cs typeface="Times New Roman" panose="02020603050405020304" pitchFamily="18" charset="0"/>
              </a:rPr>
              <a:t>S</a:t>
            </a:r>
            <a:r>
              <a:rPr lang="en-IN" dirty="0">
                <a:latin typeface="Times New Roman" panose="02020603050405020304" pitchFamily="18" charset="0"/>
                <a:cs typeface="Times New Roman" panose="02020603050405020304" pitchFamily="18" charset="0"/>
              </a:rPr>
              <a:t>cope Resolution Operator</a:t>
            </a:r>
          </a:p>
        </p:txBody>
      </p:sp>
      <p:sp>
        <p:nvSpPr>
          <p:cNvPr id="3" name="Content Placeholder 2">
            <a:extLst>
              <a:ext uri="{FF2B5EF4-FFF2-40B4-BE49-F238E27FC236}">
                <a16:creationId xmlns:a16="http://schemas.microsoft.com/office/drawing/2014/main" id="{5D12E066-9A01-2975-ECD7-B5F07328EA91}"/>
              </a:ext>
            </a:extLst>
          </p:cNvPr>
          <p:cNvSpPr>
            <a:spLocks noGrp="1"/>
          </p:cNvSpPr>
          <p:nvPr>
            <p:ph idx="1"/>
          </p:nvPr>
        </p:nvSpPr>
        <p:spPr>
          <a:xfrm>
            <a:off x="457200" y="1600200"/>
            <a:ext cx="8686800" cy="4525963"/>
          </a:xfrm>
        </p:spPr>
        <p:txBody>
          <a:bodyPr/>
          <a:lstStyle/>
          <a:p>
            <a:r>
              <a:rPr lang="en-US" dirty="0">
                <a:latin typeface="Times New Roman" panose="02020603050405020304" pitchFamily="18" charset="0"/>
                <a:cs typeface="Times New Roman" panose="02020603050405020304" pitchFamily="18" charset="0"/>
              </a:rPr>
              <a:t>It is possible and usually necessary for the library programmer to define the member functions outside their respective classes.</a:t>
            </a:r>
          </a:p>
          <a:p>
            <a:r>
              <a:rPr lang="en-US" dirty="0">
                <a:latin typeface="Times New Roman" panose="02020603050405020304" pitchFamily="18" charset="0"/>
                <a:cs typeface="Times New Roman" panose="02020603050405020304" pitchFamily="18" charset="0"/>
              </a:rPr>
              <a:t> The scope resolution operator makes this possible. </a:t>
            </a:r>
          </a:p>
          <a:p>
            <a:r>
              <a:rPr lang="en-US" dirty="0">
                <a:latin typeface="Times New Roman" panose="02020603050405020304" pitchFamily="18" charset="0"/>
                <a:cs typeface="Times New Roman" panose="02020603050405020304" pitchFamily="18" charset="0"/>
              </a:rPr>
              <a:t>Program illustrates the use of the scope resolution operator (::)</a:t>
            </a:r>
            <a:endParaRPr lang="en-IN"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18BE9373-489D-4985-5488-6AE9315AF513}"/>
              </a:ext>
            </a:extLst>
          </p:cNvPr>
          <p:cNvSpPr/>
          <p:nvPr/>
        </p:nvSpPr>
        <p:spPr>
          <a:xfrm>
            <a:off x="0" y="609600"/>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02B0770-12AC-B1E1-134B-E743150EEB55}"/>
              </a:ext>
            </a:extLst>
          </p:cNvPr>
          <p:cNvSpPr/>
          <p:nvPr/>
        </p:nvSpPr>
        <p:spPr>
          <a:xfrm>
            <a:off x="0" y="731520"/>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6" name="Picture 5" descr="pngfind.com-kingpin-png-4152286 (1).png">
            <a:extLst>
              <a:ext uri="{FF2B5EF4-FFF2-40B4-BE49-F238E27FC236}">
                <a16:creationId xmlns:a16="http://schemas.microsoft.com/office/drawing/2014/main" id="{C6840EF3-69E6-90C8-D531-782090CAB5C8}"/>
              </a:ext>
            </a:extLst>
          </p:cNvPr>
          <p:cNvPicPr>
            <a:picLocks noChangeAspect="1"/>
          </p:cNvPicPr>
          <p:nvPr/>
        </p:nvPicPr>
        <p:blipFill>
          <a:blip r:embed="rId2" cstate="print"/>
          <a:stretch>
            <a:fillRect/>
          </a:stretch>
        </p:blipFill>
        <p:spPr>
          <a:xfrm>
            <a:off x="4953000" y="457200"/>
            <a:ext cx="1219200" cy="533400"/>
          </a:xfrm>
          <a:prstGeom prst="rect">
            <a:avLst/>
          </a:prstGeom>
        </p:spPr>
      </p:pic>
      <p:sp>
        <p:nvSpPr>
          <p:cNvPr id="7" name="Date Placeholder 6">
            <a:extLst>
              <a:ext uri="{FF2B5EF4-FFF2-40B4-BE49-F238E27FC236}">
                <a16:creationId xmlns:a16="http://schemas.microsoft.com/office/drawing/2014/main" id="{6749224E-196A-9F5E-C666-7A86DFDE6236}"/>
              </a:ext>
            </a:extLst>
          </p:cNvPr>
          <p:cNvSpPr>
            <a:spLocks noGrp="1"/>
          </p:cNvSpPr>
          <p:nvPr>
            <p:ph type="dt" sz="half" idx="10"/>
          </p:nvPr>
        </p:nvSpPr>
        <p:spPr/>
        <p:txBody>
          <a:bodyPr/>
          <a:lstStyle/>
          <a:p>
            <a:fld id="{30BFADEE-8A8A-4502-AD04-8403E449D632}" type="datetime1">
              <a:rPr lang="en-US" smtClean="0"/>
              <a:t>9/5/2022</a:t>
            </a:fld>
            <a:endParaRPr lang="en-US"/>
          </a:p>
        </p:txBody>
      </p:sp>
      <p:sp>
        <p:nvSpPr>
          <p:cNvPr id="8" name="Footer Placeholder 7">
            <a:extLst>
              <a:ext uri="{FF2B5EF4-FFF2-40B4-BE49-F238E27FC236}">
                <a16:creationId xmlns:a16="http://schemas.microsoft.com/office/drawing/2014/main" id="{FA1A404B-0B37-F2AA-AB59-AAF54BE8A5AD}"/>
              </a:ext>
            </a:extLst>
          </p:cNvPr>
          <p:cNvSpPr>
            <a:spLocks noGrp="1"/>
          </p:cNvSpPr>
          <p:nvPr>
            <p:ph type="ftr" sz="quarter" idx="11"/>
          </p:nvPr>
        </p:nvSpPr>
        <p:spPr/>
        <p:txBody>
          <a:bodyPr/>
          <a:lstStyle/>
          <a:p>
            <a:r>
              <a:rPr lang="en-US"/>
              <a:t>C ,C++ and UML Basics</a:t>
            </a:r>
          </a:p>
        </p:txBody>
      </p:sp>
      <p:sp>
        <p:nvSpPr>
          <p:cNvPr id="9" name="Slide Number Placeholder 8">
            <a:extLst>
              <a:ext uri="{FF2B5EF4-FFF2-40B4-BE49-F238E27FC236}">
                <a16:creationId xmlns:a16="http://schemas.microsoft.com/office/drawing/2014/main" id="{FAF87468-8BAE-4578-939E-C144E08E9BE8}"/>
              </a:ext>
            </a:extLst>
          </p:cNvPr>
          <p:cNvSpPr>
            <a:spLocks noGrp="1"/>
          </p:cNvSpPr>
          <p:nvPr>
            <p:ph type="sldNum" sz="quarter" idx="12"/>
          </p:nvPr>
        </p:nvSpPr>
        <p:spPr/>
        <p:txBody>
          <a:bodyPr/>
          <a:lstStyle/>
          <a:p>
            <a:fld id="{A1A6BA4E-CDAE-4DEF-A7CA-99055C502B84}" type="slidenum">
              <a:rPr lang="en-US" smtClean="0"/>
              <a:pPr/>
              <a:t>89</a:t>
            </a:fld>
            <a:endParaRPr lang="en-US"/>
          </a:p>
        </p:txBody>
      </p:sp>
    </p:spTree>
    <p:extLst>
      <p:ext uri="{BB962C8B-B14F-4D97-AF65-F5344CB8AC3E}">
        <p14:creationId xmlns:p14="http://schemas.microsoft.com/office/powerpoint/2010/main" val="3042622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517301" y="762000"/>
            <a:ext cx="8229600" cy="99060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Times New Roman" panose="02020603050405020304" pitchFamily="18" charset="0"/>
                <a:cs typeface="Times New Roman" panose="02020603050405020304" pitchFamily="18" charset="0"/>
              </a:rPr>
              <a:t>Disadvantages of Procedural Programming Language</a:t>
            </a:r>
          </a:p>
        </p:txBody>
      </p:sp>
      <p:sp>
        <p:nvSpPr>
          <p:cNvPr id="3" name="Rectangle 3"/>
          <p:cNvSpPr txBox="1">
            <a:spLocks noChangeArrowheads="1"/>
          </p:cNvSpPr>
          <p:nvPr/>
        </p:nvSpPr>
        <p:spPr>
          <a:xfrm>
            <a:off x="489397" y="1949629"/>
            <a:ext cx="8382000" cy="4419600"/>
          </a:xfrm>
          <a:prstGeom prst="rect">
            <a:avLst/>
          </a:prstGeom>
        </p:spPr>
        <p:txBody>
          <a:bodyPr>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b="1" dirty="0">
                <a:latin typeface="Times New Roman" panose="02020603050405020304" pitchFamily="18" charset="0"/>
                <a:cs typeface="Times New Roman" panose="02020603050405020304" pitchFamily="18" charset="0"/>
              </a:rPr>
              <a:t>Unrestricted access</a:t>
            </a:r>
          </a:p>
          <a:p>
            <a:r>
              <a:rPr lang="en-US" dirty="0">
                <a:latin typeface="Times New Roman" panose="02020603050405020304" pitchFamily="18" charset="0"/>
                <a:cs typeface="Times New Roman" panose="02020603050405020304" pitchFamily="18" charset="0"/>
              </a:rPr>
              <a:t>functions have unrestricted access to global data. </a:t>
            </a:r>
          </a:p>
          <a:p>
            <a:pPr>
              <a:buFont typeface="Arial" pitchFamily="34" charset="0"/>
              <a:buNone/>
            </a:pPr>
            <a:r>
              <a:rPr lang="en-US" b="1" dirty="0">
                <a:latin typeface="Times New Roman" panose="02020603050405020304" pitchFamily="18" charset="0"/>
                <a:cs typeface="Times New Roman" panose="02020603050405020304" pitchFamily="18" charset="0"/>
              </a:rPr>
              <a:t>Real-world modeling</a:t>
            </a:r>
          </a:p>
          <a:p>
            <a:r>
              <a:rPr lang="en-US" dirty="0">
                <a:latin typeface="Times New Roman" panose="02020603050405020304" pitchFamily="18" charset="0"/>
                <a:cs typeface="Times New Roman" panose="02020603050405020304" pitchFamily="18" charset="0"/>
              </a:rPr>
              <a:t>unrelated (separated) functions and data, the basis of the procedural paradigm, provide a poor model of the real world.</a:t>
            </a:r>
          </a:p>
          <a:p>
            <a:r>
              <a:rPr lang="en-US" dirty="0">
                <a:latin typeface="Times New Roman" panose="02020603050405020304" pitchFamily="18" charset="0"/>
                <a:cs typeface="Times New Roman" panose="02020603050405020304" pitchFamily="18" charset="0"/>
              </a:rPr>
              <a:t>Complex real-world objects have both </a:t>
            </a:r>
            <a:r>
              <a:rPr lang="en-US" i="1" dirty="0">
                <a:latin typeface="Times New Roman" panose="02020603050405020304" pitchFamily="18" charset="0"/>
                <a:cs typeface="Times New Roman" panose="02020603050405020304" pitchFamily="18" charset="0"/>
              </a:rPr>
              <a:t>attributes (data) and behavior (function).</a:t>
            </a:r>
            <a:endParaRPr lang="en-US"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72105EB7-A7D2-0001-9469-948D0954982C}"/>
              </a:ext>
            </a:extLst>
          </p:cNvPr>
          <p:cNvSpPr>
            <a:spLocks noGrp="1"/>
          </p:cNvSpPr>
          <p:nvPr>
            <p:ph type="dt" sz="half" idx="10"/>
          </p:nvPr>
        </p:nvSpPr>
        <p:spPr/>
        <p:txBody>
          <a:bodyPr/>
          <a:lstStyle/>
          <a:p>
            <a:fld id="{9CEAFAC0-1C07-465E-B7FC-00591B8BA6E7}" type="datetime1">
              <a:rPr lang="en-US" smtClean="0"/>
              <a:t>9/5/2022</a:t>
            </a:fld>
            <a:endParaRPr lang="en-US"/>
          </a:p>
        </p:txBody>
      </p:sp>
      <p:sp>
        <p:nvSpPr>
          <p:cNvPr id="5" name="Footer Placeholder 4">
            <a:extLst>
              <a:ext uri="{FF2B5EF4-FFF2-40B4-BE49-F238E27FC236}">
                <a16:creationId xmlns:a16="http://schemas.microsoft.com/office/drawing/2014/main" id="{27CFE45B-AFF1-21BC-8584-C864CA273A4B}"/>
              </a:ext>
            </a:extLst>
          </p:cNvPr>
          <p:cNvSpPr>
            <a:spLocks noGrp="1"/>
          </p:cNvSpPr>
          <p:nvPr>
            <p:ph type="ftr" sz="quarter" idx="11"/>
          </p:nvPr>
        </p:nvSpPr>
        <p:spPr/>
        <p:txBody>
          <a:bodyPr/>
          <a:lstStyle/>
          <a:p>
            <a:r>
              <a:rPr lang="en-US"/>
              <a:t>C ,C++ and UML Basics</a:t>
            </a:r>
          </a:p>
        </p:txBody>
      </p:sp>
      <p:sp>
        <p:nvSpPr>
          <p:cNvPr id="6" name="Slide Number Placeholder 5">
            <a:extLst>
              <a:ext uri="{FF2B5EF4-FFF2-40B4-BE49-F238E27FC236}">
                <a16:creationId xmlns:a16="http://schemas.microsoft.com/office/drawing/2014/main" id="{415BB9DA-ABF3-276D-918D-2908E187194C}"/>
              </a:ext>
            </a:extLst>
          </p:cNvPr>
          <p:cNvSpPr>
            <a:spLocks noGrp="1"/>
          </p:cNvSpPr>
          <p:nvPr>
            <p:ph type="sldNum" sz="quarter" idx="12"/>
          </p:nvPr>
        </p:nvSpPr>
        <p:spPr/>
        <p:txBody>
          <a:bodyPr/>
          <a:lstStyle/>
          <a:p>
            <a:fld id="{A1A6BA4E-CDAE-4DEF-A7CA-99055C502B84}" type="slidenum">
              <a:rPr lang="en-US" smtClean="0"/>
              <a:pPr/>
              <a:t>9</a:t>
            </a:fld>
            <a:endParaRPr lang="en-US"/>
          </a:p>
        </p:txBody>
      </p:sp>
    </p:spTree>
    <p:extLst>
      <p:ext uri="{BB962C8B-B14F-4D97-AF65-F5344CB8AC3E}">
        <p14:creationId xmlns:p14="http://schemas.microsoft.com/office/powerpoint/2010/main" val="30035114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8DBD7-0588-1AA3-C821-AA6FA3DBFD95}"/>
              </a:ext>
            </a:extLst>
          </p:cNvPr>
          <p:cNvSpPr>
            <a:spLocks noGrp="1"/>
          </p:cNvSpPr>
          <p:nvPr>
            <p:ph type="title"/>
          </p:nvPr>
        </p:nvSpPr>
        <p:spPr>
          <a:xfrm>
            <a:off x="457200" y="0"/>
            <a:ext cx="8229600" cy="670878"/>
          </a:xfrm>
        </p:spPr>
        <p:txBody>
          <a:bodyPr>
            <a:normAutofit fontScale="90000"/>
          </a:bodyPr>
          <a:lstStyle/>
          <a:p>
            <a:r>
              <a:rPr lang="en-US" dirty="0">
                <a:latin typeface="Times New Roman" panose="02020603050405020304" pitchFamily="18" charset="0"/>
                <a:cs typeface="Times New Roman" panose="02020603050405020304" pitchFamily="18" charset="0"/>
              </a:rPr>
              <a:t>S</a:t>
            </a:r>
            <a:r>
              <a:rPr lang="en-IN" dirty="0">
                <a:latin typeface="Times New Roman" panose="02020603050405020304" pitchFamily="18" charset="0"/>
                <a:cs typeface="Times New Roman" panose="02020603050405020304" pitchFamily="18" charset="0"/>
              </a:rPr>
              <a:t>cope Resolution Operator Example</a:t>
            </a:r>
          </a:p>
        </p:txBody>
      </p:sp>
      <p:sp>
        <p:nvSpPr>
          <p:cNvPr id="3" name="Content Placeholder 2">
            <a:extLst>
              <a:ext uri="{FF2B5EF4-FFF2-40B4-BE49-F238E27FC236}">
                <a16:creationId xmlns:a16="http://schemas.microsoft.com/office/drawing/2014/main" id="{5D12E066-9A01-2975-ECD7-B5F07328EA91}"/>
              </a:ext>
            </a:extLst>
          </p:cNvPr>
          <p:cNvSpPr>
            <a:spLocks noGrp="1"/>
          </p:cNvSpPr>
          <p:nvPr>
            <p:ph idx="1"/>
          </p:nvPr>
        </p:nvSpPr>
        <p:spPr>
          <a:xfrm>
            <a:off x="152400" y="990600"/>
            <a:ext cx="8991600" cy="5867400"/>
          </a:xfrm>
        </p:spPr>
        <p:txBody>
          <a:bodyPr>
            <a:normAutofit fontScale="40000" lnSpcReduction="20000"/>
          </a:bodyPr>
          <a:lstStyle/>
          <a:p>
            <a:pPr marL="0" indent="0">
              <a:buNone/>
            </a:pPr>
            <a:r>
              <a:rPr lang="en-IN" sz="5800" dirty="0">
                <a:latin typeface="Times New Roman" panose="02020603050405020304" pitchFamily="18" charset="0"/>
                <a:cs typeface="Times New Roman" panose="02020603050405020304" pitchFamily="18" charset="0"/>
              </a:rPr>
              <a:t>/*Beginning of scopeResolution.cpp*/</a:t>
            </a:r>
          </a:p>
          <a:p>
            <a:pPr marL="0" indent="0">
              <a:buNone/>
            </a:pPr>
            <a:r>
              <a:rPr lang="en-IN" sz="5800" dirty="0">
                <a:latin typeface="Times New Roman" panose="02020603050405020304" pitchFamily="18" charset="0"/>
                <a:cs typeface="Times New Roman" panose="02020603050405020304" pitchFamily="18" charset="0"/>
              </a:rPr>
              <a:t>class Distance</a:t>
            </a:r>
          </a:p>
          <a:p>
            <a:pPr marL="0" indent="0">
              <a:buNone/>
            </a:pPr>
            <a:r>
              <a:rPr lang="en" sz="5800" dirty="0">
                <a:latin typeface="Times New Roman" panose="02020603050405020304" pitchFamily="18" charset="0"/>
                <a:cs typeface="Times New Roman" panose="02020603050405020304" pitchFamily="18" charset="0"/>
              </a:rPr>
              <a:t>{</a:t>
            </a:r>
          </a:p>
          <a:p>
            <a:pPr marL="0" indent="0">
              <a:buNone/>
            </a:pPr>
            <a:r>
              <a:rPr lang="en-IN" sz="5800" dirty="0">
                <a:latin typeface="Times New Roman" panose="02020603050405020304" pitchFamily="18" charset="0"/>
                <a:cs typeface="Times New Roman" panose="02020603050405020304" pitchFamily="18" charset="0"/>
              </a:rPr>
              <a:t> int </a:t>
            </a:r>
            <a:r>
              <a:rPr lang="en-IN" sz="5800" dirty="0" err="1">
                <a:latin typeface="Times New Roman" panose="02020603050405020304" pitchFamily="18" charset="0"/>
                <a:cs typeface="Times New Roman" panose="02020603050405020304" pitchFamily="18" charset="0"/>
              </a:rPr>
              <a:t>iFeet</a:t>
            </a:r>
            <a:r>
              <a:rPr lang="en-IN" sz="5800" dirty="0">
                <a:latin typeface="Times New Roman" panose="02020603050405020304" pitchFamily="18" charset="0"/>
                <a:cs typeface="Times New Roman" panose="02020603050405020304" pitchFamily="18" charset="0"/>
              </a:rPr>
              <a:t>;</a:t>
            </a:r>
          </a:p>
          <a:p>
            <a:pPr marL="0" indent="0">
              <a:buNone/>
            </a:pPr>
            <a:r>
              <a:rPr lang="en-IN" sz="5800" dirty="0">
                <a:latin typeface="Times New Roman" panose="02020603050405020304" pitchFamily="18" charset="0"/>
                <a:cs typeface="Times New Roman" panose="02020603050405020304" pitchFamily="18" charset="0"/>
              </a:rPr>
              <a:t> float </a:t>
            </a:r>
            <a:r>
              <a:rPr lang="en-IN" sz="5800" dirty="0" err="1">
                <a:latin typeface="Times New Roman" panose="02020603050405020304" pitchFamily="18" charset="0"/>
                <a:cs typeface="Times New Roman" panose="02020603050405020304" pitchFamily="18" charset="0"/>
              </a:rPr>
              <a:t>fInches</a:t>
            </a:r>
            <a:r>
              <a:rPr lang="en-IN" sz="5800" dirty="0">
                <a:latin typeface="Times New Roman" panose="02020603050405020304" pitchFamily="18" charset="0"/>
                <a:cs typeface="Times New Roman" panose="02020603050405020304" pitchFamily="18" charset="0"/>
              </a:rPr>
              <a:t>;</a:t>
            </a:r>
          </a:p>
          <a:p>
            <a:pPr marL="0" indent="0">
              <a:buNone/>
            </a:pPr>
            <a:r>
              <a:rPr lang="en-IN" sz="5800" dirty="0">
                <a:latin typeface="Times New Roman" panose="02020603050405020304" pitchFamily="18" charset="0"/>
                <a:cs typeface="Times New Roman" panose="02020603050405020304" pitchFamily="18" charset="0"/>
              </a:rPr>
              <a:t>public:</a:t>
            </a:r>
          </a:p>
          <a:p>
            <a:pPr marL="0" indent="0">
              <a:buNone/>
            </a:pPr>
            <a:r>
              <a:rPr lang="en-US" sz="5800" dirty="0">
                <a:latin typeface="Times New Roman" panose="02020603050405020304" pitchFamily="18" charset="0"/>
                <a:cs typeface="Times New Roman" panose="02020603050405020304" pitchFamily="18" charset="0"/>
              </a:rPr>
              <a:t> void </a:t>
            </a:r>
            <a:r>
              <a:rPr lang="en-US" sz="5800" dirty="0" err="1">
                <a:latin typeface="Times New Roman" panose="02020603050405020304" pitchFamily="18" charset="0"/>
                <a:cs typeface="Times New Roman" panose="02020603050405020304" pitchFamily="18" charset="0"/>
              </a:rPr>
              <a:t>setFeet</a:t>
            </a:r>
            <a:r>
              <a:rPr lang="en-US" sz="5800" dirty="0">
                <a:latin typeface="Times New Roman" panose="02020603050405020304" pitchFamily="18" charset="0"/>
                <a:cs typeface="Times New Roman" panose="02020603050405020304" pitchFamily="18" charset="0"/>
              </a:rPr>
              <a:t>(int); //prototype only</a:t>
            </a:r>
          </a:p>
          <a:p>
            <a:pPr marL="0" indent="0">
              <a:buNone/>
            </a:pPr>
            <a:r>
              <a:rPr lang="en-IN" sz="5800" dirty="0">
                <a:latin typeface="Times New Roman" panose="02020603050405020304" pitchFamily="18" charset="0"/>
                <a:cs typeface="Times New Roman" panose="02020603050405020304" pitchFamily="18" charset="0"/>
              </a:rPr>
              <a:t> int </a:t>
            </a:r>
            <a:r>
              <a:rPr lang="en-IN" sz="5800" dirty="0" err="1">
                <a:latin typeface="Times New Roman" panose="02020603050405020304" pitchFamily="18" charset="0"/>
                <a:cs typeface="Times New Roman" panose="02020603050405020304" pitchFamily="18" charset="0"/>
              </a:rPr>
              <a:t>getFeet</a:t>
            </a:r>
            <a:r>
              <a:rPr lang="en-IN" sz="5800" dirty="0">
                <a:latin typeface="Times New Roman" panose="02020603050405020304" pitchFamily="18" charset="0"/>
                <a:cs typeface="Times New Roman" panose="02020603050405020304" pitchFamily="18" charset="0"/>
              </a:rPr>
              <a:t>(); //prototype only</a:t>
            </a:r>
          </a:p>
          <a:p>
            <a:pPr marL="0" indent="0">
              <a:buNone/>
            </a:pPr>
            <a:r>
              <a:rPr lang="en-US" sz="5800" dirty="0">
                <a:latin typeface="Times New Roman" panose="02020603050405020304" pitchFamily="18" charset="0"/>
                <a:cs typeface="Times New Roman" panose="02020603050405020304" pitchFamily="18" charset="0"/>
              </a:rPr>
              <a:t> void </a:t>
            </a:r>
            <a:r>
              <a:rPr lang="en-US" sz="5800" dirty="0" err="1">
                <a:latin typeface="Times New Roman" panose="02020603050405020304" pitchFamily="18" charset="0"/>
                <a:cs typeface="Times New Roman" panose="02020603050405020304" pitchFamily="18" charset="0"/>
              </a:rPr>
              <a:t>setInches</a:t>
            </a:r>
            <a:r>
              <a:rPr lang="en-US" sz="5800" dirty="0">
                <a:latin typeface="Times New Roman" panose="02020603050405020304" pitchFamily="18" charset="0"/>
                <a:cs typeface="Times New Roman" panose="02020603050405020304" pitchFamily="18" charset="0"/>
              </a:rPr>
              <a:t>(float); //prototype only</a:t>
            </a:r>
          </a:p>
          <a:p>
            <a:pPr marL="0" indent="0">
              <a:buNone/>
            </a:pPr>
            <a:r>
              <a:rPr lang="en-IN" sz="5800" dirty="0">
                <a:latin typeface="Times New Roman" panose="02020603050405020304" pitchFamily="18" charset="0"/>
                <a:cs typeface="Times New Roman" panose="02020603050405020304" pitchFamily="18" charset="0"/>
              </a:rPr>
              <a:t> float </a:t>
            </a:r>
            <a:r>
              <a:rPr lang="en-IN" sz="5800" dirty="0" err="1">
                <a:latin typeface="Times New Roman" panose="02020603050405020304" pitchFamily="18" charset="0"/>
                <a:cs typeface="Times New Roman" panose="02020603050405020304" pitchFamily="18" charset="0"/>
              </a:rPr>
              <a:t>getInches</a:t>
            </a:r>
            <a:r>
              <a:rPr lang="en-IN" sz="5800" dirty="0">
                <a:latin typeface="Times New Roman" panose="02020603050405020304" pitchFamily="18" charset="0"/>
                <a:cs typeface="Times New Roman" panose="02020603050405020304" pitchFamily="18" charset="0"/>
              </a:rPr>
              <a:t>(); //prototype only</a:t>
            </a:r>
          </a:p>
          <a:p>
            <a:pPr marL="0" indent="0">
              <a:buNone/>
            </a:pPr>
            <a:r>
              <a:rPr lang="en" sz="5800" dirty="0">
                <a:latin typeface="Times New Roman" panose="02020603050405020304" pitchFamily="18" charset="0"/>
                <a:cs typeface="Times New Roman" panose="02020603050405020304" pitchFamily="18" charset="0"/>
              </a:rPr>
              <a:t>};</a:t>
            </a:r>
          </a:p>
          <a:p>
            <a:pPr marL="0" indent="0">
              <a:buNone/>
            </a:pPr>
            <a:r>
              <a:rPr lang="en-US" sz="5800" dirty="0">
                <a:latin typeface="Times New Roman" panose="02020603050405020304" pitchFamily="18" charset="0"/>
                <a:cs typeface="Times New Roman" panose="02020603050405020304" pitchFamily="18" charset="0"/>
              </a:rPr>
              <a:t>void Distance::</a:t>
            </a:r>
            <a:r>
              <a:rPr lang="en-US" sz="5800" dirty="0" err="1">
                <a:latin typeface="Times New Roman" panose="02020603050405020304" pitchFamily="18" charset="0"/>
                <a:cs typeface="Times New Roman" panose="02020603050405020304" pitchFamily="18" charset="0"/>
              </a:rPr>
              <a:t>setFeet</a:t>
            </a:r>
            <a:r>
              <a:rPr lang="en-US" sz="5800" dirty="0">
                <a:latin typeface="Times New Roman" panose="02020603050405020304" pitchFamily="18" charset="0"/>
                <a:cs typeface="Times New Roman" panose="02020603050405020304" pitchFamily="18" charset="0"/>
              </a:rPr>
              <a:t>(int x) //definition </a:t>
            </a:r>
            <a:r>
              <a:rPr lang="en" sz="5800" dirty="0">
                <a:latin typeface="Times New Roman" panose="02020603050405020304" pitchFamily="18" charset="0"/>
                <a:cs typeface="Times New Roman" panose="02020603050405020304" pitchFamily="18" charset="0"/>
              </a:rPr>
              <a:t>{ </a:t>
            </a:r>
            <a:r>
              <a:rPr lang="en-IN" sz="5800" dirty="0">
                <a:latin typeface="Times New Roman" panose="02020603050405020304" pitchFamily="18" charset="0"/>
                <a:cs typeface="Times New Roman" panose="02020603050405020304" pitchFamily="18" charset="0"/>
              </a:rPr>
              <a:t> </a:t>
            </a:r>
            <a:r>
              <a:rPr lang="en-IN" sz="5800" dirty="0" err="1">
                <a:latin typeface="Times New Roman" panose="02020603050405020304" pitchFamily="18" charset="0"/>
                <a:cs typeface="Times New Roman" panose="02020603050405020304" pitchFamily="18" charset="0"/>
              </a:rPr>
              <a:t>iFeet</a:t>
            </a:r>
            <a:r>
              <a:rPr lang="en-IN" sz="5800" dirty="0">
                <a:latin typeface="Times New Roman" panose="02020603050405020304" pitchFamily="18" charset="0"/>
                <a:cs typeface="Times New Roman" panose="02020603050405020304" pitchFamily="18" charset="0"/>
              </a:rPr>
              <a:t>=x; </a:t>
            </a:r>
            <a:r>
              <a:rPr lang="en" sz="5800" dirty="0">
                <a:latin typeface="Times New Roman" panose="02020603050405020304" pitchFamily="18" charset="0"/>
                <a:cs typeface="Times New Roman" panose="02020603050405020304" pitchFamily="18" charset="0"/>
              </a:rPr>
              <a:t>}</a:t>
            </a:r>
          </a:p>
          <a:p>
            <a:pPr marL="0" indent="0">
              <a:buNone/>
            </a:pPr>
            <a:r>
              <a:rPr lang="en-IN" sz="5800" dirty="0">
                <a:latin typeface="Times New Roman" panose="02020603050405020304" pitchFamily="18" charset="0"/>
                <a:cs typeface="Times New Roman" panose="02020603050405020304" pitchFamily="18" charset="0"/>
              </a:rPr>
              <a:t>int Distance::</a:t>
            </a:r>
            <a:r>
              <a:rPr lang="en-IN" sz="5800" dirty="0" err="1">
                <a:latin typeface="Times New Roman" panose="02020603050405020304" pitchFamily="18" charset="0"/>
                <a:cs typeface="Times New Roman" panose="02020603050405020304" pitchFamily="18" charset="0"/>
              </a:rPr>
              <a:t>getFeet</a:t>
            </a:r>
            <a:r>
              <a:rPr lang="en-IN" sz="5800" dirty="0">
                <a:latin typeface="Times New Roman" panose="02020603050405020304" pitchFamily="18" charset="0"/>
                <a:cs typeface="Times New Roman" panose="02020603050405020304" pitchFamily="18" charset="0"/>
              </a:rPr>
              <a:t>() //definition </a:t>
            </a:r>
            <a:r>
              <a:rPr lang="en" sz="5800" dirty="0">
                <a:latin typeface="Times New Roman" panose="02020603050405020304" pitchFamily="18" charset="0"/>
                <a:cs typeface="Times New Roman" panose="02020603050405020304" pitchFamily="18" charset="0"/>
              </a:rPr>
              <a:t>{ </a:t>
            </a:r>
            <a:r>
              <a:rPr lang="en-IN" sz="5800" dirty="0">
                <a:latin typeface="Times New Roman" panose="02020603050405020304" pitchFamily="18" charset="0"/>
                <a:cs typeface="Times New Roman" panose="02020603050405020304" pitchFamily="18" charset="0"/>
              </a:rPr>
              <a:t>return </a:t>
            </a:r>
            <a:r>
              <a:rPr lang="en-IN" sz="5800" dirty="0" err="1">
                <a:latin typeface="Times New Roman" panose="02020603050405020304" pitchFamily="18" charset="0"/>
                <a:cs typeface="Times New Roman" panose="02020603050405020304" pitchFamily="18" charset="0"/>
              </a:rPr>
              <a:t>iFeet</a:t>
            </a:r>
            <a:r>
              <a:rPr lang="en-IN" sz="5800" dirty="0">
                <a:latin typeface="Times New Roman" panose="02020603050405020304" pitchFamily="18" charset="0"/>
                <a:cs typeface="Times New Roman" panose="02020603050405020304" pitchFamily="18" charset="0"/>
              </a:rPr>
              <a:t>; </a:t>
            </a:r>
            <a:r>
              <a:rPr lang="en" sz="5800" dirty="0">
                <a:latin typeface="Times New Roman" panose="02020603050405020304" pitchFamily="18" charset="0"/>
                <a:cs typeface="Times New Roman" panose="02020603050405020304" pitchFamily="18" charset="0"/>
              </a:rPr>
              <a:t>}</a:t>
            </a:r>
          </a:p>
          <a:p>
            <a:pPr marL="0" indent="0">
              <a:buNone/>
            </a:pPr>
            <a:r>
              <a:rPr lang="en-IN" sz="5800" dirty="0">
                <a:latin typeface="Times New Roman" panose="02020603050405020304" pitchFamily="18" charset="0"/>
                <a:cs typeface="Times New Roman" panose="02020603050405020304" pitchFamily="18" charset="0"/>
              </a:rPr>
              <a:t>void Distance::</a:t>
            </a:r>
            <a:r>
              <a:rPr lang="en-IN" sz="5800" dirty="0" err="1">
                <a:latin typeface="Times New Roman" panose="02020603050405020304" pitchFamily="18" charset="0"/>
                <a:cs typeface="Times New Roman" panose="02020603050405020304" pitchFamily="18" charset="0"/>
              </a:rPr>
              <a:t>setInches</a:t>
            </a:r>
            <a:r>
              <a:rPr lang="en-IN" sz="5800" dirty="0">
                <a:latin typeface="Times New Roman" panose="02020603050405020304" pitchFamily="18" charset="0"/>
                <a:cs typeface="Times New Roman" panose="02020603050405020304" pitchFamily="18" charset="0"/>
              </a:rPr>
              <a:t>(float y) //definition </a:t>
            </a:r>
            <a:r>
              <a:rPr lang="en" sz="5800" dirty="0">
                <a:latin typeface="Times New Roman" panose="02020603050405020304" pitchFamily="18" charset="0"/>
                <a:cs typeface="Times New Roman" panose="02020603050405020304" pitchFamily="18" charset="0"/>
              </a:rPr>
              <a:t>{ </a:t>
            </a:r>
            <a:r>
              <a:rPr lang="en-IN" sz="5800" dirty="0">
                <a:latin typeface="Times New Roman" panose="02020603050405020304" pitchFamily="18" charset="0"/>
                <a:cs typeface="Times New Roman" panose="02020603050405020304" pitchFamily="18" charset="0"/>
              </a:rPr>
              <a:t> </a:t>
            </a:r>
            <a:r>
              <a:rPr lang="en-IN" sz="5800" dirty="0" err="1">
                <a:latin typeface="Times New Roman" panose="02020603050405020304" pitchFamily="18" charset="0"/>
                <a:cs typeface="Times New Roman" panose="02020603050405020304" pitchFamily="18" charset="0"/>
              </a:rPr>
              <a:t>fInches</a:t>
            </a:r>
            <a:r>
              <a:rPr lang="en-IN" sz="5800" dirty="0">
                <a:latin typeface="Times New Roman" panose="02020603050405020304" pitchFamily="18" charset="0"/>
                <a:cs typeface="Times New Roman" panose="02020603050405020304" pitchFamily="18" charset="0"/>
              </a:rPr>
              <a:t>=y; </a:t>
            </a:r>
            <a:r>
              <a:rPr lang="en" sz="5800" dirty="0">
                <a:latin typeface="Times New Roman" panose="02020603050405020304" pitchFamily="18" charset="0"/>
                <a:cs typeface="Times New Roman" panose="02020603050405020304" pitchFamily="18" charset="0"/>
              </a:rPr>
              <a:t>}</a:t>
            </a:r>
          </a:p>
          <a:p>
            <a:pPr marL="0" indent="0">
              <a:buNone/>
            </a:pPr>
            <a:r>
              <a:rPr lang="en-IN" sz="5800" dirty="0">
                <a:latin typeface="Times New Roman" panose="02020603050405020304" pitchFamily="18" charset="0"/>
                <a:cs typeface="Times New Roman" panose="02020603050405020304" pitchFamily="18" charset="0"/>
              </a:rPr>
              <a:t>float Distance::</a:t>
            </a:r>
            <a:r>
              <a:rPr lang="en-IN" sz="5800" dirty="0" err="1">
                <a:latin typeface="Times New Roman" panose="02020603050405020304" pitchFamily="18" charset="0"/>
                <a:cs typeface="Times New Roman" panose="02020603050405020304" pitchFamily="18" charset="0"/>
              </a:rPr>
              <a:t>getInches</a:t>
            </a:r>
            <a:r>
              <a:rPr lang="en-IN" sz="5800" dirty="0">
                <a:latin typeface="Times New Roman" panose="02020603050405020304" pitchFamily="18" charset="0"/>
                <a:cs typeface="Times New Roman" panose="02020603050405020304" pitchFamily="18" charset="0"/>
              </a:rPr>
              <a:t>() //definition</a:t>
            </a:r>
            <a:r>
              <a:rPr lang="en" sz="5800" dirty="0">
                <a:latin typeface="Times New Roman" panose="02020603050405020304" pitchFamily="18" charset="0"/>
                <a:cs typeface="Times New Roman" panose="02020603050405020304" pitchFamily="18" charset="0"/>
              </a:rPr>
              <a:t>{</a:t>
            </a:r>
            <a:r>
              <a:rPr lang="en-IN" sz="5800" dirty="0">
                <a:latin typeface="Times New Roman" panose="02020603050405020304" pitchFamily="18" charset="0"/>
                <a:cs typeface="Times New Roman" panose="02020603050405020304" pitchFamily="18" charset="0"/>
              </a:rPr>
              <a:t>return </a:t>
            </a:r>
            <a:r>
              <a:rPr lang="en-IN" sz="5800" dirty="0" err="1">
                <a:latin typeface="Times New Roman" panose="02020603050405020304" pitchFamily="18" charset="0"/>
                <a:cs typeface="Times New Roman" panose="02020603050405020304" pitchFamily="18" charset="0"/>
              </a:rPr>
              <a:t>fInches</a:t>
            </a:r>
            <a:r>
              <a:rPr lang="en-IN" sz="5800" dirty="0">
                <a:latin typeface="Times New Roman" panose="02020603050405020304" pitchFamily="18" charset="0"/>
                <a:cs typeface="Times New Roman" panose="02020603050405020304" pitchFamily="18" charset="0"/>
              </a:rPr>
              <a:t>;</a:t>
            </a:r>
            <a:r>
              <a:rPr lang="en" sz="5800" dirty="0">
                <a:latin typeface="Times New Roman" panose="02020603050405020304" pitchFamily="18" charset="0"/>
                <a:cs typeface="Times New Roman" panose="02020603050405020304" pitchFamily="18" charset="0"/>
              </a:rPr>
              <a:t>}</a:t>
            </a:r>
          </a:p>
          <a:p>
            <a:pPr marL="0" indent="0">
              <a:buNone/>
            </a:pPr>
            <a:r>
              <a:rPr lang="en-IN" sz="5800" dirty="0">
                <a:latin typeface="Times New Roman" panose="02020603050405020304" pitchFamily="18" charset="0"/>
                <a:cs typeface="Times New Roman" panose="02020603050405020304" pitchFamily="18" charset="0"/>
              </a:rPr>
              <a:t>/*End of scopeResolution.cpp*/ </a:t>
            </a:r>
          </a:p>
          <a:p>
            <a:endParaRPr lang="en-IN"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18BE9373-489D-4985-5488-6AE9315AF513}"/>
              </a:ext>
            </a:extLst>
          </p:cNvPr>
          <p:cNvSpPr/>
          <p:nvPr/>
        </p:nvSpPr>
        <p:spPr>
          <a:xfrm>
            <a:off x="0" y="609600"/>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02B0770-12AC-B1E1-134B-E743150EEB55}"/>
              </a:ext>
            </a:extLst>
          </p:cNvPr>
          <p:cNvSpPr/>
          <p:nvPr/>
        </p:nvSpPr>
        <p:spPr>
          <a:xfrm>
            <a:off x="0" y="731520"/>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6" name="Picture 5" descr="pngfind.com-kingpin-png-4152286 (1).png">
            <a:extLst>
              <a:ext uri="{FF2B5EF4-FFF2-40B4-BE49-F238E27FC236}">
                <a16:creationId xmlns:a16="http://schemas.microsoft.com/office/drawing/2014/main" id="{C6840EF3-69E6-90C8-D531-782090CAB5C8}"/>
              </a:ext>
            </a:extLst>
          </p:cNvPr>
          <p:cNvPicPr>
            <a:picLocks noChangeAspect="1"/>
          </p:cNvPicPr>
          <p:nvPr/>
        </p:nvPicPr>
        <p:blipFill>
          <a:blip r:embed="rId2" cstate="print"/>
          <a:stretch>
            <a:fillRect/>
          </a:stretch>
        </p:blipFill>
        <p:spPr>
          <a:xfrm>
            <a:off x="4953000" y="457200"/>
            <a:ext cx="1219200" cy="533400"/>
          </a:xfrm>
          <a:prstGeom prst="rect">
            <a:avLst/>
          </a:prstGeom>
        </p:spPr>
      </p:pic>
      <p:sp>
        <p:nvSpPr>
          <p:cNvPr id="7" name="Date Placeholder 6">
            <a:extLst>
              <a:ext uri="{FF2B5EF4-FFF2-40B4-BE49-F238E27FC236}">
                <a16:creationId xmlns:a16="http://schemas.microsoft.com/office/drawing/2014/main" id="{0289E491-FF7E-8628-2485-8B49CC63354E}"/>
              </a:ext>
            </a:extLst>
          </p:cNvPr>
          <p:cNvSpPr>
            <a:spLocks noGrp="1"/>
          </p:cNvSpPr>
          <p:nvPr>
            <p:ph type="dt" sz="half" idx="10"/>
          </p:nvPr>
        </p:nvSpPr>
        <p:spPr/>
        <p:txBody>
          <a:bodyPr/>
          <a:lstStyle/>
          <a:p>
            <a:fld id="{57D159E2-6863-42F4-B2F0-1875FE323736}" type="datetime1">
              <a:rPr lang="en-US" smtClean="0"/>
              <a:t>9/5/2022</a:t>
            </a:fld>
            <a:endParaRPr lang="en-US"/>
          </a:p>
        </p:txBody>
      </p:sp>
      <p:sp>
        <p:nvSpPr>
          <p:cNvPr id="8" name="Footer Placeholder 7">
            <a:extLst>
              <a:ext uri="{FF2B5EF4-FFF2-40B4-BE49-F238E27FC236}">
                <a16:creationId xmlns:a16="http://schemas.microsoft.com/office/drawing/2014/main" id="{52E20BFE-C085-521D-4C2A-039C868AA5EF}"/>
              </a:ext>
            </a:extLst>
          </p:cNvPr>
          <p:cNvSpPr>
            <a:spLocks noGrp="1"/>
          </p:cNvSpPr>
          <p:nvPr>
            <p:ph type="ftr" sz="quarter" idx="11"/>
          </p:nvPr>
        </p:nvSpPr>
        <p:spPr/>
        <p:txBody>
          <a:bodyPr/>
          <a:lstStyle/>
          <a:p>
            <a:r>
              <a:rPr lang="en-US"/>
              <a:t>C ,C++ and UML Basics</a:t>
            </a:r>
          </a:p>
        </p:txBody>
      </p:sp>
      <p:sp>
        <p:nvSpPr>
          <p:cNvPr id="9" name="Slide Number Placeholder 8">
            <a:extLst>
              <a:ext uri="{FF2B5EF4-FFF2-40B4-BE49-F238E27FC236}">
                <a16:creationId xmlns:a16="http://schemas.microsoft.com/office/drawing/2014/main" id="{8B2C8547-7877-CB04-BB1C-5873FAD96C8B}"/>
              </a:ext>
            </a:extLst>
          </p:cNvPr>
          <p:cNvSpPr>
            <a:spLocks noGrp="1"/>
          </p:cNvSpPr>
          <p:nvPr>
            <p:ph type="sldNum" sz="quarter" idx="12"/>
          </p:nvPr>
        </p:nvSpPr>
        <p:spPr/>
        <p:txBody>
          <a:bodyPr/>
          <a:lstStyle/>
          <a:p>
            <a:fld id="{A1A6BA4E-CDAE-4DEF-A7CA-99055C502B84}" type="slidenum">
              <a:rPr lang="en-US" smtClean="0"/>
              <a:pPr/>
              <a:t>90</a:t>
            </a:fld>
            <a:endParaRPr lang="en-US"/>
          </a:p>
        </p:txBody>
      </p:sp>
    </p:spTree>
    <p:extLst>
      <p:ext uri="{BB962C8B-B14F-4D97-AF65-F5344CB8AC3E}">
        <p14:creationId xmlns:p14="http://schemas.microsoft.com/office/powerpoint/2010/main" val="32368068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1"/>
            <a:ext cx="7772400" cy="3733799"/>
          </a:xfrm>
        </p:spPr>
        <p:txBody>
          <a:bodyPr>
            <a:noAutofit/>
          </a:bodyPr>
          <a:lstStyle/>
          <a:p>
            <a:pPr lvl="0" fontAlgn="base">
              <a:spcAft>
                <a:spcPct val="0"/>
              </a:spcAft>
            </a:pPr>
            <a:br>
              <a:rPr lang="en-US" sz="3000" dirty="0">
                <a:latin typeface="Times New Roman" pitchFamily="18" charset="0"/>
                <a:cs typeface="Times New Roman" pitchFamily="18" charset="0"/>
              </a:rPr>
            </a:br>
            <a:r>
              <a:rPr lang="en-US" sz="3000" b="1" dirty="0">
                <a:latin typeface="Times New Roman" pitchFamily="18" charset="0"/>
                <a:cs typeface="Times New Roman" pitchFamily="18" charset="0"/>
              </a:rPr>
              <a:t>Session 3 to 7</a:t>
            </a:r>
            <a:br>
              <a:rPr lang="en-US" sz="3000" b="1" dirty="0">
                <a:latin typeface="Times New Roman" pitchFamily="18" charset="0"/>
                <a:cs typeface="Times New Roman" pitchFamily="18" charset="0"/>
              </a:rPr>
            </a:br>
            <a:br>
              <a:rPr lang="en-US" sz="3000" b="1" dirty="0">
                <a:latin typeface="Times New Roman" pitchFamily="18" charset="0"/>
                <a:cs typeface="Times New Roman" pitchFamily="18" charset="0"/>
              </a:rPr>
            </a:br>
            <a:r>
              <a:rPr lang="en-US" sz="3000" b="1" dirty="0">
                <a:latin typeface="Times New Roman" pitchFamily="18" charset="0"/>
                <a:cs typeface="Times New Roman" pitchFamily="18" charset="0"/>
              </a:rPr>
              <a:t>Topic : UML Class Diagram, its components, Class Diagram relations and Multiplicity</a:t>
            </a:r>
          </a:p>
        </p:txBody>
      </p:sp>
      <p:sp>
        <p:nvSpPr>
          <p:cNvPr id="3" name="Date Placeholder 2">
            <a:extLst>
              <a:ext uri="{FF2B5EF4-FFF2-40B4-BE49-F238E27FC236}">
                <a16:creationId xmlns:a16="http://schemas.microsoft.com/office/drawing/2014/main" id="{03D258B3-06D7-66CE-8102-F887ECA32534}"/>
              </a:ext>
            </a:extLst>
          </p:cNvPr>
          <p:cNvSpPr>
            <a:spLocks noGrp="1"/>
          </p:cNvSpPr>
          <p:nvPr>
            <p:ph type="dt" sz="half" idx="10"/>
          </p:nvPr>
        </p:nvSpPr>
        <p:spPr/>
        <p:txBody>
          <a:bodyPr/>
          <a:lstStyle/>
          <a:p>
            <a:fld id="{9178CCDF-9FCF-4EAF-B53B-4B57B8F1FA5F}" type="datetime1">
              <a:rPr lang="en-US" smtClean="0"/>
              <a:t>9/5/2022</a:t>
            </a:fld>
            <a:endParaRPr lang="en-US"/>
          </a:p>
        </p:txBody>
      </p:sp>
      <p:sp>
        <p:nvSpPr>
          <p:cNvPr id="4" name="Footer Placeholder 3">
            <a:extLst>
              <a:ext uri="{FF2B5EF4-FFF2-40B4-BE49-F238E27FC236}">
                <a16:creationId xmlns:a16="http://schemas.microsoft.com/office/drawing/2014/main" id="{B151E513-3BC3-88AD-CC8E-83761952476D}"/>
              </a:ext>
            </a:extLst>
          </p:cNvPr>
          <p:cNvSpPr>
            <a:spLocks noGrp="1"/>
          </p:cNvSpPr>
          <p:nvPr>
            <p:ph type="ftr" sz="quarter" idx="11"/>
          </p:nvPr>
        </p:nvSpPr>
        <p:spPr/>
        <p:txBody>
          <a:bodyPr/>
          <a:lstStyle/>
          <a:p>
            <a:r>
              <a:rPr lang="en-US"/>
              <a:t>C ,C++ and UML Basics</a:t>
            </a:r>
          </a:p>
        </p:txBody>
      </p:sp>
      <p:sp>
        <p:nvSpPr>
          <p:cNvPr id="5" name="Slide Number Placeholder 4">
            <a:extLst>
              <a:ext uri="{FF2B5EF4-FFF2-40B4-BE49-F238E27FC236}">
                <a16:creationId xmlns:a16="http://schemas.microsoft.com/office/drawing/2014/main" id="{462098C1-9826-E890-5C76-76B10DB92E93}"/>
              </a:ext>
            </a:extLst>
          </p:cNvPr>
          <p:cNvSpPr>
            <a:spLocks noGrp="1"/>
          </p:cNvSpPr>
          <p:nvPr>
            <p:ph type="sldNum" sz="quarter" idx="12"/>
          </p:nvPr>
        </p:nvSpPr>
        <p:spPr/>
        <p:txBody>
          <a:bodyPr/>
          <a:lstStyle/>
          <a:p>
            <a:fld id="{A1A6BA4E-CDAE-4DEF-A7CA-99055C502B84}" type="slidenum">
              <a:rPr lang="en-US" smtClean="0"/>
              <a:pPr/>
              <a:t>91</a:t>
            </a:fld>
            <a:endParaRPr 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
          <p:cNvSpPr txBox="1">
            <a:spLocks noGrp="1"/>
          </p:cNvSpPr>
          <p:nvPr>
            <p:ph type="title"/>
          </p:nvPr>
        </p:nvSpPr>
        <p:spPr>
          <a:xfrm>
            <a:off x="628650" y="1131094"/>
            <a:ext cx="7886700" cy="994172"/>
          </a:xfrm>
          <a:prstGeom prst="rect">
            <a:avLst/>
          </a:prstGeom>
          <a:noFill/>
          <a:ln>
            <a:noFill/>
          </a:ln>
        </p:spPr>
        <p:txBody>
          <a:bodyPr spcFirstLastPara="1" vert="horz" wrap="square" lIns="68569" tIns="34275" rIns="68569" bIns="34275" rtlCol="0" anchor="ctr" anchorCtr="0">
            <a:normAutofit/>
          </a:bodyPr>
          <a:lstStyle/>
          <a:p>
            <a:pPr algn="l">
              <a:lnSpc>
                <a:spcPct val="90000"/>
              </a:lnSpc>
              <a:spcBef>
                <a:spcPts val="0"/>
              </a:spcBef>
              <a:buClr>
                <a:schemeClr val="dk1"/>
              </a:buClr>
              <a:buSzPts val="3600"/>
            </a:pPr>
            <a:r>
              <a:rPr lang="en-US" sz="2700">
                <a:latin typeface="Arial"/>
                <a:ea typeface="Arial"/>
                <a:cs typeface="Arial"/>
                <a:sym typeface="Arial"/>
              </a:rPr>
              <a:t>A Recap……</a:t>
            </a:r>
            <a:endParaRPr/>
          </a:p>
        </p:txBody>
      </p:sp>
      <p:sp>
        <p:nvSpPr>
          <p:cNvPr id="101" name="Google Shape;101;p2"/>
          <p:cNvSpPr txBox="1">
            <a:spLocks noGrp="1"/>
          </p:cNvSpPr>
          <p:nvPr>
            <p:ph type="body" idx="1"/>
          </p:nvPr>
        </p:nvSpPr>
        <p:spPr>
          <a:xfrm>
            <a:off x="221674" y="1900342"/>
            <a:ext cx="2024492" cy="3826565"/>
          </a:xfrm>
          <a:prstGeom prst="rect">
            <a:avLst/>
          </a:prstGeom>
          <a:solidFill>
            <a:schemeClr val="lt1"/>
          </a:solidFill>
          <a:ln w="28575" cap="flat" cmpd="sng">
            <a:solidFill>
              <a:schemeClr val="accent6"/>
            </a:solidFill>
            <a:prstDash val="solid"/>
            <a:miter lim="800000"/>
            <a:headEnd type="none" w="sm" len="sm"/>
            <a:tailEnd type="none" w="sm" len="sm"/>
          </a:ln>
        </p:spPr>
        <p:txBody>
          <a:bodyPr spcFirstLastPara="1" vert="horz" wrap="square" lIns="68569" tIns="34275" rIns="68569" bIns="34275" rtlCol="0" anchor="t" anchorCtr="0">
            <a:noAutofit/>
          </a:bodyPr>
          <a:lstStyle/>
          <a:p>
            <a:pPr marL="0" lvl="1" indent="0">
              <a:lnSpc>
                <a:spcPct val="90000"/>
              </a:lnSpc>
              <a:spcBef>
                <a:spcPts val="0"/>
              </a:spcBef>
              <a:buClr>
                <a:schemeClr val="dk1"/>
              </a:buClr>
              <a:buSzPts val="1800"/>
              <a:buNone/>
            </a:pPr>
            <a:endParaRPr sz="1350">
              <a:latin typeface="Times New Roman"/>
              <a:ea typeface="Times New Roman"/>
              <a:cs typeface="Times New Roman"/>
              <a:sym typeface="Times New Roman"/>
            </a:endParaRPr>
          </a:p>
          <a:p>
            <a:pPr marL="0" lvl="1" indent="0">
              <a:lnSpc>
                <a:spcPct val="90000"/>
              </a:lnSpc>
              <a:spcBef>
                <a:spcPts val="0"/>
              </a:spcBef>
              <a:buClr>
                <a:schemeClr val="dk1"/>
              </a:buClr>
              <a:buSzPts val="1800"/>
              <a:buNone/>
            </a:pPr>
            <a:r>
              <a:rPr lang="en-US" sz="1350" b="1">
                <a:solidFill>
                  <a:schemeClr val="dk1"/>
                </a:solidFill>
                <a:latin typeface="Times New Roman"/>
                <a:ea typeface="Times New Roman"/>
                <a:cs typeface="Times New Roman"/>
                <a:sym typeface="Times New Roman"/>
              </a:rPr>
              <a:t>#include &lt;iostream&gt;</a:t>
            </a:r>
            <a:endParaRPr/>
          </a:p>
          <a:p>
            <a:pPr marL="0" lvl="1" indent="0">
              <a:lnSpc>
                <a:spcPct val="90000"/>
              </a:lnSpc>
              <a:spcBef>
                <a:spcPts val="0"/>
              </a:spcBef>
              <a:buClr>
                <a:schemeClr val="dk1"/>
              </a:buClr>
              <a:buSzPts val="1800"/>
              <a:buNone/>
            </a:pPr>
            <a:r>
              <a:rPr lang="en-US" sz="1350" b="1">
                <a:solidFill>
                  <a:schemeClr val="dk1"/>
                </a:solidFill>
                <a:latin typeface="Times New Roman"/>
                <a:ea typeface="Times New Roman"/>
                <a:cs typeface="Times New Roman"/>
                <a:sym typeface="Times New Roman"/>
              </a:rPr>
              <a:t>using namespace std;</a:t>
            </a:r>
            <a:endParaRPr/>
          </a:p>
          <a:p>
            <a:pPr marL="0" lvl="1" indent="0">
              <a:lnSpc>
                <a:spcPct val="90000"/>
              </a:lnSpc>
              <a:spcBef>
                <a:spcPts val="0"/>
              </a:spcBef>
              <a:buClr>
                <a:schemeClr val="dk1"/>
              </a:buClr>
              <a:buSzPts val="1800"/>
              <a:buNone/>
            </a:pPr>
            <a:r>
              <a:rPr lang="en-US" sz="1350" b="1">
                <a:solidFill>
                  <a:schemeClr val="dk1"/>
                </a:solidFill>
                <a:latin typeface="Times New Roman"/>
                <a:ea typeface="Times New Roman"/>
                <a:cs typeface="Times New Roman"/>
                <a:sym typeface="Times New Roman"/>
              </a:rPr>
              <a:t> </a:t>
            </a:r>
            <a:endParaRPr/>
          </a:p>
          <a:p>
            <a:pPr marL="0" lvl="1" indent="0">
              <a:lnSpc>
                <a:spcPct val="90000"/>
              </a:lnSpc>
              <a:spcBef>
                <a:spcPts val="0"/>
              </a:spcBef>
              <a:buClr>
                <a:schemeClr val="dk1"/>
              </a:buClr>
              <a:buSzPts val="1800"/>
              <a:buNone/>
            </a:pPr>
            <a:endParaRPr sz="1350" b="1">
              <a:latin typeface="Times New Roman"/>
              <a:ea typeface="Times New Roman"/>
              <a:cs typeface="Times New Roman"/>
              <a:sym typeface="Times New Roman"/>
            </a:endParaRPr>
          </a:p>
          <a:p>
            <a:pPr marL="0" lvl="1" indent="0">
              <a:lnSpc>
                <a:spcPct val="90000"/>
              </a:lnSpc>
              <a:spcBef>
                <a:spcPts val="0"/>
              </a:spcBef>
              <a:buClr>
                <a:schemeClr val="dk1"/>
              </a:buClr>
              <a:buSzPts val="1800"/>
              <a:buNone/>
            </a:pPr>
            <a:r>
              <a:rPr lang="en-US" sz="1350" b="1">
                <a:solidFill>
                  <a:schemeClr val="dk1"/>
                </a:solidFill>
                <a:latin typeface="Times New Roman"/>
                <a:ea typeface="Times New Roman"/>
                <a:cs typeface="Times New Roman"/>
                <a:sym typeface="Times New Roman"/>
              </a:rPr>
              <a:t>class Fraction {</a:t>
            </a:r>
            <a:endParaRPr/>
          </a:p>
          <a:p>
            <a:pPr marL="0" lvl="1" indent="0">
              <a:lnSpc>
                <a:spcPct val="90000"/>
              </a:lnSpc>
              <a:spcBef>
                <a:spcPts val="0"/>
              </a:spcBef>
              <a:buClr>
                <a:schemeClr val="dk1"/>
              </a:buClr>
              <a:buSzPts val="1800"/>
              <a:buNone/>
            </a:pPr>
            <a:r>
              <a:rPr lang="en-US" sz="1350" b="1">
                <a:solidFill>
                  <a:schemeClr val="dk1"/>
                </a:solidFill>
                <a:latin typeface="Times New Roman"/>
                <a:ea typeface="Times New Roman"/>
                <a:cs typeface="Times New Roman"/>
                <a:sym typeface="Times New Roman"/>
              </a:rPr>
              <a:t>public:</a:t>
            </a:r>
            <a:endParaRPr/>
          </a:p>
          <a:p>
            <a:pPr marL="0" lvl="1" indent="0">
              <a:lnSpc>
                <a:spcPct val="90000"/>
              </a:lnSpc>
              <a:spcBef>
                <a:spcPts val="0"/>
              </a:spcBef>
              <a:buClr>
                <a:schemeClr val="dk1"/>
              </a:buClr>
              <a:buSzPts val="1800"/>
              <a:buNone/>
            </a:pPr>
            <a:r>
              <a:rPr lang="en-US" sz="1350" b="1">
                <a:solidFill>
                  <a:schemeClr val="dk1"/>
                </a:solidFill>
                <a:latin typeface="Times New Roman"/>
                <a:ea typeface="Times New Roman"/>
                <a:cs typeface="Times New Roman"/>
                <a:sym typeface="Times New Roman"/>
              </a:rPr>
              <a:t>	void assign (int, int);	</a:t>
            </a:r>
            <a:endParaRPr/>
          </a:p>
          <a:p>
            <a:pPr marL="0" lvl="1" indent="0">
              <a:lnSpc>
                <a:spcPct val="90000"/>
              </a:lnSpc>
              <a:spcBef>
                <a:spcPts val="0"/>
              </a:spcBef>
              <a:buClr>
                <a:schemeClr val="dk1"/>
              </a:buClr>
              <a:buSzPts val="1800"/>
              <a:buNone/>
            </a:pPr>
            <a:r>
              <a:rPr lang="en-US" sz="1350" b="1">
                <a:solidFill>
                  <a:schemeClr val="dk1"/>
                </a:solidFill>
                <a:latin typeface="Times New Roman"/>
                <a:ea typeface="Times New Roman"/>
                <a:cs typeface="Times New Roman"/>
                <a:sym typeface="Times New Roman"/>
              </a:rPr>
              <a:t>	double convert();</a:t>
            </a:r>
            <a:endParaRPr/>
          </a:p>
          <a:p>
            <a:pPr marL="0" lvl="1" indent="0">
              <a:lnSpc>
                <a:spcPct val="90000"/>
              </a:lnSpc>
              <a:spcBef>
                <a:spcPts val="0"/>
              </a:spcBef>
              <a:buClr>
                <a:schemeClr val="dk1"/>
              </a:buClr>
              <a:buSzPts val="1800"/>
              <a:buNone/>
            </a:pPr>
            <a:r>
              <a:rPr lang="en-US" sz="1350" b="1">
                <a:solidFill>
                  <a:schemeClr val="dk1"/>
                </a:solidFill>
                <a:latin typeface="Times New Roman"/>
                <a:ea typeface="Times New Roman"/>
                <a:cs typeface="Times New Roman"/>
                <a:sym typeface="Times New Roman"/>
              </a:rPr>
              <a:t>    void invert();</a:t>
            </a:r>
            <a:endParaRPr/>
          </a:p>
          <a:p>
            <a:pPr marL="0" lvl="1" indent="0">
              <a:lnSpc>
                <a:spcPct val="90000"/>
              </a:lnSpc>
              <a:spcBef>
                <a:spcPts val="0"/>
              </a:spcBef>
              <a:buClr>
                <a:schemeClr val="dk1"/>
              </a:buClr>
              <a:buSzPts val="1800"/>
              <a:buNone/>
            </a:pPr>
            <a:r>
              <a:rPr lang="en-US" sz="1350" b="1">
                <a:solidFill>
                  <a:schemeClr val="dk1"/>
                </a:solidFill>
                <a:latin typeface="Times New Roman"/>
                <a:ea typeface="Times New Roman"/>
                <a:cs typeface="Times New Roman"/>
                <a:sym typeface="Times New Roman"/>
              </a:rPr>
              <a:t>	void print();</a:t>
            </a:r>
            <a:endParaRPr/>
          </a:p>
          <a:p>
            <a:pPr marL="0" lvl="1" indent="0">
              <a:lnSpc>
                <a:spcPct val="90000"/>
              </a:lnSpc>
              <a:spcBef>
                <a:spcPts val="0"/>
              </a:spcBef>
              <a:buClr>
                <a:schemeClr val="dk1"/>
              </a:buClr>
              <a:buSzPts val="1800"/>
              <a:buNone/>
            </a:pPr>
            <a:r>
              <a:rPr lang="en-US" sz="1350" b="1">
                <a:solidFill>
                  <a:schemeClr val="dk1"/>
                </a:solidFill>
                <a:latin typeface="Times New Roman"/>
                <a:ea typeface="Times New Roman"/>
                <a:cs typeface="Times New Roman"/>
                <a:sym typeface="Times New Roman"/>
              </a:rPr>
              <a:t>private:</a:t>
            </a:r>
            <a:endParaRPr/>
          </a:p>
          <a:p>
            <a:pPr marL="0" lvl="1" indent="0">
              <a:lnSpc>
                <a:spcPct val="90000"/>
              </a:lnSpc>
              <a:spcBef>
                <a:spcPts val="0"/>
              </a:spcBef>
              <a:buClr>
                <a:schemeClr val="dk1"/>
              </a:buClr>
              <a:buSzPts val="1800"/>
              <a:buNone/>
            </a:pPr>
            <a:r>
              <a:rPr lang="en-US" sz="1350" b="1">
                <a:solidFill>
                  <a:schemeClr val="dk1"/>
                </a:solidFill>
                <a:latin typeface="Times New Roman"/>
                <a:ea typeface="Times New Roman"/>
                <a:cs typeface="Times New Roman"/>
                <a:sym typeface="Times New Roman"/>
              </a:rPr>
              <a:t>	 int num, den;	</a:t>
            </a:r>
            <a:endParaRPr/>
          </a:p>
          <a:p>
            <a:pPr marL="0" lvl="1" indent="0">
              <a:lnSpc>
                <a:spcPct val="90000"/>
              </a:lnSpc>
              <a:spcBef>
                <a:spcPts val="0"/>
              </a:spcBef>
              <a:buClr>
                <a:schemeClr val="dk1"/>
              </a:buClr>
              <a:buSzPts val="1800"/>
              <a:buNone/>
            </a:pPr>
            <a:r>
              <a:rPr lang="en-US" sz="1350" b="1">
                <a:solidFill>
                  <a:schemeClr val="dk1"/>
                </a:solidFill>
                <a:latin typeface="Times New Roman"/>
                <a:ea typeface="Times New Roman"/>
                <a:cs typeface="Times New Roman"/>
                <a:sym typeface="Times New Roman"/>
              </a:rPr>
              <a:t>};</a:t>
            </a:r>
            <a:endParaRPr/>
          </a:p>
        </p:txBody>
      </p:sp>
      <p:sp>
        <p:nvSpPr>
          <p:cNvPr id="106" name="Google Shape;106;p2"/>
          <p:cNvSpPr txBox="1"/>
          <p:nvPr/>
        </p:nvSpPr>
        <p:spPr>
          <a:xfrm>
            <a:off x="2528827" y="1446068"/>
            <a:ext cx="2569647" cy="4229100"/>
          </a:xfrm>
          <a:prstGeom prst="rect">
            <a:avLst/>
          </a:prstGeom>
          <a:solidFill>
            <a:schemeClr val="lt1"/>
          </a:solidFill>
          <a:ln w="28575" cap="flat" cmpd="sng">
            <a:solidFill>
              <a:schemeClr val="accent6"/>
            </a:solidFill>
            <a:prstDash val="solid"/>
            <a:miter lim="800000"/>
            <a:headEnd type="none" w="sm" len="sm"/>
            <a:tailEnd type="none" w="sm" len="sm"/>
          </a:ln>
        </p:spPr>
        <p:txBody>
          <a:bodyPr spcFirstLastPara="1" wrap="square" lIns="68569" tIns="34275" rIns="68569" bIns="34275" anchor="t" anchorCtr="0">
            <a:normAutofit fontScale="77500" lnSpcReduction="20000"/>
          </a:bodyPr>
          <a:lstStyle/>
          <a:p>
            <a:pPr marL="0" lvl="1">
              <a:lnSpc>
                <a:spcPct val="90000"/>
              </a:lnSpc>
              <a:buClr>
                <a:schemeClr val="dk1"/>
              </a:buClr>
              <a:buSzPct val="100000"/>
            </a:pPr>
            <a:endParaRPr sz="1950">
              <a:solidFill>
                <a:schemeClr val="dk1"/>
              </a:solidFill>
              <a:latin typeface="Times New Roman"/>
              <a:ea typeface="Times New Roman"/>
              <a:cs typeface="Times New Roman"/>
              <a:sym typeface="Times New Roman"/>
            </a:endParaRPr>
          </a:p>
          <a:p>
            <a:pPr marL="0" lvl="1">
              <a:lnSpc>
                <a:spcPct val="90000"/>
              </a:lnSpc>
              <a:buClr>
                <a:schemeClr val="dk1"/>
              </a:buClr>
              <a:buSzPct val="100000"/>
            </a:pPr>
            <a:r>
              <a:rPr lang="en-US" sz="1950">
                <a:solidFill>
                  <a:schemeClr val="dk1"/>
                </a:solidFill>
                <a:latin typeface="Times New Roman"/>
                <a:ea typeface="Times New Roman"/>
                <a:cs typeface="Times New Roman"/>
                <a:sym typeface="Times New Roman"/>
              </a:rPr>
              <a:t>void Fraction::assign (int numerator, int denominator) </a:t>
            </a:r>
            <a:endParaRPr sz="1350"/>
          </a:p>
          <a:p>
            <a:pPr marL="0" lvl="1">
              <a:lnSpc>
                <a:spcPct val="90000"/>
              </a:lnSpc>
              <a:buClr>
                <a:schemeClr val="dk1"/>
              </a:buClr>
              <a:buSzPct val="100000"/>
            </a:pPr>
            <a:r>
              <a:rPr lang="en-US" sz="1950">
                <a:solidFill>
                  <a:schemeClr val="dk1"/>
                </a:solidFill>
                <a:latin typeface="Times New Roman"/>
                <a:ea typeface="Times New Roman"/>
                <a:cs typeface="Times New Roman"/>
                <a:sym typeface="Times New Roman"/>
              </a:rPr>
              <a:t>{</a:t>
            </a:r>
            <a:endParaRPr sz="1350"/>
          </a:p>
          <a:p>
            <a:pPr marL="0" lvl="1">
              <a:lnSpc>
                <a:spcPct val="90000"/>
              </a:lnSpc>
              <a:buClr>
                <a:schemeClr val="dk1"/>
              </a:buClr>
              <a:buSzPct val="100000"/>
            </a:pPr>
            <a:r>
              <a:rPr lang="en-US" sz="1950">
                <a:solidFill>
                  <a:schemeClr val="dk1"/>
                </a:solidFill>
                <a:latin typeface="Times New Roman"/>
                <a:ea typeface="Times New Roman"/>
                <a:cs typeface="Times New Roman"/>
                <a:sym typeface="Times New Roman"/>
              </a:rPr>
              <a:t>	num = numerator;</a:t>
            </a:r>
            <a:endParaRPr sz="1350"/>
          </a:p>
          <a:p>
            <a:pPr marL="0" lvl="1">
              <a:lnSpc>
                <a:spcPct val="90000"/>
              </a:lnSpc>
              <a:buClr>
                <a:schemeClr val="dk1"/>
              </a:buClr>
              <a:buSzPct val="100000"/>
            </a:pPr>
            <a:r>
              <a:rPr lang="en-US" sz="1950">
                <a:solidFill>
                  <a:schemeClr val="dk1"/>
                </a:solidFill>
                <a:latin typeface="Times New Roman"/>
                <a:ea typeface="Times New Roman"/>
                <a:cs typeface="Times New Roman"/>
                <a:sym typeface="Times New Roman"/>
              </a:rPr>
              <a:t>	den = denominator;</a:t>
            </a:r>
            <a:endParaRPr sz="1350"/>
          </a:p>
          <a:p>
            <a:pPr marL="0" lvl="1">
              <a:lnSpc>
                <a:spcPct val="90000"/>
              </a:lnSpc>
              <a:buClr>
                <a:schemeClr val="dk1"/>
              </a:buClr>
              <a:buSzPct val="100000"/>
            </a:pPr>
            <a:r>
              <a:rPr lang="en-US" sz="1950">
                <a:solidFill>
                  <a:schemeClr val="dk1"/>
                </a:solidFill>
                <a:latin typeface="Times New Roman"/>
                <a:ea typeface="Times New Roman"/>
                <a:cs typeface="Times New Roman"/>
                <a:sym typeface="Times New Roman"/>
              </a:rPr>
              <a:t>}</a:t>
            </a:r>
            <a:endParaRPr sz="1350"/>
          </a:p>
          <a:p>
            <a:pPr marL="0" lvl="1">
              <a:lnSpc>
                <a:spcPct val="90000"/>
              </a:lnSpc>
              <a:buClr>
                <a:schemeClr val="dk1"/>
              </a:buClr>
              <a:buSzPct val="100000"/>
            </a:pPr>
            <a:endParaRPr sz="1950">
              <a:solidFill>
                <a:schemeClr val="dk1"/>
              </a:solidFill>
              <a:latin typeface="Times New Roman"/>
              <a:ea typeface="Times New Roman"/>
              <a:cs typeface="Times New Roman"/>
              <a:sym typeface="Times New Roman"/>
            </a:endParaRPr>
          </a:p>
          <a:p>
            <a:pPr marL="0" lvl="1">
              <a:lnSpc>
                <a:spcPct val="90000"/>
              </a:lnSpc>
              <a:buClr>
                <a:schemeClr val="dk1"/>
              </a:buClr>
              <a:buSzPct val="100000"/>
            </a:pPr>
            <a:r>
              <a:rPr lang="en-US" sz="1950">
                <a:solidFill>
                  <a:schemeClr val="dk1"/>
                </a:solidFill>
                <a:latin typeface="Times New Roman"/>
                <a:ea typeface="Times New Roman"/>
                <a:cs typeface="Times New Roman"/>
                <a:sym typeface="Times New Roman"/>
              </a:rPr>
              <a:t>double Fraction::convert () </a:t>
            </a:r>
            <a:endParaRPr sz="1350"/>
          </a:p>
          <a:p>
            <a:pPr marL="0" lvl="1">
              <a:lnSpc>
                <a:spcPct val="90000"/>
              </a:lnSpc>
              <a:buClr>
                <a:schemeClr val="dk1"/>
              </a:buClr>
              <a:buSzPct val="100000"/>
            </a:pPr>
            <a:r>
              <a:rPr lang="en-US" sz="1950">
                <a:solidFill>
                  <a:schemeClr val="dk1"/>
                </a:solidFill>
                <a:latin typeface="Times New Roman"/>
                <a:ea typeface="Times New Roman"/>
                <a:cs typeface="Times New Roman"/>
                <a:sym typeface="Times New Roman"/>
              </a:rPr>
              <a:t>{</a:t>
            </a:r>
            <a:endParaRPr sz="1350"/>
          </a:p>
          <a:p>
            <a:pPr marL="0" lvl="1">
              <a:lnSpc>
                <a:spcPct val="90000"/>
              </a:lnSpc>
              <a:buClr>
                <a:schemeClr val="dk1"/>
              </a:buClr>
              <a:buSzPct val="100000"/>
            </a:pPr>
            <a:r>
              <a:rPr lang="en-US" sz="1950">
                <a:solidFill>
                  <a:schemeClr val="dk1"/>
                </a:solidFill>
                <a:latin typeface="Times New Roman"/>
                <a:ea typeface="Times New Roman"/>
                <a:cs typeface="Times New Roman"/>
                <a:sym typeface="Times New Roman"/>
              </a:rPr>
              <a:t>	return double (num)/(den);</a:t>
            </a:r>
            <a:endParaRPr sz="1350"/>
          </a:p>
          <a:p>
            <a:pPr marL="0" lvl="1">
              <a:lnSpc>
                <a:spcPct val="90000"/>
              </a:lnSpc>
              <a:buClr>
                <a:schemeClr val="dk1"/>
              </a:buClr>
              <a:buSzPct val="100000"/>
            </a:pPr>
            <a:r>
              <a:rPr lang="en-US" sz="1950">
                <a:solidFill>
                  <a:schemeClr val="dk1"/>
                </a:solidFill>
                <a:latin typeface="Times New Roman"/>
                <a:ea typeface="Times New Roman"/>
                <a:cs typeface="Times New Roman"/>
                <a:sym typeface="Times New Roman"/>
              </a:rPr>
              <a:t>}</a:t>
            </a:r>
            <a:endParaRPr sz="1350"/>
          </a:p>
          <a:p>
            <a:pPr marL="0" lvl="1">
              <a:lnSpc>
                <a:spcPct val="90000"/>
              </a:lnSpc>
              <a:buClr>
                <a:schemeClr val="dk1"/>
              </a:buClr>
              <a:buSzPct val="100000"/>
            </a:pPr>
            <a:endParaRPr sz="1950">
              <a:solidFill>
                <a:schemeClr val="dk1"/>
              </a:solidFill>
              <a:latin typeface="Times New Roman"/>
              <a:ea typeface="Times New Roman"/>
              <a:cs typeface="Times New Roman"/>
              <a:sym typeface="Times New Roman"/>
            </a:endParaRPr>
          </a:p>
          <a:p>
            <a:pPr marL="0" lvl="1">
              <a:lnSpc>
                <a:spcPct val="90000"/>
              </a:lnSpc>
              <a:buClr>
                <a:schemeClr val="dk1"/>
              </a:buClr>
              <a:buSzPct val="100000"/>
            </a:pPr>
            <a:r>
              <a:rPr lang="en-US" sz="1950">
                <a:solidFill>
                  <a:schemeClr val="dk1"/>
                </a:solidFill>
                <a:latin typeface="Times New Roman"/>
                <a:ea typeface="Times New Roman"/>
                <a:cs typeface="Times New Roman"/>
                <a:sym typeface="Times New Roman"/>
              </a:rPr>
              <a:t>void Fraction::invert() </a:t>
            </a:r>
            <a:endParaRPr sz="1350"/>
          </a:p>
          <a:p>
            <a:pPr marL="0" lvl="1">
              <a:lnSpc>
                <a:spcPct val="90000"/>
              </a:lnSpc>
              <a:buClr>
                <a:schemeClr val="dk1"/>
              </a:buClr>
              <a:buSzPct val="100000"/>
            </a:pPr>
            <a:r>
              <a:rPr lang="en-US" sz="1950">
                <a:solidFill>
                  <a:schemeClr val="dk1"/>
                </a:solidFill>
                <a:latin typeface="Times New Roman"/>
                <a:ea typeface="Times New Roman"/>
                <a:cs typeface="Times New Roman"/>
                <a:sym typeface="Times New Roman"/>
              </a:rPr>
              <a:t>{</a:t>
            </a:r>
            <a:endParaRPr sz="1350"/>
          </a:p>
          <a:p>
            <a:pPr marL="0" lvl="1">
              <a:lnSpc>
                <a:spcPct val="90000"/>
              </a:lnSpc>
              <a:buClr>
                <a:schemeClr val="dk1"/>
              </a:buClr>
              <a:buSzPct val="100000"/>
            </a:pPr>
            <a:r>
              <a:rPr lang="en-US" sz="1950">
                <a:solidFill>
                  <a:schemeClr val="dk1"/>
                </a:solidFill>
                <a:latin typeface="Times New Roman"/>
                <a:ea typeface="Times New Roman"/>
                <a:cs typeface="Times New Roman"/>
                <a:sym typeface="Times New Roman"/>
              </a:rPr>
              <a:t>	int temp = num;</a:t>
            </a:r>
            <a:endParaRPr sz="1350"/>
          </a:p>
          <a:p>
            <a:pPr marL="0" lvl="1">
              <a:lnSpc>
                <a:spcPct val="90000"/>
              </a:lnSpc>
              <a:buClr>
                <a:schemeClr val="dk1"/>
              </a:buClr>
              <a:buSzPct val="100000"/>
            </a:pPr>
            <a:r>
              <a:rPr lang="en-US" sz="1950">
                <a:solidFill>
                  <a:schemeClr val="dk1"/>
                </a:solidFill>
                <a:latin typeface="Times New Roman"/>
                <a:ea typeface="Times New Roman"/>
                <a:cs typeface="Times New Roman"/>
                <a:sym typeface="Times New Roman"/>
              </a:rPr>
              <a:t>	num = den;</a:t>
            </a:r>
            <a:endParaRPr sz="1350"/>
          </a:p>
          <a:p>
            <a:pPr marL="0" lvl="1">
              <a:lnSpc>
                <a:spcPct val="90000"/>
              </a:lnSpc>
              <a:buClr>
                <a:schemeClr val="dk1"/>
              </a:buClr>
              <a:buSzPct val="100000"/>
            </a:pPr>
            <a:r>
              <a:rPr lang="en-US" sz="1950">
                <a:solidFill>
                  <a:schemeClr val="dk1"/>
                </a:solidFill>
                <a:latin typeface="Times New Roman"/>
                <a:ea typeface="Times New Roman"/>
                <a:cs typeface="Times New Roman"/>
                <a:sym typeface="Times New Roman"/>
              </a:rPr>
              <a:t>	den = temp;</a:t>
            </a:r>
            <a:endParaRPr sz="1350"/>
          </a:p>
          <a:p>
            <a:pPr marL="0" lvl="1">
              <a:lnSpc>
                <a:spcPct val="90000"/>
              </a:lnSpc>
              <a:buClr>
                <a:schemeClr val="dk1"/>
              </a:buClr>
              <a:buSzPct val="100000"/>
            </a:pPr>
            <a:r>
              <a:rPr lang="en-US" sz="1950">
                <a:solidFill>
                  <a:schemeClr val="dk1"/>
                </a:solidFill>
                <a:latin typeface="Times New Roman"/>
                <a:ea typeface="Times New Roman"/>
                <a:cs typeface="Times New Roman"/>
                <a:sym typeface="Times New Roman"/>
              </a:rPr>
              <a:t>}</a:t>
            </a:r>
            <a:endParaRPr sz="1350"/>
          </a:p>
          <a:p>
            <a:pPr marL="0" lvl="1">
              <a:lnSpc>
                <a:spcPct val="90000"/>
              </a:lnSpc>
              <a:buClr>
                <a:schemeClr val="dk1"/>
              </a:buClr>
              <a:buSzPct val="100000"/>
            </a:pPr>
            <a:endParaRPr sz="1950">
              <a:solidFill>
                <a:schemeClr val="dk1"/>
              </a:solidFill>
              <a:latin typeface="Times New Roman"/>
              <a:ea typeface="Times New Roman"/>
              <a:cs typeface="Times New Roman"/>
              <a:sym typeface="Times New Roman"/>
            </a:endParaRPr>
          </a:p>
          <a:p>
            <a:pPr marL="0" lvl="1">
              <a:lnSpc>
                <a:spcPct val="90000"/>
              </a:lnSpc>
              <a:buClr>
                <a:schemeClr val="dk1"/>
              </a:buClr>
              <a:buSzPct val="100000"/>
            </a:pPr>
            <a:r>
              <a:rPr lang="en-US" sz="1950">
                <a:solidFill>
                  <a:schemeClr val="dk1"/>
                </a:solidFill>
                <a:latin typeface="Times New Roman"/>
                <a:ea typeface="Times New Roman"/>
                <a:cs typeface="Times New Roman"/>
                <a:sym typeface="Times New Roman"/>
              </a:rPr>
              <a:t>void Fraction::print() </a:t>
            </a:r>
            <a:endParaRPr sz="1350"/>
          </a:p>
          <a:p>
            <a:pPr marL="0" lvl="1">
              <a:lnSpc>
                <a:spcPct val="90000"/>
              </a:lnSpc>
              <a:buClr>
                <a:schemeClr val="dk1"/>
              </a:buClr>
              <a:buSzPct val="100000"/>
            </a:pPr>
            <a:r>
              <a:rPr lang="en-US" sz="1950">
                <a:solidFill>
                  <a:schemeClr val="dk1"/>
                </a:solidFill>
                <a:latin typeface="Times New Roman"/>
                <a:ea typeface="Times New Roman"/>
                <a:cs typeface="Times New Roman"/>
                <a:sym typeface="Times New Roman"/>
              </a:rPr>
              <a:t>{</a:t>
            </a:r>
            <a:endParaRPr sz="1350"/>
          </a:p>
          <a:p>
            <a:pPr marL="0" lvl="1">
              <a:lnSpc>
                <a:spcPct val="90000"/>
              </a:lnSpc>
              <a:buClr>
                <a:schemeClr val="dk1"/>
              </a:buClr>
              <a:buSzPct val="100000"/>
            </a:pPr>
            <a:r>
              <a:rPr lang="en-US" sz="1950">
                <a:solidFill>
                  <a:schemeClr val="dk1"/>
                </a:solidFill>
                <a:latin typeface="Times New Roman"/>
                <a:ea typeface="Times New Roman"/>
                <a:cs typeface="Times New Roman"/>
                <a:sym typeface="Times New Roman"/>
              </a:rPr>
              <a:t>	cout &lt;&lt; num &lt;&lt; '/' &lt;&lt; den;</a:t>
            </a:r>
            <a:endParaRPr sz="1350"/>
          </a:p>
          <a:p>
            <a:pPr marL="0" lvl="1">
              <a:lnSpc>
                <a:spcPct val="90000"/>
              </a:lnSpc>
              <a:buClr>
                <a:schemeClr val="dk1"/>
              </a:buClr>
              <a:buSzPct val="100000"/>
            </a:pPr>
            <a:r>
              <a:rPr lang="en-US" sz="1950">
                <a:solidFill>
                  <a:schemeClr val="dk1"/>
                </a:solidFill>
                <a:latin typeface="Times New Roman"/>
                <a:ea typeface="Times New Roman"/>
                <a:cs typeface="Times New Roman"/>
                <a:sym typeface="Times New Roman"/>
              </a:rPr>
              <a:t>}</a:t>
            </a:r>
            <a:endParaRPr sz="1350"/>
          </a:p>
        </p:txBody>
      </p:sp>
      <p:sp>
        <p:nvSpPr>
          <p:cNvPr id="107" name="Google Shape;107;p2"/>
          <p:cNvSpPr txBox="1"/>
          <p:nvPr/>
        </p:nvSpPr>
        <p:spPr>
          <a:xfrm>
            <a:off x="5342665" y="1993324"/>
            <a:ext cx="3642380" cy="3624264"/>
          </a:xfrm>
          <a:prstGeom prst="rect">
            <a:avLst/>
          </a:prstGeom>
          <a:solidFill>
            <a:schemeClr val="lt1"/>
          </a:solidFill>
          <a:ln w="28575" cap="flat" cmpd="sng">
            <a:solidFill>
              <a:schemeClr val="accent6"/>
            </a:solidFill>
            <a:prstDash val="solid"/>
            <a:miter lim="800000"/>
            <a:headEnd type="none" w="sm" len="sm"/>
            <a:tailEnd type="none" w="sm" len="sm"/>
          </a:ln>
        </p:spPr>
        <p:txBody>
          <a:bodyPr spcFirstLastPara="1" wrap="square" lIns="68569" tIns="34275" rIns="68569" bIns="34275" anchor="t" anchorCtr="0">
            <a:normAutofit/>
          </a:bodyPr>
          <a:lstStyle/>
          <a:p>
            <a:pPr marL="0" lvl="1">
              <a:lnSpc>
                <a:spcPct val="90000"/>
              </a:lnSpc>
              <a:buClr>
                <a:schemeClr val="dk1"/>
              </a:buClr>
              <a:buSzPts val="2400"/>
            </a:pPr>
            <a:endParaRPr b="1">
              <a:solidFill>
                <a:schemeClr val="dk1"/>
              </a:solidFill>
              <a:latin typeface="Times New Roman"/>
              <a:ea typeface="Times New Roman"/>
              <a:cs typeface="Times New Roman"/>
              <a:sym typeface="Times New Roman"/>
            </a:endParaRPr>
          </a:p>
          <a:p>
            <a:pPr marL="0" lvl="1">
              <a:lnSpc>
                <a:spcPct val="90000"/>
              </a:lnSpc>
              <a:buClr>
                <a:schemeClr val="dk1"/>
              </a:buClr>
              <a:buSzPts val="2000"/>
            </a:pPr>
            <a:endParaRPr sz="1500">
              <a:solidFill>
                <a:schemeClr val="dk1"/>
              </a:solidFill>
              <a:latin typeface="Times New Roman"/>
              <a:ea typeface="Times New Roman"/>
              <a:cs typeface="Times New Roman"/>
              <a:sym typeface="Times New Roman"/>
            </a:endParaRPr>
          </a:p>
          <a:p>
            <a:pPr marL="0" lvl="1">
              <a:lnSpc>
                <a:spcPct val="90000"/>
              </a:lnSpc>
              <a:buClr>
                <a:schemeClr val="dk1"/>
              </a:buClr>
              <a:buSzPts val="2000"/>
            </a:pPr>
            <a:r>
              <a:rPr lang="en-US" sz="1500">
                <a:solidFill>
                  <a:schemeClr val="dk1"/>
                </a:solidFill>
                <a:latin typeface="Times New Roman"/>
                <a:ea typeface="Times New Roman"/>
                <a:cs typeface="Times New Roman"/>
                <a:sym typeface="Times New Roman"/>
              </a:rPr>
              <a:t>int main()</a:t>
            </a:r>
            <a:endParaRPr sz="1350"/>
          </a:p>
          <a:p>
            <a:pPr marL="0" lvl="1">
              <a:lnSpc>
                <a:spcPct val="90000"/>
              </a:lnSpc>
              <a:buClr>
                <a:schemeClr val="dk1"/>
              </a:buClr>
              <a:buSzPts val="2000"/>
            </a:pPr>
            <a:r>
              <a:rPr lang="en-US" sz="1500">
                <a:solidFill>
                  <a:schemeClr val="dk1"/>
                </a:solidFill>
                <a:latin typeface="Times New Roman"/>
                <a:ea typeface="Times New Roman"/>
                <a:cs typeface="Times New Roman"/>
                <a:sym typeface="Times New Roman"/>
              </a:rPr>
              <a:t>{</a:t>
            </a:r>
            <a:endParaRPr sz="1350"/>
          </a:p>
          <a:p>
            <a:pPr marL="0" lvl="1">
              <a:lnSpc>
                <a:spcPct val="90000"/>
              </a:lnSpc>
              <a:buClr>
                <a:schemeClr val="dk1"/>
              </a:buClr>
              <a:buSzPts val="2000"/>
            </a:pPr>
            <a:r>
              <a:rPr lang="en-US" sz="1500">
                <a:solidFill>
                  <a:schemeClr val="dk1"/>
                </a:solidFill>
                <a:latin typeface="Times New Roman"/>
                <a:ea typeface="Times New Roman"/>
                <a:cs typeface="Times New Roman"/>
                <a:sym typeface="Times New Roman"/>
              </a:rPr>
              <a:t>	Fraction x;</a:t>
            </a:r>
            <a:endParaRPr sz="1350"/>
          </a:p>
          <a:p>
            <a:pPr marL="0" lvl="1">
              <a:lnSpc>
                <a:spcPct val="90000"/>
              </a:lnSpc>
              <a:buClr>
                <a:schemeClr val="dk1"/>
              </a:buClr>
              <a:buSzPts val="2000"/>
            </a:pPr>
            <a:r>
              <a:rPr lang="en-US" sz="1500">
                <a:solidFill>
                  <a:schemeClr val="dk1"/>
                </a:solidFill>
                <a:latin typeface="Times New Roman"/>
                <a:ea typeface="Times New Roman"/>
                <a:cs typeface="Times New Roman"/>
                <a:sym typeface="Times New Roman"/>
              </a:rPr>
              <a:t>	x.assign (22, 7);</a:t>
            </a:r>
            <a:endParaRPr sz="1350"/>
          </a:p>
          <a:p>
            <a:pPr marL="0" lvl="1">
              <a:lnSpc>
                <a:spcPct val="90000"/>
              </a:lnSpc>
              <a:buClr>
                <a:schemeClr val="dk1"/>
              </a:buClr>
              <a:buSzPts val="2000"/>
            </a:pPr>
            <a:r>
              <a:rPr lang="en-US" sz="1500">
                <a:solidFill>
                  <a:schemeClr val="dk1"/>
                </a:solidFill>
                <a:latin typeface="Times New Roman"/>
                <a:ea typeface="Times New Roman"/>
                <a:cs typeface="Times New Roman"/>
                <a:sym typeface="Times New Roman"/>
              </a:rPr>
              <a:t>	cout &lt;&lt; "x =  "; x.print();</a:t>
            </a:r>
            <a:endParaRPr sz="1350"/>
          </a:p>
          <a:p>
            <a:pPr marL="0" lvl="1">
              <a:lnSpc>
                <a:spcPct val="90000"/>
              </a:lnSpc>
              <a:buClr>
                <a:schemeClr val="dk1"/>
              </a:buClr>
              <a:buSzPts val="2000"/>
            </a:pPr>
            <a:r>
              <a:rPr lang="en-US" sz="1500">
                <a:solidFill>
                  <a:schemeClr val="dk1"/>
                </a:solidFill>
                <a:latin typeface="Times New Roman"/>
                <a:ea typeface="Times New Roman"/>
                <a:cs typeface="Times New Roman"/>
                <a:sym typeface="Times New Roman"/>
              </a:rPr>
              <a:t>	cout &lt;&lt; " = " &lt;&lt; x.convert() &lt;&lt; endl;</a:t>
            </a:r>
            <a:endParaRPr sz="1350"/>
          </a:p>
          <a:p>
            <a:pPr marL="0" lvl="1">
              <a:lnSpc>
                <a:spcPct val="90000"/>
              </a:lnSpc>
              <a:buClr>
                <a:schemeClr val="dk1"/>
              </a:buClr>
              <a:buSzPts val="2000"/>
            </a:pPr>
            <a:r>
              <a:rPr lang="en-US" sz="1500">
                <a:solidFill>
                  <a:schemeClr val="dk1"/>
                </a:solidFill>
                <a:latin typeface="Times New Roman"/>
                <a:ea typeface="Times New Roman"/>
                <a:cs typeface="Times New Roman"/>
                <a:sym typeface="Times New Roman"/>
              </a:rPr>
              <a:t>	x.invert();</a:t>
            </a:r>
            <a:endParaRPr sz="1350"/>
          </a:p>
          <a:p>
            <a:pPr marL="0" lvl="1">
              <a:lnSpc>
                <a:spcPct val="90000"/>
              </a:lnSpc>
              <a:buClr>
                <a:schemeClr val="dk1"/>
              </a:buClr>
              <a:buSzPts val="2000"/>
            </a:pPr>
            <a:r>
              <a:rPr lang="en-US" sz="1500">
                <a:solidFill>
                  <a:schemeClr val="dk1"/>
                </a:solidFill>
                <a:latin typeface="Times New Roman"/>
                <a:ea typeface="Times New Roman"/>
                <a:cs typeface="Times New Roman"/>
                <a:sym typeface="Times New Roman"/>
              </a:rPr>
              <a:t>	cout &lt;&lt; "1/x =  "; x.print(); cout &lt;&lt; endl;</a:t>
            </a:r>
            <a:endParaRPr sz="1350"/>
          </a:p>
          <a:p>
            <a:pPr marL="0" lvl="1">
              <a:lnSpc>
                <a:spcPct val="90000"/>
              </a:lnSpc>
              <a:buClr>
                <a:schemeClr val="dk1"/>
              </a:buClr>
              <a:buSzPts val="2000"/>
            </a:pPr>
            <a:r>
              <a:rPr lang="en-US" sz="1500">
                <a:solidFill>
                  <a:schemeClr val="dk1"/>
                </a:solidFill>
                <a:latin typeface="Times New Roman"/>
                <a:ea typeface="Times New Roman"/>
                <a:cs typeface="Times New Roman"/>
                <a:sym typeface="Times New Roman"/>
              </a:rPr>
              <a:t>	return 0;</a:t>
            </a:r>
            <a:endParaRPr sz="1350"/>
          </a:p>
          <a:p>
            <a:pPr marL="0" lvl="1">
              <a:lnSpc>
                <a:spcPct val="90000"/>
              </a:lnSpc>
              <a:buClr>
                <a:schemeClr val="dk1"/>
              </a:buClr>
              <a:buSzPts val="2000"/>
            </a:pPr>
            <a:r>
              <a:rPr lang="en-US" sz="1500">
                <a:solidFill>
                  <a:schemeClr val="dk1"/>
                </a:solidFill>
                <a:latin typeface="Times New Roman"/>
                <a:ea typeface="Times New Roman"/>
                <a:cs typeface="Times New Roman"/>
                <a:sym typeface="Times New Roman"/>
              </a:rPr>
              <a:t>}</a:t>
            </a:r>
            <a:endParaRPr sz="1350"/>
          </a:p>
          <a:p>
            <a:pPr marL="0" lvl="1">
              <a:lnSpc>
                <a:spcPct val="90000"/>
              </a:lnSpc>
              <a:buClr>
                <a:schemeClr val="dk1"/>
              </a:buClr>
              <a:buSzPts val="2000"/>
            </a:pPr>
            <a:endParaRPr sz="1500">
              <a:solidFill>
                <a:schemeClr val="dk1"/>
              </a:solidFill>
              <a:latin typeface="Times New Roman"/>
              <a:ea typeface="Times New Roman"/>
              <a:cs typeface="Times New Roman"/>
              <a:sym typeface="Times New Roman"/>
            </a:endParaRPr>
          </a:p>
          <a:p>
            <a:pPr marL="0" lvl="1">
              <a:lnSpc>
                <a:spcPct val="90000"/>
              </a:lnSpc>
              <a:buClr>
                <a:schemeClr val="dk1"/>
              </a:buClr>
              <a:buSzPts val="2000"/>
            </a:pPr>
            <a:endParaRPr sz="1500">
              <a:solidFill>
                <a:schemeClr val="dk1"/>
              </a:solidFill>
              <a:latin typeface="Times New Roman"/>
              <a:ea typeface="Times New Roman"/>
              <a:cs typeface="Times New Roman"/>
              <a:sym typeface="Times New Roman"/>
            </a:endParaRPr>
          </a:p>
          <a:p>
            <a:pPr marL="0" lvl="1">
              <a:lnSpc>
                <a:spcPct val="90000"/>
              </a:lnSpc>
              <a:buClr>
                <a:schemeClr val="dk1"/>
              </a:buClr>
              <a:buSzPts val="2000"/>
            </a:pPr>
            <a:endParaRPr sz="1500">
              <a:solidFill>
                <a:schemeClr val="dk1"/>
              </a:solidFill>
              <a:latin typeface="Times New Roman"/>
              <a:ea typeface="Times New Roman"/>
              <a:cs typeface="Times New Roman"/>
              <a:sym typeface="Times New Roman"/>
            </a:endParaRPr>
          </a:p>
          <a:p>
            <a:pPr marL="0" lvl="1" algn="r">
              <a:lnSpc>
                <a:spcPct val="90000"/>
              </a:lnSpc>
              <a:buClr>
                <a:schemeClr val="dk1"/>
              </a:buClr>
              <a:buSzPts val="1200"/>
            </a:pPr>
            <a:endParaRPr sz="900">
              <a:solidFill>
                <a:schemeClr val="dk1"/>
              </a:solidFill>
              <a:latin typeface="Times New Roman"/>
              <a:ea typeface="Times New Roman"/>
              <a:cs typeface="Times New Roman"/>
              <a:sym typeface="Times New Roman"/>
            </a:endParaRPr>
          </a:p>
        </p:txBody>
      </p:sp>
      <p:sp>
        <p:nvSpPr>
          <p:cNvPr id="10" name="CustomShape 1"/>
          <p:cNvSpPr/>
          <p:nvPr/>
        </p:nvSpPr>
        <p:spPr>
          <a:xfrm>
            <a:off x="1493658" y="1099705"/>
            <a:ext cx="6857730" cy="34020"/>
          </a:xfrm>
          <a:prstGeom prst="rect">
            <a:avLst/>
          </a:prstGeom>
          <a:solidFill>
            <a:srgbClr val="EED126"/>
          </a:solidFill>
          <a:ln>
            <a:solidFill>
              <a:srgbClr val="EED126"/>
            </a:solidFill>
            <a:round/>
          </a:ln>
        </p:spPr>
        <p:style>
          <a:lnRef idx="2">
            <a:schemeClr val="accent1">
              <a:shade val="50000"/>
            </a:schemeClr>
          </a:lnRef>
          <a:fillRef idx="1">
            <a:schemeClr val="accent1"/>
          </a:fillRef>
          <a:effectRef idx="0">
            <a:schemeClr val="accent1"/>
          </a:effectRef>
          <a:fontRef idx="minor"/>
        </p:style>
      </p:sp>
      <p:sp>
        <p:nvSpPr>
          <p:cNvPr id="11" name="CustomShape 2"/>
          <p:cNvSpPr/>
          <p:nvPr/>
        </p:nvSpPr>
        <p:spPr>
          <a:xfrm>
            <a:off x="1493658" y="1191235"/>
            <a:ext cx="6857730" cy="136890"/>
          </a:xfrm>
          <a:prstGeom prst="rect">
            <a:avLst/>
          </a:prstGeom>
          <a:gradFill rotWithShape="0">
            <a:gsLst>
              <a:gs pos="0">
                <a:srgbClr val="D0D0D0"/>
              </a:gs>
              <a:gs pos="100000">
                <a:srgbClr val="EDEDED"/>
              </a:gs>
            </a:gsLst>
            <a:lin ang="16200000"/>
          </a:gradFill>
          <a:ln>
            <a:noFill/>
          </a:ln>
          <a:effectLst>
            <a:outerShdw blurRad="40000" dist="20160" dir="5400000" rotWithShape="0">
              <a:srgbClr val="000000">
                <a:alpha val="38000"/>
              </a:srgbClr>
            </a:outerShdw>
          </a:effectLst>
        </p:spPr>
        <p:style>
          <a:lnRef idx="1">
            <a:schemeClr val="dk1"/>
          </a:lnRef>
          <a:fillRef idx="2">
            <a:schemeClr val="dk1"/>
          </a:fillRef>
          <a:effectRef idx="1">
            <a:schemeClr val="dk1"/>
          </a:effectRef>
          <a:fontRef idx="minor"/>
        </p:style>
      </p:sp>
      <p:pic>
        <p:nvPicPr>
          <p:cNvPr id="12" name="Picture 5"/>
          <p:cNvPicPr/>
          <p:nvPr/>
        </p:nvPicPr>
        <p:blipFill>
          <a:blip r:embed="rId3"/>
          <a:stretch/>
        </p:blipFill>
        <p:spPr>
          <a:xfrm>
            <a:off x="5490102" y="1006963"/>
            <a:ext cx="914220" cy="399870"/>
          </a:xfrm>
          <a:prstGeom prst="rect">
            <a:avLst/>
          </a:prstGeom>
          <a:ln>
            <a:noFill/>
          </a:ln>
        </p:spPr>
      </p:pic>
      <p:sp>
        <p:nvSpPr>
          <p:cNvPr id="2" name="Date Placeholder 1"/>
          <p:cNvSpPr>
            <a:spLocks noGrp="1"/>
          </p:cNvSpPr>
          <p:nvPr>
            <p:ph type="dt" idx="10"/>
          </p:nvPr>
        </p:nvSpPr>
        <p:spPr/>
        <p:txBody>
          <a:bodyPr/>
          <a:lstStyle/>
          <a:p>
            <a:fld id="{423E231C-5A42-41BB-BA50-11CDCFE05692}" type="datetime1">
              <a:rPr lang="en-US" smtClean="0"/>
              <a:t>9/5/2022</a:t>
            </a:fld>
            <a:endParaRPr lang="en-US"/>
          </a:p>
        </p:txBody>
      </p:sp>
      <p:sp>
        <p:nvSpPr>
          <p:cNvPr id="4" name="Slide Number Placeholder 3"/>
          <p:cNvSpPr>
            <a:spLocks noGrp="1"/>
          </p:cNvSpPr>
          <p:nvPr>
            <p:ph type="sldNum" idx="12"/>
          </p:nvPr>
        </p:nvSpPr>
        <p:spPr/>
        <p:txBody>
          <a:bodyPr/>
          <a:lstStyle/>
          <a:p>
            <a:fld id="{00000000-1234-1234-1234-123412341234}" type="slidenum">
              <a:rPr lang="en-US" smtClean="0"/>
              <a:pPr/>
              <a:t>92</a:t>
            </a:fld>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3"/>
          <p:cNvSpPr txBox="1">
            <a:spLocks noGrp="1"/>
          </p:cNvSpPr>
          <p:nvPr>
            <p:ph type="title"/>
          </p:nvPr>
        </p:nvSpPr>
        <p:spPr>
          <a:xfrm>
            <a:off x="737574" y="1538790"/>
            <a:ext cx="4907700" cy="291570"/>
          </a:xfrm>
          <a:prstGeom prst="rect">
            <a:avLst/>
          </a:prstGeom>
          <a:noFill/>
          <a:ln>
            <a:noFill/>
          </a:ln>
        </p:spPr>
        <p:txBody>
          <a:bodyPr spcFirstLastPara="1" vert="horz" wrap="square" lIns="68569" tIns="34275" rIns="68569" bIns="34275" rtlCol="0" anchor="ctr" anchorCtr="0">
            <a:normAutofit fontScale="90000"/>
          </a:bodyPr>
          <a:lstStyle/>
          <a:p>
            <a:pPr algn="l">
              <a:lnSpc>
                <a:spcPct val="90000"/>
              </a:lnSpc>
              <a:spcBef>
                <a:spcPts val="0"/>
              </a:spcBef>
              <a:buClr>
                <a:schemeClr val="dk1"/>
              </a:buClr>
              <a:buSzPts val="3600"/>
            </a:pPr>
            <a:r>
              <a:rPr lang="en-US" sz="2700" dirty="0">
                <a:latin typeface="Arial"/>
                <a:ea typeface="Arial"/>
                <a:cs typeface="Arial"/>
                <a:sym typeface="Arial"/>
              </a:rPr>
              <a:t>UML Diagrams - Introduction</a:t>
            </a:r>
            <a:endParaRPr sz="2700" dirty="0">
              <a:latin typeface="Arial"/>
              <a:ea typeface="Arial"/>
              <a:cs typeface="Arial"/>
              <a:sym typeface="Arial"/>
            </a:endParaRPr>
          </a:p>
        </p:txBody>
      </p:sp>
      <p:sp>
        <p:nvSpPr>
          <p:cNvPr id="113" name="Google Shape;113;p3"/>
          <p:cNvSpPr txBox="1">
            <a:spLocks noGrp="1"/>
          </p:cNvSpPr>
          <p:nvPr>
            <p:ph type="body" idx="1"/>
          </p:nvPr>
        </p:nvSpPr>
        <p:spPr>
          <a:xfrm>
            <a:off x="521550" y="2180794"/>
            <a:ext cx="7962554" cy="3828005"/>
          </a:xfrm>
          <a:prstGeom prst="rect">
            <a:avLst/>
          </a:prstGeom>
          <a:noFill/>
          <a:ln>
            <a:noFill/>
          </a:ln>
        </p:spPr>
        <p:txBody>
          <a:bodyPr spcFirstLastPara="1" vert="horz" wrap="square" lIns="68569" tIns="34275" rIns="68569" bIns="34275" rtlCol="0" anchor="t" anchorCtr="0">
            <a:normAutofit/>
          </a:bodyPr>
          <a:lstStyle/>
          <a:p>
            <a:pPr marL="171450" indent="-171450">
              <a:lnSpc>
                <a:spcPct val="90000"/>
              </a:lnSpc>
              <a:spcBef>
                <a:spcPts val="0"/>
              </a:spcBef>
              <a:buClr>
                <a:schemeClr val="dk1"/>
              </a:buClr>
              <a:buSzPts val="2600"/>
            </a:pPr>
            <a:r>
              <a:rPr lang="en-US" sz="1950" dirty="0"/>
              <a:t>UML stands for </a:t>
            </a:r>
            <a:r>
              <a:rPr lang="en-US" sz="1950" b="1" dirty="0"/>
              <a:t>U</a:t>
            </a:r>
            <a:r>
              <a:rPr lang="en-US" sz="1950" dirty="0"/>
              <a:t>nified </a:t>
            </a:r>
            <a:r>
              <a:rPr lang="en-US" sz="1950" b="1" dirty="0"/>
              <a:t>M</a:t>
            </a:r>
            <a:r>
              <a:rPr lang="en-US" sz="1950" dirty="0"/>
              <a:t>odeling </a:t>
            </a:r>
            <a:r>
              <a:rPr lang="en-US" sz="1950" b="1" dirty="0"/>
              <a:t>L</a:t>
            </a:r>
            <a:r>
              <a:rPr lang="en-US" sz="1950" dirty="0"/>
              <a:t>anguage</a:t>
            </a:r>
            <a:endParaRPr dirty="0"/>
          </a:p>
          <a:p>
            <a:pPr marL="171450" indent="-171450">
              <a:lnSpc>
                <a:spcPct val="90000"/>
              </a:lnSpc>
              <a:spcBef>
                <a:spcPts val="1050"/>
              </a:spcBef>
              <a:buClr>
                <a:schemeClr val="dk1"/>
              </a:buClr>
              <a:buSzPts val="2600"/>
            </a:pPr>
            <a:r>
              <a:rPr lang="en-US" sz="1950" dirty="0"/>
              <a:t>It is a modern approach to </a:t>
            </a:r>
            <a:r>
              <a:rPr lang="en-US" sz="1950" b="1" i="1" dirty="0"/>
              <a:t>modeling and documenting </a:t>
            </a:r>
            <a:r>
              <a:rPr lang="en-US" sz="1950" dirty="0"/>
              <a:t>software</a:t>
            </a:r>
            <a:endParaRPr dirty="0"/>
          </a:p>
          <a:p>
            <a:pPr marL="171450" indent="-171450">
              <a:lnSpc>
                <a:spcPct val="90000"/>
              </a:lnSpc>
              <a:spcBef>
                <a:spcPts val="1050"/>
              </a:spcBef>
              <a:buClr>
                <a:schemeClr val="dk1"/>
              </a:buClr>
              <a:buSzPts val="2600"/>
            </a:pPr>
            <a:r>
              <a:rPr lang="en-US" sz="1950" dirty="0"/>
              <a:t>It is one of the most popular </a:t>
            </a:r>
            <a:r>
              <a:rPr lang="en-US" sz="1950" b="1" i="1" dirty="0"/>
              <a:t>business process modeling </a:t>
            </a:r>
            <a:r>
              <a:rPr lang="en-US" sz="1950" dirty="0"/>
              <a:t>techniques</a:t>
            </a:r>
            <a:endParaRPr dirty="0"/>
          </a:p>
          <a:p>
            <a:pPr marL="171450" indent="-171450">
              <a:lnSpc>
                <a:spcPct val="90000"/>
              </a:lnSpc>
              <a:spcBef>
                <a:spcPts val="1050"/>
              </a:spcBef>
              <a:buClr>
                <a:schemeClr val="dk1"/>
              </a:buClr>
              <a:buSzPts val="2600"/>
            </a:pPr>
            <a:r>
              <a:rPr lang="en-US" sz="1950" dirty="0"/>
              <a:t>It is based on </a:t>
            </a:r>
            <a:r>
              <a:rPr lang="en-US" sz="1950" b="1" i="1" dirty="0"/>
              <a:t>diagrammatic representations</a:t>
            </a:r>
            <a:r>
              <a:rPr lang="en-US" sz="1950" dirty="0"/>
              <a:t> of software components</a:t>
            </a:r>
            <a:endParaRPr dirty="0"/>
          </a:p>
          <a:p>
            <a:pPr marL="171450" indent="-171450">
              <a:lnSpc>
                <a:spcPct val="90000"/>
              </a:lnSpc>
              <a:spcBef>
                <a:spcPts val="1050"/>
              </a:spcBef>
              <a:buClr>
                <a:schemeClr val="dk1"/>
              </a:buClr>
              <a:buSzPts val="2600"/>
            </a:pPr>
            <a:r>
              <a:rPr lang="en-US" sz="1950" dirty="0"/>
              <a:t>An old proverb says, </a:t>
            </a:r>
            <a:r>
              <a:rPr lang="en-US" sz="1950" i="1" dirty="0"/>
              <a:t>“A picture is worth a thousand words”</a:t>
            </a:r>
            <a:endParaRPr dirty="0"/>
          </a:p>
          <a:p>
            <a:pPr marL="171450" indent="-171450">
              <a:lnSpc>
                <a:spcPct val="90000"/>
              </a:lnSpc>
              <a:spcBef>
                <a:spcPts val="1050"/>
              </a:spcBef>
              <a:buClr>
                <a:schemeClr val="dk1"/>
              </a:buClr>
              <a:buSzPts val="2600"/>
            </a:pPr>
            <a:r>
              <a:rPr lang="en-US" sz="1950" dirty="0"/>
              <a:t>By using visual representations, we are able to</a:t>
            </a:r>
            <a:r>
              <a:rPr lang="en-US" sz="1950" b="1" i="1" dirty="0"/>
              <a:t> better understand possible flaws or errors</a:t>
            </a:r>
            <a:r>
              <a:rPr lang="en-US" sz="1950" dirty="0"/>
              <a:t> in software or business processes</a:t>
            </a:r>
            <a:endParaRPr dirty="0"/>
          </a:p>
          <a:p>
            <a:pPr marL="171450" indent="-47625">
              <a:lnSpc>
                <a:spcPct val="90000"/>
              </a:lnSpc>
              <a:spcBef>
                <a:spcPts val="750"/>
              </a:spcBef>
              <a:buClr>
                <a:schemeClr val="dk1"/>
              </a:buClr>
              <a:buSzPts val="2600"/>
              <a:buNone/>
            </a:pPr>
            <a:endParaRPr sz="1950" dirty="0"/>
          </a:p>
        </p:txBody>
      </p:sp>
      <p:sp>
        <p:nvSpPr>
          <p:cNvPr id="6" name="CustomShape 1"/>
          <p:cNvSpPr/>
          <p:nvPr/>
        </p:nvSpPr>
        <p:spPr>
          <a:xfrm>
            <a:off x="1493658" y="1099705"/>
            <a:ext cx="6857730" cy="34020"/>
          </a:xfrm>
          <a:prstGeom prst="rect">
            <a:avLst/>
          </a:prstGeom>
          <a:solidFill>
            <a:srgbClr val="EED126"/>
          </a:solidFill>
          <a:ln>
            <a:solidFill>
              <a:srgbClr val="EED126"/>
            </a:solidFill>
            <a:round/>
          </a:ln>
        </p:spPr>
        <p:style>
          <a:lnRef idx="2">
            <a:schemeClr val="accent1">
              <a:shade val="50000"/>
            </a:schemeClr>
          </a:lnRef>
          <a:fillRef idx="1">
            <a:schemeClr val="accent1"/>
          </a:fillRef>
          <a:effectRef idx="0">
            <a:schemeClr val="accent1"/>
          </a:effectRef>
          <a:fontRef idx="minor"/>
        </p:style>
      </p:sp>
      <p:sp>
        <p:nvSpPr>
          <p:cNvPr id="7" name="CustomShape 2"/>
          <p:cNvSpPr/>
          <p:nvPr/>
        </p:nvSpPr>
        <p:spPr>
          <a:xfrm>
            <a:off x="1493658" y="1191235"/>
            <a:ext cx="6857730" cy="136890"/>
          </a:xfrm>
          <a:prstGeom prst="rect">
            <a:avLst/>
          </a:prstGeom>
          <a:gradFill rotWithShape="0">
            <a:gsLst>
              <a:gs pos="0">
                <a:srgbClr val="D0D0D0"/>
              </a:gs>
              <a:gs pos="100000">
                <a:srgbClr val="EDEDED"/>
              </a:gs>
            </a:gsLst>
            <a:lin ang="16200000"/>
          </a:gradFill>
          <a:ln>
            <a:noFill/>
          </a:ln>
          <a:effectLst>
            <a:outerShdw blurRad="40000" dist="20160" dir="5400000" rotWithShape="0">
              <a:srgbClr val="000000">
                <a:alpha val="38000"/>
              </a:srgbClr>
            </a:outerShdw>
          </a:effectLst>
        </p:spPr>
        <p:style>
          <a:lnRef idx="1">
            <a:schemeClr val="dk1"/>
          </a:lnRef>
          <a:fillRef idx="2">
            <a:schemeClr val="dk1"/>
          </a:fillRef>
          <a:effectRef idx="1">
            <a:schemeClr val="dk1"/>
          </a:effectRef>
          <a:fontRef idx="minor"/>
        </p:style>
      </p:sp>
      <p:pic>
        <p:nvPicPr>
          <p:cNvPr id="8" name="Picture 5"/>
          <p:cNvPicPr/>
          <p:nvPr/>
        </p:nvPicPr>
        <p:blipFill>
          <a:blip r:embed="rId3"/>
          <a:stretch/>
        </p:blipFill>
        <p:spPr>
          <a:xfrm>
            <a:off x="5490102" y="1006963"/>
            <a:ext cx="914220" cy="399870"/>
          </a:xfrm>
          <a:prstGeom prst="rect">
            <a:avLst/>
          </a:prstGeom>
          <a:ln>
            <a:noFill/>
          </a:ln>
        </p:spPr>
      </p:pic>
      <p:sp>
        <p:nvSpPr>
          <p:cNvPr id="2" name="Date Placeholder 1"/>
          <p:cNvSpPr>
            <a:spLocks noGrp="1"/>
          </p:cNvSpPr>
          <p:nvPr>
            <p:ph type="dt" idx="10"/>
          </p:nvPr>
        </p:nvSpPr>
        <p:spPr/>
        <p:txBody>
          <a:bodyPr/>
          <a:lstStyle/>
          <a:p>
            <a:fld id="{B59511BB-D25E-46A6-9A59-E0E3C8AB60F9}" type="datetime1">
              <a:rPr lang="en-US" smtClean="0"/>
              <a:t>9/5/2022</a:t>
            </a:fld>
            <a:endParaRPr lang="en-US"/>
          </a:p>
        </p:txBody>
      </p:sp>
      <p:sp>
        <p:nvSpPr>
          <p:cNvPr id="10" name="Slide Number Placeholder 9"/>
          <p:cNvSpPr>
            <a:spLocks noGrp="1"/>
          </p:cNvSpPr>
          <p:nvPr>
            <p:ph type="sldNum" idx="12"/>
          </p:nvPr>
        </p:nvSpPr>
        <p:spPr/>
        <p:txBody>
          <a:bodyPr/>
          <a:lstStyle/>
          <a:p>
            <a:fld id="{00000000-1234-1234-1234-123412341234}" type="slidenum">
              <a:rPr lang="en-US" smtClean="0"/>
              <a:pPr/>
              <a:t>93</a:t>
            </a:fld>
            <a:endParaRPr 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4"/>
          <p:cNvSpPr txBox="1">
            <a:spLocks noGrp="1"/>
          </p:cNvSpPr>
          <p:nvPr>
            <p:ph type="title"/>
          </p:nvPr>
        </p:nvSpPr>
        <p:spPr>
          <a:xfrm>
            <a:off x="629562" y="1268760"/>
            <a:ext cx="4907627" cy="561585"/>
          </a:xfrm>
          <a:prstGeom prst="rect">
            <a:avLst/>
          </a:prstGeom>
          <a:noFill/>
          <a:ln>
            <a:noFill/>
          </a:ln>
        </p:spPr>
        <p:txBody>
          <a:bodyPr spcFirstLastPara="1" vert="horz" wrap="square" lIns="68569" tIns="34275" rIns="68569" bIns="34275" rtlCol="0" anchor="ctr" anchorCtr="0">
            <a:normAutofit/>
          </a:bodyPr>
          <a:lstStyle/>
          <a:p>
            <a:pPr algn="l">
              <a:lnSpc>
                <a:spcPct val="90000"/>
              </a:lnSpc>
              <a:spcBef>
                <a:spcPts val="0"/>
              </a:spcBef>
              <a:buClr>
                <a:schemeClr val="dk1"/>
              </a:buClr>
              <a:buSzPts val="3600"/>
            </a:pPr>
            <a:r>
              <a:rPr lang="en-US" sz="2700" dirty="0">
                <a:latin typeface="Arial"/>
                <a:ea typeface="Arial"/>
                <a:cs typeface="Arial"/>
                <a:sym typeface="Arial"/>
              </a:rPr>
              <a:t>UML Diagrams - Introduction</a:t>
            </a:r>
            <a:endParaRPr sz="2700" dirty="0">
              <a:latin typeface="Arial"/>
              <a:ea typeface="Arial"/>
              <a:cs typeface="Arial"/>
              <a:sym typeface="Arial"/>
            </a:endParaRPr>
          </a:p>
        </p:txBody>
      </p:sp>
      <p:sp>
        <p:nvSpPr>
          <p:cNvPr id="119" name="Google Shape;119;p4"/>
          <p:cNvSpPr txBox="1">
            <a:spLocks noGrp="1"/>
          </p:cNvSpPr>
          <p:nvPr>
            <p:ph type="body" idx="1"/>
          </p:nvPr>
        </p:nvSpPr>
        <p:spPr>
          <a:xfrm>
            <a:off x="628650" y="1808820"/>
            <a:ext cx="8286750" cy="4080179"/>
          </a:xfrm>
          <a:prstGeom prst="rect">
            <a:avLst/>
          </a:prstGeom>
          <a:noFill/>
          <a:ln>
            <a:noFill/>
          </a:ln>
        </p:spPr>
        <p:txBody>
          <a:bodyPr spcFirstLastPara="1" vert="horz" wrap="square" lIns="68569" tIns="34275" rIns="68569" bIns="34275" rtlCol="0" anchor="t" anchorCtr="0">
            <a:normAutofit fontScale="92500"/>
          </a:bodyPr>
          <a:lstStyle/>
          <a:p>
            <a:pPr marL="0" indent="0">
              <a:lnSpc>
                <a:spcPct val="90000"/>
              </a:lnSpc>
              <a:spcBef>
                <a:spcPts val="0"/>
              </a:spcBef>
              <a:buClr>
                <a:schemeClr val="dk1"/>
              </a:buClr>
              <a:buSzPts val="3200"/>
              <a:buNone/>
            </a:pPr>
            <a:r>
              <a:rPr lang="en-US" sz="2400" b="1" dirty="0"/>
              <a:t>SKETCH</a:t>
            </a:r>
            <a:endParaRPr dirty="0"/>
          </a:p>
          <a:p>
            <a:pPr marL="171450" indent="-171450">
              <a:lnSpc>
                <a:spcPct val="90000"/>
              </a:lnSpc>
              <a:spcBef>
                <a:spcPts val="1050"/>
              </a:spcBef>
              <a:buClr>
                <a:schemeClr val="dk1"/>
              </a:buClr>
              <a:buSzPts val="2600"/>
            </a:pPr>
            <a:r>
              <a:rPr lang="en-US" sz="1950" dirty="0"/>
              <a:t>In this case, UML diagrams are only a </a:t>
            </a:r>
            <a:r>
              <a:rPr lang="en-US" sz="1950" b="1" i="1" dirty="0"/>
              <a:t>lop-level view </a:t>
            </a:r>
            <a:r>
              <a:rPr lang="en-US" sz="1950" dirty="0"/>
              <a:t>of the system</a:t>
            </a:r>
            <a:endParaRPr dirty="0"/>
          </a:p>
          <a:p>
            <a:pPr marL="171450" indent="-171450">
              <a:lnSpc>
                <a:spcPct val="90000"/>
              </a:lnSpc>
              <a:spcBef>
                <a:spcPts val="1050"/>
              </a:spcBef>
              <a:buClr>
                <a:schemeClr val="dk1"/>
              </a:buClr>
              <a:buSzPts val="2600"/>
            </a:pPr>
            <a:r>
              <a:rPr lang="en-US" sz="1950" dirty="0"/>
              <a:t>It may not include all the necessary details to execute the project </a:t>
            </a:r>
            <a:endParaRPr dirty="0"/>
          </a:p>
          <a:p>
            <a:pPr marL="171450" indent="-171450">
              <a:lnSpc>
                <a:spcPct val="90000"/>
              </a:lnSpc>
              <a:spcBef>
                <a:spcPts val="1050"/>
              </a:spcBef>
              <a:buClr>
                <a:schemeClr val="dk1"/>
              </a:buClr>
              <a:buSzPts val="2600"/>
            </a:pPr>
            <a:r>
              <a:rPr lang="en-US" sz="1950" b="1" u="sng" dirty="0"/>
              <a:t>Forward Design:</a:t>
            </a:r>
            <a:endParaRPr dirty="0"/>
          </a:p>
          <a:p>
            <a:pPr marL="514350" lvl="1" indent="-171450">
              <a:lnSpc>
                <a:spcPct val="90000"/>
              </a:lnSpc>
              <a:spcBef>
                <a:spcPts val="1050"/>
              </a:spcBef>
              <a:buClr>
                <a:schemeClr val="dk1"/>
              </a:buClr>
              <a:buSzPts val="2600"/>
              <a:buChar char="•"/>
            </a:pPr>
            <a:r>
              <a:rPr lang="en-US" sz="1950" dirty="0"/>
              <a:t>The design of the sketch is done before coding the application</a:t>
            </a:r>
            <a:endParaRPr dirty="0"/>
          </a:p>
          <a:p>
            <a:pPr marL="514350" lvl="1" indent="-171450">
              <a:lnSpc>
                <a:spcPct val="90000"/>
              </a:lnSpc>
              <a:spcBef>
                <a:spcPts val="1050"/>
              </a:spcBef>
              <a:buClr>
                <a:schemeClr val="dk1"/>
              </a:buClr>
              <a:buSzPts val="2600"/>
              <a:buChar char="•"/>
            </a:pPr>
            <a:r>
              <a:rPr lang="en-US" sz="1950" dirty="0"/>
              <a:t>We can get a better view of the system or workflow that we are trying to create</a:t>
            </a:r>
            <a:endParaRPr dirty="0"/>
          </a:p>
          <a:p>
            <a:pPr marL="514350" lvl="1" indent="-171450">
              <a:lnSpc>
                <a:spcPct val="90000"/>
              </a:lnSpc>
              <a:spcBef>
                <a:spcPts val="1050"/>
              </a:spcBef>
              <a:buClr>
                <a:schemeClr val="dk1"/>
              </a:buClr>
              <a:buSzPts val="2600"/>
              <a:buChar char="•"/>
            </a:pPr>
            <a:r>
              <a:rPr lang="en-US" sz="1950" dirty="0"/>
              <a:t>Many design issues or flaws can be revealed</a:t>
            </a:r>
            <a:endParaRPr dirty="0"/>
          </a:p>
          <a:p>
            <a:pPr marL="514350" lvl="1" indent="-171450">
              <a:lnSpc>
                <a:spcPct val="90000"/>
              </a:lnSpc>
              <a:spcBef>
                <a:spcPts val="1050"/>
              </a:spcBef>
              <a:buClr>
                <a:schemeClr val="dk1"/>
              </a:buClr>
              <a:buSzPts val="2600"/>
              <a:buChar char="•"/>
            </a:pPr>
            <a:r>
              <a:rPr lang="en-US" sz="1950" dirty="0"/>
              <a:t>The overall project health and well-being can be improved</a:t>
            </a:r>
            <a:endParaRPr dirty="0"/>
          </a:p>
          <a:p>
            <a:pPr marL="171450" indent="-171450">
              <a:lnSpc>
                <a:spcPct val="90000"/>
              </a:lnSpc>
              <a:spcBef>
                <a:spcPts val="1050"/>
              </a:spcBef>
              <a:buClr>
                <a:schemeClr val="dk1"/>
              </a:buClr>
              <a:buSzPts val="2600"/>
            </a:pPr>
            <a:r>
              <a:rPr lang="en-US" sz="1950" b="1" u="sng" dirty="0"/>
              <a:t>Backward Design:</a:t>
            </a:r>
            <a:endParaRPr dirty="0"/>
          </a:p>
          <a:p>
            <a:pPr marL="514350" lvl="1" indent="-171450">
              <a:lnSpc>
                <a:spcPct val="90000"/>
              </a:lnSpc>
              <a:spcBef>
                <a:spcPts val="1050"/>
              </a:spcBef>
              <a:buClr>
                <a:schemeClr val="dk1"/>
              </a:buClr>
              <a:buSzPts val="2600"/>
              <a:buChar char="•"/>
            </a:pPr>
            <a:r>
              <a:rPr lang="en-US" sz="1950" dirty="0"/>
              <a:t>After writing the code, the UML diagrams are drawn as a form of documentation</a:t>
            </a:r>
            <a:endParaRPr dirty="0"/>
          </a:p>
          <a:p>
            <a:pPr marL="171450" indent="-47625">
              <a:lnSpc>
                <a:spcPct val="90000"/>
              </a:lnSpc>
              <a:spcBef>
                <a:spcPts val="1050"/>
              </a:spcBef>
              <a:buClr>
                <a:schemeClr val="dk1"/>
              </a:buClr>
              <a:buSzPts val="2600"/>
              <a:buNone/>
            </a:pPr>
            <a:endParaRPr sz="1950" dirty="0"/>
          </a:p>
        </p:txBody>
      </p:sp>
      <p:sp>
        <p:nvSpPr>
          <p:cNvPr id="4" name="CustomShape 1"/>
          <p:cNvSpPr/>
          <p:nvPr/>
        </p:nvSpPr>
        <p:spPr>
          <a:xfrm>
            <a:off x="1493658" y="1099705"/>
            <a:ext cx="6857730" cy="34020"/>
          </a:xfrm>
          <a:prstGeom prst="rect">
            <a:avLst/>
          </a:prstGeom>
          <a:solidFill>
            <a:srgbClr val="EED126"/>
          </a:solidFill>
          <a:ln>
            <a:solidFill>
              <a:srgbClr val="EED126"/>
            </a:solidFill>
            <a:round/>
          </a:ln>
        </p:spPr>
        <p:style>
          <a:lnRef idx="2">
            <a:schemeClr val="accent1">
              <a:shade val="50000"/>
            </a:schemeClr>
          </a:lnRef>
          <a:fillRef idx="1">
            <a:schemeClr val="accent1"/>
          </a:fillRef>
          <a:effectRef idx="0">
            <a:schemeClr val="accent1"/>
          </a:effectRef>
          <a:fontRef idx="minor"/>
        </p:style>
      </p:sp>
      <p:sp>
        <p:nvSpPr>
          <p:cNvPr id="5" name="CustomShape 2"/>
          <p:cNvSpPr/>
          <p:nvPr/>
        </p:nvSpPr>
        <p:spPr>
          <a:xfrm>
            <a:off x="1493658" y="1191235"/>
            <a:ext cx="6857730" cy="136890"/>
          </a:xfrm>
          <a:prstGeom prst="rect">
            <a:avLst/>
          </a:prstGeom>
          <a:gradFill rotWithShape="0">
            <a:gsLst>
              <a:gs pos="0">
                <a:srgbClr val="D0D0D0"/>
              </a:gs>
              <a:gs pos="100000">
                <a:srgbClr val="EDEDED"/>
              </a:gs>
            </a:gsLst>
            <a:lin ang="16200000"/>
          </a:gradFill>
          <a:ln>
            <a:noFill/>
          </a:ln>
          <a:effectLst>
            <a:outerShdw blurRad="40000" dist="20160" dir="5400000" rotWithShape="0">
              <a:srgbClr val="000000">
                <a:alpha val="38000"/>
              </a:srgbClr>
            </a:outerShdw>
          </a:effectLst>
        </p:spPr>
        <p:style>
          <a:lnRef idx="1">
            <a:schemeClr val="dk1"/>
          </a:lnRef>
          <a:fillRef idx="2">
            <a:schemeClr val="dk1"/>
          </a:fillRef>
          <a:effectRef idx="1">
            <a:schemeClr val="dk1"/>
          </a:effectRef>
          <a:fontRef idx="minor"/>
        </p:style>
      </p:sp>
      <p:pic>
        <p:nvPicPr>
          <p:cNvPr id="6" name="Picture 5"/>
          <p:cNvPicPr/>
          <p:nvPr/>
        </p:nvPicPr>
        <p:blipFill>
          <a:blip r:embed="rId3"/>
          <a:stretch/>
        </p:blipFill>
        <p:spPr>
          <a:xfrm>
            <a:off x="5490102" y="1006963"/>
            <a:ext cx="914220" cy="399870"/>
          </a:xfrm>
          <a:prstGeom prst="rect">
            <a:avLst/>
          </a:prstGeom>
          <a:ln>
            <a:noFill/>
          </a:ln>
        </p:spPr>
      </p:pic>
      <p:sp>
        <p:nvSpPr>
          <p:cNvPr id="2" name="Date Placeholder 1"/>
          <p:cNvSpPr>
            <a:spLocks noGrp="1"/>
          </p:cNvSpPr>
          <p:nvPr>
            <p:ph type="dt" idx="10"/>
          </p:nvPr>
        </p:nvSpPr>
        <p:spPr/>
        <p:txBody>
          <a:bodyPr/>
          <a:lstStyle/>
          <a:p>
            <a:fld id="{5663477F-55AA-4862-BC53-EEF9643CDA44}" type="datetime1">
              <a:rPr lang="en-US" smtClean="0"/>
              <a:t>9/5/2022</a:t>
            </a:fld>
            <a:endParaRPr lang="en-US"/>
          </a:p>
        </p:txBody>
      </p:sp>
      <p:sp>
        <p:nvSpPr>
          <p:cNvPr id="8" name="Slide Number Placeholder 7"/>
          <p:cNvSpPr>
            <a:spLocks noGrp="1"/>
          </p:cNvSpPr>
          <p:nvPr>
            <p:ph type="sldNum" idx="12"/>
          </p:nvPr>
        </p:nvSpPr>
        <p:spPr/>
        <p:txBody>
          <a:bodyPr/>
          <a:lstStyle/>
          <a:p>
            <a:fld id="{00000000-1234-1234-1234-123412341234}" type="slidenum">
              <a:rPr lang="en-US" smtClean="0"/>
              <a:pPr/>
              <a:t>94</a:t>
            </a:fld>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5"/>
          <p:cNvSpPr txBox="1">
            <a:spLocks noGrp="1"/>
          </p:cNvSpPr>
          <p:nvPr>
            <p:ph type="title"/>
          </p:nvPr>
        </p:nvSpPr>
        <p:spPr>
          <a:xfrm>
            <a:off x="629562" y="1322766"/>
            <a:ext cx="4907627" cy="561585"/>
          </a:xfrm>
          <a:prstGeom prst="rect">
            <a:avLst/>
          </a:prstGeom>
          <a:noFill/>
          <a:ln>
            <a:noFill/>
          </a:ln>
        </p:spPr>
        <p:txBody>
          <a:bodyPr spcFirstLastPara="1" vert="horz" wrap="square" lIns="68569" tIns="34275" rIns="68569" bIns="34275" rtlCol="0" anchor="ctr" anchorCtr="0">
            <a:normAutofit/>
          </a:bodyPr>
          <a:lstStyle/>
          <a:p>
            <a:pPr algn="l">
              <a:lnSpc>
                <a:spcPct val="90000"/>
              </a:lnSpc>
              <a:spcBef>
                <a:spcPts val="0"/>
              </a:spcBef>
              <a:buClr>
                <a:schemeClr val="dk1"/>
              </a:buClr>
              <a:buSzPts val="3600"/>
            </a:pPr>
            <a:r>
              <a:rPr lang="en-US" sz="2700" dirty="0">
                <a:latin typeface="Arial"/>
                <a:ea typeface="Arial"/>
                <a:cs typeface="Arial"/>
                <a:sym typeface="Arial"/>
              </a:rPr>
              <a:t>UML Diagrams - Introduction</a:t>
            </a:r>
            <a:endParaRPr sz="2700" dirty="0">
              <a:latin typeface="Arial"/>
              <a:ea typeface="Arial"/>
              <a:cs typeface="Arial"/>
              <a:sym typeface="Arial"/>
            </a:endParaRPr>
          </a:p>
        </p:txBody>
      </p:sp>
      <p:sp>
        <p:nvSpPr>
          <p:cNvPr id="125" name="Google Shape;125;p5"/>
          <p:cNvSpPr txBox="1">
            <a:spLocks noGrp="1"/>
          </p:cNvSpPr>
          <p:nvPr>
            <p:ph type="body" idx="1"/>
          </p:nvPr>
        </p:nvSpPr>
        <p:spPr>
          <a:xfrm>
            <a:off x="575556" y="1970838"/>
            <a:ext cx="8286750" cy="4221258"/>
          </a:xfrm>
          <a:prstGeom prst="rect">
            <a:avLst/>
          </a:prstGeom>
          <a:noFill/>
          <a:ln>
            <a:noFill/>
          </a:ln>
        </p:spPr>
        <p:txBody>
          <a:bodyPr spcFirstLastPara="1" vert="horz" wrap="square" lIns="68569" tIns="34275" rIns="68569" bIns="34275" rtlCol="0" anchor="t" anchorCtr="0">
            <a:normAutofit/>
          </a:bodyPr>
          <a:lstStyle/>
          <a:p>
            <a:pPr marL="0" indent="0">
              <a:lnSpc>
                <a:spcPct val="90000"/>
              </a:lnSpc>
              <a:spcBef>
                <a:spcPts val="0"/>
              </a:spcBef>
              <a:buClr>
                <a:schemeClr val="dk1"/>
              </a:buClr>
              <a:buSzPts val="3200"/>
              <a:buNone/>
            </a:pPr>
            <a:r>
              <a:rPr lang="en-US" sz="2400" b="1" dirty="0"/>
              <a:t>BLUEPRINT</a:t>
            </a:r>
            <a:endParaRPr dirty="0"/>
          </a:p>
          <a:p>
            <a:pPr marL="171450" indent="-171450">
              <a:lnSpc>
                <a:spcPct val="90000"/>
              </a:lnSpc>
              <a:spcBef>
                <a:spcPts val="1050"/>
              </a:spcBef>
              <a:buClr>
                <a:schemeClr val="dk1"/>
              </a:buClr>
              <a:buSzPts val="2600"/>
            </a:pPr>
            <a:r>
              <a:rPr lang="en-US" sz="1950" dirty="0"/>
              <a:t>In this case, the UML diagram serves as a complete design that requires  the actual implementation of the system or software.</a:t>
            </a:r>
            <a:endParaRPr dirty="0"/>
          </a:p>
          <a:p>
            <a:pPr marL="171450" indent="-171450">
              <a:lnSpc>
                <a:spcPct val="90000"/>
              </a:lnSpc>
              <a:spcBef>
                <a:spcPts val="1050"/>
              </a:spcBef>
              <a:buClr>
                <a:schemeClr val="dk1"/>
              </a:buClr>
              <a:buSzPts val="2600"/>
            </a:pPr>
            <a:r>
              <a:rPr lang="en-US" sz="1950" dirty="0"/>
              <a:t>Often, this is done by using </a:t>
            </a:r>
            <a:r>
              <a:rPr lang="en-US" sz="1950" b="1" dirty="0"/>
              <a:t>CASE tools </a:t>
            </a:r>
            <a:r>
              <a:rPr lang="en-US" sz="1950" dirty="0"/>
              <a:t>(</a:t>
            </a:r>
            <a:r>
              <a:rPr lang="en-US" sz="1950" b="1" dirty="0"/>
              <a:t>C</a:t>
            </a:r>
            <a:r>
              <a:rPr lang="en-US" sz="1950" dirty="0"/>
              <a:t>omputer </a:t>
            </a:r>
            <a:r>
              <a:rPr lang="en-US" sz="1950" b="1" dirty="0"/>
              <a:t>A</a:t>
            </a:r>
            <a:r>
              <a:rPr lang="en-US" sz="1950" dirty="0"/>
              <a:t>ided </a:t>
            </a:r>
            <a:r>
              <a:rPr lang="en-US" sz="1950" b="1" dirty="0"/>
              <a:t>S</a:t>
            </a:r>
            <a:r>
              <a:rPr lang="en-US" sz="1950" dirty="0"/>
              <a:t>oftware </a:t>
            </a:r>
            <a:r>
              <a:rPr lang="en-US" sz="1950" b="1" dirty="0"/>
              <a:t>E</a:t>
            </a:r>
            <a:r>
              <a:rPr lang="en-US" sz="1950" dirty="0"/>
              <a:t>ngineering Tools)</a:t>
            </a:r>
            <a:endParaRPr dirty="0"/>
          </a:p>
          <a:p>
            <a:pPr marL="171450" indent="-171450">
              <a:lnSpc>
                <a:spcPct val="90000"/>
              </a:lnSpc>
              <a:spcBef>
                <a:spcPts val="1050"/>
              </a:spcBef>
              <a:buClr>
                <a:schemeClr val="dk1"/>
              </a:buClr>
              <a:buSzPts val="2600"/>
            </a:pPr>
            <a:r>
              <a:rPr lang="en-US" sz="1950" dirty="0"/>
              <a:t>It needs more expertise and user training</a:t>
            </a:r>
            <a:endParaRPr dirty="0"/>
          </a:p>
          <a:p>
            <a:pPr marL="171450" indent="-47625">
              <a:lnSpc>
                <a:spcPct val="90000"/>
              </a:lnSpc>
              <a:spcBef>
                <a:spcPts val="1050"/>
              </a:spcBef>
              <a:buClr>
                <a:schemeClr val="dk1"/>
              </a:buClr>
              <a:buSzPts val="2600"/>
              <a:buNone/>
            </a:pPr>
            <a:endParaRPr sz="1950" dirty="0"/>
          </a:p>
        </p:txBody>
      </p:sp>
      <p:sp>
        <p:nvSpPr>
          <p:cNvPr id="4" name="CustomShape 1"/>
          <p:cNvSpPr/>
          <p:nvPr/>
        </p:nvSpPr>
        <p:spPr>
          <a:xfrm>
            <a:off x="1493658" y="1099705"/>
            <a:ext cx="6857730" cy="34020"/>
          </a:xfrm>
          <a:prstGeom prst="rect">
            <a:avLst/>
          </a:prstGeom>
          <a:solidFill>
            <a:srgbClr val="EED126"/>
          </a:solidFill>
          <a:ln>
            <a:solidFill>
              <a:srgbClr val="EED126"/>
            </a:solidFill>
            <a:round/>
          </a:ln>
        </p:spPr>
        <p:style>
          <a:lnRef idx="2">
            <a:schemeClr val="accent1">
              <a:shade val="50000"/>
            </a:schemeClr>
          </a:lnRef>
          <a:fillRef idx="1">
            <a:schemeClr val="accent1"/>
          </a:fillRef>
          <a:effectRef idx="0">
            <a:schemeClr val="accent1"/>
          </a:effectRef>
          <a:fontRef idx="minor"/>
        </p:style>
      </p:sp>
      <p:sp>
        <p:nvSpPr>
          <p:cNvPr id="5" name="CustomShape 2"/>
          <p:cNvSpPr/>
          <p:nvPr/>
        </p:nvSpPr>
        <p:spPr>
          <a:xfrm>
            <a:off x="1493658" y="1191235"/>
            <a:ext cx="6857730" cy="136890"/>
          </a:xfrm>
          <a:prstGeom prst="rect">
            <a:avLst/>
          </a:prstGeom>
          <a:gradFill rotWithShape="0">
            <a:gsLst>
              <a:gs pos="0">
                <a:srgbClr val="D0D0D0"/>
              </a:gs>
              <a:gs pos="100000">
                <a:srgbClr val="EDEDED"/>
              </a:gs>
            </a:gsLst>
            <a:lin ang="16200000"/>
          </a:gradFill>
          <a:ln>
            <a:noFill/>
          </a:ln>
          <a:effectLst>
            <a:outerShdw blurRad="40000" dist="20160" dir="5400000" rotWithShape="0">
              <a:srgbClr val="000000">
                <a:alpha val="38000"/>
              </a:srgbClr>
            </a:outerShdw>
          </a:effectLst>
        </p:spPr>
        <p:style>
          <a:lnRef idx="1">
            <a:schemeClr val="dk1"/>
          </a:lnRef>
          <a:fillRef idx="2">
            <a:schemeClr val="dk1"/>
          </a:fillRef>
          <a:effectRef idx="1">
            <a:schemeClr val="dk1"/>
          </a:effectRef>
          <a:fontRef idx="minor"/>
        </p:style>
      </p:sp>
      <p:pic>
        <p:nvPicPr>
          <p:cNvPr id="6" name="Picture 5"/>
          <p:cNvPicPr/>
          <p:nvPr/>
        </p:nvPicPr>
        <p:blipFill>
          <a:blip r:embed="rId3"/>
          <a:stretch/>
        </p:blipFill>
        <p:spPr>
          <a:xfrm>
            <a:off x="5490102" y="1006963"/>
            <a:ext cx="914220" cy="399870"/>
          </a:xfrm>
          <a:prstGeom prst="rect">
            <a:avLst/>
          </a:prstGeom>
          <a:ln>
            <a:noFill/>
          </a:ln>
        </p:spPr>
      </p:pic>
      <p:sp>
        <p:nvSpPr>
          <p:cNvPr id="2" name="Date Placeholder 1"/>
          <p:cNvSpPr>
            <a:spLocks noGrp="1"/>
          </p:cNvSpPr>
          <p:nvPr>
            <p:ph type="dt" idx="10"/>
          </p:nvPr>
        </p:nvSpPr>
        <p:spPr/>
        <p:txBody>
          <a:bodyPr/>
          <a:lstStyle/>
          <a:p>
            <a:fld id="{878026F4-9C52-4FF5-AB92-5332EAD2C226}" type="datetime1">
              <a:rPr lang="en-US" smtClean="0"/>
              <a:t>9/5/2022</a:t>
            </a:fld>
            <a:endParaRPr lang="en-US"/>
          </a:p>
        </p:txBody>
      </p:sp>
      <p:sp>
        <p:nvSpPr>
          <p:cNvPr id="8" name="Slide Number Placeholder 7"/>
          <p:cNvSpPr>
            <a:spLocks noGrp="1"/>
          </p:cNvSpPr>
          <p:nvPr>
            <p:ph type="sldNum" idx="12"/>
          </p:nvPr>
        </p:nvSpPr>
        <p:spPr/>
        <p:txBody>
          <a:bodyPr/>
          <a:lstStyle/>
          <a:p>
            <a:fld id="{00000000-1234-1234-1234-123412341234}" type="slidenum">
              <a:rPr lang="en-US" smtClean="0"/>
              <a:pPr/>
              <a:t>95</a:t>
            </a:fld>
            <a:endParaRPr 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457200" y="1600200"/>
            <a:ext cx="3732213" cy="3430588"/>
          </a:xfrm>
          <a:prstGeom prst="rect">
            <a:avLst/>
          </a:prstGeom>
          <a:gradFill rotWithShape="1">
            <a:gsLst>
              <a:gs pos="0">
                <a:schemeClr val="bg1"/>
              </a:gs>
              <a:gs pos="100000">
                <a:srgbClr val="E2EDB1"/>
              </a:gs>
            </a:gsLst>
            <a:lin ang="0" scaled="1"/>
          </a:gradFill>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90000"/>
              </a:lnSpc>
              <a:buFontTx/>
              <a:buNone/>
            </a:pPr>
            <a:r>
              <a:rPr lang="en-US" altLang="ko-KR" dirty="0">
                <a:solidFill>
                  <a:srgbClr val="FF0000"/>
                </a:solidFill>
                <a:latin typeface="Times New Roman" panose="02020603050405020304" pitchFamily="18" charset="0"/>
                <a:cs typeface="Times New Roman" panose="02020603050405020304" pitchFamily="18" charset="0"/>
              </a:rPr>
              <a:t>Structural</a:t>
            </a:r>
          </a:p>
          <a:p>
            <a:pPr>
              <a:lnSpc>
                <a:spcPct val="90000"/>
              </a:lnSpc>
              <a:buFontTx/>
              <a:buNone/>
            </a:pPr>
            <a:r>
              <a:rPr lang="en-US" altLang="ko-KR" sz="1200" dirty="0">
                <a:latin typeface="Times New Roman" panose="02020603050405020304" pitchFamily="18" charset="0"/>
                <a:cs typeface="Times New Roman" panose="02020603050405020304" pitchFamily="18" charset="0"/>
              </a:rPr>
              <a:t>	: element of spec. irrespective of time</a:t>
            </a:r>
          </a:p>
          <a:p>
            <a:pPr>
              <a:lnSpc>
                <a:spcPct val="90000"/>
              </a:lnSpc>
              <a:buFontTx/>
              <a:buNone/>
            </a:pPr>
            <a:endParaRPr lang="en-US" altLang="ko-KR" sz="2400" dirty="0">
              <a:latin typeface="Times New Roman" panose="02020603050405020304" pitchFamily="18" charset="0"/>
              <a:cs typeface="Times New Roman" panose="02020603050405020304" pitchFamily="18" charset="0"/>
            </a:endParaRPr>
          </a:p>
          <a:p>
            <a:pPr>
              <a:lnSpc>
                <a:spcPct val="90000"/>
              </a:lnSpc>
            </a:pPr>
            <a:r>
              <a:rPr lang="en-US" altLang="ko-KR" sz="2000" dirty="0">
                <a:latin typeface="Times New Roman" panose="02020603050405020304" pitchFamily="18" charset="0"/>
                <a:cs typeface="Times New Roman" panose="02020603050405020304" pitchFamily="18" charset="0"/>
              </a:rPr>
              <a:t>Class</a:t>
            </a:r>
          </a:p>
          <a:p>
            <a:pPr>
              <a:lnSpc>
                <a:spcPct val="90000"/>
              </a:lnSpc>
            </a:pPr>
            <a:r>
              <a:rPr lang="en-US" altLang="ko-KR" sz="2000" dirty="0">
                <a:latin typeface="Times New Roman" panose="02020603050405020304" pitchFamily="18" charset="0"/>
                <a:cs typeface="Times New Roman" panose="02020603050405020304" pitchFamily="18" charset="0"/>
              </a:rPr>
              <a:t>Component</a:t>
            </a:r>
          </a:p>
          <a:p>
            <a:pPr>
              <a:lnSpc>
                <a:spcPct val="90000"/>
              </a:lnSpc>
            </a:pPr>
            <a:r>
              <a:rPr lang="en-US" altLang="ko-KR" sz="2000" dirty="0">
                <a:latin typeface="Times New Roman" panose="02020603050405020304" pitchFamily="18" charset="0"/>
                <a:cs typeface="Times New Roman" panose="02020603050405020304" pitchFamily="18" charset="0"/>
              </a:rPr>
              <a:t>Deployment</a:t>
            </a:r>
          </a:p>
          <a:p>
            <a:pPr>
              <a:lnSpc>
                <a:spcPct val="90000"/>
              </a:lnSpc>
            </a:pPr>
            <a:r>
              <a:rPr lang="en-US" altLang="ko-KR" sz="2000" dirty="0">
                <a:latin typeface="Times New Roman" panose="02020603050405020304" pitchFamily="18" charset="0"/>
                <a:cs typeface="Times New Roman" panose="02020603050405020304" pitchFamily="18" charset="0"/>
              </a:rPr>
              <a:t>Object</a:t>
            </a:r>
          </a:p>
          <a:p>
            <a:pPr>
              <a:lnSpc>
                <a:spcPct val="90000"/>
              </a:lnSpc>
            </a:pPr>
            <a:r>
              <a:rPr lang="en-US" altLang="ko-KR" sz="2000" i="1" dirty="0">
                <a:latin typeface="Times New Roman" panose="02020603050405020304" pitchFamily="18" charset="0"/>
                <a:cs typeface="Times New Roman" panose="02020603050405020304" pitchFamily="18" charset="0"/>
              </a:rPr>
              <a:t>Composite structure</a:t>
            </a:r>
          </a:p>
          <a:p>
            <a:pPr>
              <a:lnSpc>
                <a:spcPct val="90000"/>
              </a:lnSpc>
            </a:pPr>
            <a:r>
              <a:rPr lang="en-US" altLang="ko-KR" sz="2000" i="1" dirty="0">
                <a:latin typeface="Times New Roman" panose="02020603050405020304" pitchFamily="18" charset="0"/>
                <a:cs typeface="Times New Roman" panose="02020603050405020304" pitchFamily="18" charset="0"/>
              </a:rPr>
              <a:t>Package</a:t>
            </a:r>
          </a:p>
        </p:txBody>
      </p:sp>
      <p:sp>
        <p:nvSpPr>
          <p:cNvPr id="6" name="Rectangle 4"/>
          <p:cNvSpPr txBox="1">
            <a:spLocks noChangeArrowheads="1"/>
          </p:cNvSpPr>
          <p:nvPr/>
        </p:nvSpPr>
        <p:spPr>
          <a:xfrm>
            <a:off x="4648200" y="1143000"/>
            <a:ext cx="3962400" cy="2438400"/>
          </a:xfrm>
          <a:prstGeom prst="rect">
            <a:avLst/>
          </a:prstGeom>
          <a:gradFill rotWithShape="1">
            <a:gsLst>
              <a:gs pos="0">
                <a:schemeClr val="bg1"/>
              </a:gs>
              <a:gs pos="100000">
                <a:srgbClr val="C9DEC0"/>
              </a:gs>
            </a:gsLst>
            <a:lin ang="18900000" scaled="1"/>
          </a:gradFill>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90000"/>
              </a:lnSpc>
              <a:buFontTx/>
              <a:buNone/>
            </a:pPr>
            <a:r>
              <a:rPr lang="en-US" altLang="ko-KR" dirty="0">
                <a:solidFill>
                  <a:srgbClr val="FF0000"/>
                </a:solidFill>
                <a:latin typeface="Times New Roman" panose="02020603050405020304" pitchFamily="18" charset="0"/>
                <a:cs typeface="Times New Roman" panose="02020603050405020304" pitchFamily="18" charset="0"/>
              </a:rPr>
              <a:t>Behavioral</a:t>
            </a:r>
          </a:p>
          <a:p>
            <a:pPr>
              <a:lnSpc>
                <a:spcPct val="90000"/>
              </a:lnSpc>
              <a:buFontTx/>
              <a:buNone/>
            </a:pPr>
            <a:r>
              <a:rPr lang="en-US" altLang="ko-KR" sz="1200" dirty="0">
                <a:latin typeface="Times New Roman" panose="02020603050405020304" pitchFamily="18" charset="0"/>
                <a:cs typeface="Times New Roman" panose="02020603050405020304" pitchFamily="18" charset="0"/>
              </a:rPr>
              <a:t>	: behavioral features of a system / business process</a:t>
            </a:r>
          </a:p>
          <a:p>
            <a:pPr>
              <a:lnSpc>
                <a:spcPct val="90000"/>
              </a:lnSpc>
              <a:buFontTx/>
              <a:buNone/>
            </a:pPr>
            <a:endParaRPr lang="en-US" altLang="ko-KR" sz="1200" dirty="0">
              <a:latin typeface="Times New Roman" panose="02020603050405020304" pitchFamily="18" charset="0"/>
              <a:cs typeface="Times New Roman" panose="02020603050405020304" pitchFamily="18" charset="0"/>
            </a:endParaRPr>
          </a:p>
          <a:p>
            <a:pPr>
              <a:lnSpc>
                <a:spcPct val="90000"/>
              </a:lnSpc>
            </a:pPr>
            <a:r>
              <a:rPr lang="en-US" altLang="ko-KR" sz="2000" dirty="0">
                <a:latin typeface="Times New Roman" panose="02020603050405020304" pitchFamily="18" charset="0"/>
                <a:cs typeface="Times New Roman" panose="02020603050405020304" pitchFamily="18" charset="0"/>
              </a:rPr>
              <a:t>Activity</a:t>
            </a:r>
          </a:p>
          <a:p>
            <a:pPr>
              <a:lnSpc>
                <a:spcPct val="90000"/>
              </a:lnSpc>
            </a:pPr>
            <a:r>
              <a:rPr lang="en-US" altLang="ko-KR" sz="2000" dirty="0">
                <a:latin typeface="Times New Roman" panose="02020603050405020304" pitchFamily="18" charset="0"/>
                <a:cs typeface="Times New Roman" panose="02020603050405020304" pitchFamily="18" charset="0"/>
              </a:rPr>
              <a:t>State machine</a:t>
            </a:r>
          </a:p>
          <a:p>
            <a:pPr>
              <a:lnSpc>
                <a:spcPct val="90000"/>
              </a:lnSpc>
            </a:pPr>
            <a:r>
              <a:rPr lang="en-US" altLang="ko-KR" sz="2000" dirty="0">
                <a:latin typeface="Times New Roman" panose="02020603050405020304" pitchFamily="18" charset="0"/>
                <a:cs typeface="Times New Roman" panose="02020603050405020304" pitchFamily="18" charset="0"/>
              </a:rPr>
              <a:t>Use case</a:t>
            </a:r>
          </a:p>
          <a:p>
            <a:pPr>
              <a:lnSpc>
                <a:spcPct val="90000"/>
              </a:lnSpc>
            </a:pPr>
            <a:r>
              <a:rPr lang="en-US" altLang="ko-KR" sz="2000" i="1" dirty="0">
                <a:latin typeface="Times New Roman" panose="02020603050405020304" pitchFamily="18" charset="0"/>
                <a:cs typeface="Times New Roman" panose="02020603050405020304" pitchFamily="18" charset="0"/>
              </a:rPr>
              <a:t>Interaction</a:t>
            </a:r>
          </a:p>
          <a:p>
            <a:pPr>
              <a:lnSpc>
                <a:spcPct val="90000"/>
              </a:lnSpc>
              <a:buFontTx/>
              <a:buNone/>
            </a:pPr>
            <a:endParaRPr lang="en-US" altLang="ko-KR" sz="2000" i="1" dirty="0">
              <a:latin typeface="Tahoma" pitchFamily="34" charset="0"/>
            </a:endParaRPr>
          </a:p>
        </p:txBody>
      </p:sp>
      <p:sp>
        <p:nvSpPr>
          <p:cNvPr id="7" name="Rectangle 8"/>
          <p:cNvSpPr>
            <a:spLocks noChangeArrowheads="1"/>
          </p:cNvSpPr>
          <p:nvPr/>
        </p:nvSpPr>
        <p:spPr bwMode="auto">
          <a:xfrm>
            <a:off x="4876800" y="3886200"/>
            <a:ext cx="3581400" cy="2667000"/>
          </a:xfrm>
          <a:prstGeom prst="rect">
            <a:avLst/>
          </a:prstGeom>
          <a:gradFill rotWithShape="1">
            <a:gsLst>
              <a:gs pos="0">
                <a:srgbClr val="C1D6DD"/>
              </a:gs>
              <a:gs pos="100000">
                <a:schemeClr val="bg1"/>
              </a:gs>
            </a:gsLst>
            <a:path path="rect">
              <a:fillToRect r="100000" b="10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latinLnBrk="1" hangingPunct="0">
              <a:spcBef>
                <a:spcPct val="0"/>
              </a:spcBef>
              <a:spcAft>
                <a:spcPct val="0"/>
              </a:spcAft>
              <a:defRPr kumimoji="1">
                <a:solidFill>
                  <a:schemeClr val="tx1"/>
                </a:solidFill>
                <a:latin typeface="굴림" pitchFamily="50" charset="-127"/>
                <a:ea typeface="굴림" pitchFamily="50" charset="-127"/>
              </a:defRPr>
            </a:lvl9pPr>
          </a:lstStyle>
          <a:p>
            <a:pPr eaLnBrk="1" hangingPunct="1">
              <a:lnSpc>
                <a:spcPct val="90000"/>
              </a:lnSpc>
              <a:spcBef>
                <a:spcPct val="20000"/>
              </a:spcBef>
            </a:pPr>
            <a:r>
              <a:rPr lang="en-US" altLang="ko-KR" sz="3200" dirty="0">
                <a:solidFill>
                  <a:srgbClr val="FF0000"/>
                </a:solidFill>
                <a:latin typeface="Times New Roman" panose="02020603050405020304" pitchFamily="18" charset="0"/>
                <a:cs typeface="Times New Roman" panose="02020603050405020304" pitchFamily="18" charset="0"/>
              </a:rPr>
              <a:t>Interaction</a:t>
            </a:r>
          </a:p>
          <a:p>
            <a:pPr eaLnBrk="1" hangingPunct="1">
              <a:lnSpc>
                <a:spcPct val="90000"/>
              </a:lnSpc>
              <a:spcBef>
                <a:spcPct val="20000"/>
              </a:spcBef>
            </a:pPr>
            <a:r>
              <a:rPr lang="en-US" altLang="ko-KR" sz="1200" dirty="0">
                <a:latin typeface="Times New Roman" panose="02020603050405020304" pitchFamily="18" charset="0"/>
                <a:cs typeface="Times New Roman" panose="02020603050405020304" pitchFamily="18" charset="0"/>
              </a:rPr>
              <a:t>	: emphasize object interaction</a:t>
            </a:r>
          </a:p>
          <a:p>
            <a:pPr eaLnBrk="1" hangingPunct="1">
              <a:lnSpc>
                <a:spcPct val="90000"/>
              </a:lnSpc>
              <a:spcBef>
                <a:spcPct val="20000"/>
              </a:spcBef>
            </a:pPr>
            <a:endParaRPr lang="en-US" altLang="ko-KR" sz="1200" dirty="0">
              <a:latin typeface="Times New Roman" panose="02020603050405020304" pitchFamily="18" charset="0"/>
              <a:cs typeface="Times New Roman" panose="02020603050405020304" pitchFamily="18" charset="0"/>
            </a:endParaRPr>
          </a:p>
          <a:p>
            <a:pPr eaLnBrk="1" hangingPunct="1">
              <a:lnSpc>
                <a:spcPct val="90000"/>
              </a:lnSpc>
              <a:spcBef>
                <a:spcPct val="20000"/>
              </a:spcBef>
              <a:buFontTx/>
              <a:buChar char="•"/>
            </a:pPr>
            <a:r>
              <a:rPr lang="en-US" altLang="ko-KR" sz="2000" dirty="0">
                <a:latin typeface="Times New Roman" panose="02020603050405020304" pitchFamily="18" charset="0"/>
                <a:cs typeface="Times New Roman" panose="02020603050405020304" pitchFamily="18" charset="0"/>
              </a:rPr>
              <a:t>Communication(</a:t>
            </a:r>
            <a:r>
              <a:rPr lang="en-US" altLang="ko-KR" sz="2000" dirty="0" err="1">
                <a:latin typeface="Times New Roman" panose="02020603050405020304" pitchFamily="18" charset="0"/>
                <a:cs typeface="Times New Roman" panose="02020603050405020304" pitchFamily="18" charset="0"/>
              </a:rPr>
              <a:t>collaberation</a:t>
            </a:r>
            <a:r>
              <a:rPr lang="en-US" altLang="ko-KR" sz="2000" dirty="0">
                <a:latin typeface="Times New Roman" panose="02020603050405020304" pitchFamily="18" charset="0"/>
                <a:cs typeface="Times New Roman" panose="02020603050405020304" pitchFamily="18" charset="0"/>
              </a:rPr>
              <a:t>)</a:t>
            </a:r>
          </a:p>
          <a:p>
            <a:pPr eaLnBrk="1" hangingPunct="1">
              <a:lnSpc>
                <a:spcPct val="90000"/>
              </a:lnSpc>
              <a:spcBef>
                <a:spcPct val="20000"/>
              </a:spcBef>
              <a:buFontTx/>
              <a:buChar char="•"/>
            </a:pPr>
            <a:r>
              <a:rPr lang="en-US" altLang="ko-KR" sz="2000" dirty="0">
                <a:latin typeface="Times New Roman" panose="02020603050405020304" pitchFamily="18" charset="0"/>
                <a:cs typeface="Times New Roman" panose="02020603050405020304" pitchFamily="18" charset="0"/>
              </a:rPr>
              <a:t>Sequence</a:t>
            </a:r>
          </a:p>
          <a:p>
            <a:pPr eaLnBrk="1" hangingPunct="1">
              <a:lnSpc>
                <a:spcPct val="90000"/>
              </a:lnSpc>
              <a:spcBef>
                <a:spcPct val="20000"/>
              </a:spcBef>
              <a:buFontTx/>
              <a:buChar char="•"/>
            </a:pPr>
            <a:r>
              <a:rPr lang="en-US" altLang="ko-KR" sz="2000" i="1" dirty="0">
                <a:latin typeface="Times New Roman" panose="02020603050405020304" pitchFamily="18" charset="0"/>
                <a:cs typeface="Times New Roman" panose="02020603050405020304" pitchFamily="18" charset="0"/>
              </a:rPr>
              <a:t>Interaction overview</a:t>
            </a:r>
          </a:p>
          <a:p>
            <a:pPr eaLnBrk="1" hangingPunct="1">
              <a:lnSpc>
                <a:spcPct val="90000"/>
              </a:lnSpc>
              <a:spcBef>
                <a:spcPct val="20000"/>
              </a:spcBef>
              <a:buFontTx/>
              <a:buChar char="•"/>
            </a:pPr>
            <a:r>
              <a:rPr lang="en-US" altLang="ko-KR" sz="2000" i="1" dirty="0">
                <a:latin typeface="Times New Roman" panose="02020603050405020304" pitchFamily="18" charset="0"/>
                <a:cs typeface="Times New Roman" panose="02020603050405020304" pitchFamily="18" charset="0"/>
              </a:rPr>
              <a:t>Timing</a:t>
            </a:r>
          </a:p>
          <a:p>
            <a:pPr eaLnBrk="1" hangingPunct="1">
              <a:lnSpc>
                <a:spcPct val="90000"/>
              </a:lnSpc>
              <a:spcBef>
                <a:spcPct val="20000"/>
              </a:spcBef>
            </a:pPr>
            <a:endParaRPr lang="en-US" altLang="ko-KR" sz="2000" i="1" dirty="0">
              <a:latin typeface="Tahoma" pitchFamily="34" charset="0"/>
            </a:endParaRPr>
          </a:p>
        </p:txBody>
      </p:sp>
      <p:sp>
        <p:nvSpPr>
          <p:cNvPr id="8" name="Rectangle 2"/>
          <p:cNvSpPr>
            <a:spLocks noGrp="1" noChangeArrowheads="1"/>
          </p:cNvSpPr>
          <p:nvPr>
            <p:ph type="title"/>
          </p:nvPr>
        </p:nvSpPr>
        <p:spPr>
          <a:xfrm>
            <a:off x="457200" y="274638"/>
            <a:ext cx="8229600" cy="639762"/>
          </a:xfrm>
        </p:spPr>
        <p:txBody>
          <a:bodyPr>
            <a:normAutofit fontScale="90000"/>
          </a:bodyPr>
          <a:lstStyle/>
          <a:p>
            <a:pPr eaLnBrk="1" hangingPunct="1"/>
            <a:r>
              <a:rPr lang="en-US" altLang="ko-KR" sz="4000" b="1" dirty="0">
                <a:latin typeface="Tahoma" pitchFamily="34" charset="0"/>
              </a:rPr>
              <a:t>Overview of UML Diagrams</a:t>
            </a:r>
          </a:p>
        </p:txBody>
      </p:sp>
      <p:sp>
        <p:nvSpPr>
          <p:cNvPr id="2" name="Rectangle 1">
            <a:extLst>
              <a:ext uri="{FF2B5EF4-FFF2-40B4-BE49-F238E27FC236}">
                <a16:creationId xmlns:a16="http://schemas.microsoft.com/office/drawing/2014/main" id="{DF5FEFA7-6C74-E7D9-BD41-6C36837349F1}"/>
              </a:ext>
            </a:extLst>
          </p:cNvPr>
          <p:cNvSpPr/>
          <p:nvPr/>
        </p:nvSpPr>
        <p:spPr>
          <a:xfrm>
            <a:off x="76200" y="872836"/>
            <a:ext cx="9144000" cy="41564"/>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4106432-B0AA-2298-BAE0-14397E8CC657}"/>
              </a:ext>
            </a:extLst>
          </p:cNvPr>
          <p:cNvSpPr/>
          <p:nvPr/>
        </p:nvSpPr>
        <p:spPr>
          <a:xfrm>
            <a:off x="114300" y="914398"/>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4" name="Picture 3" descr="pngfind.com-kingpin-png-4152286 (1).png">
            <a:extLst>
              <a:ext uri="{FF2B5EF4-FFF2-40B4-BE49-F238E27FC236}">
                <a16:creationId xmlns:a16="http://schemas.microsoft.com/office/drawing/2014/main" id="{F497580F-504C-E51A-E652-516109EBC559}"/>
              </a:ext>
            </a:extLst>
          </p:cNvPr>
          <p:cNvPicPr>
            <a:picLocks noChangeAspect="1"/>
          </p:cNvPicPr>
          <p:nvPr/>
        </p:nvPicPr>
        <p:blipFill>
          <a:blip r:embed="rId2" cstate="print"/>
          <a:stretch>
            <a:fillRect/>
          </a:stretch>
        </p:blipFill>
        <p:spPr>
          <a:xfrm>
            <a:off x="5029200" y="718358"/>
            <a:ext cx="1219200" cy="533400"/>
          </a:xfrm>
          <a:prstGeom prst="rect">
            <a:avLst/>
          </a:prstGeom>
        </p:spPr>
      </p:pic>
      <p:sp>
        <p:nvSpPr>
          <p:cNvPr id="9" name="Date Placeholder 8">
            <a:extLst>
              <a:ext uri="{FF2B5EF4-FFF2-40B4-BE49-F238E27FC236}">
                <a16:creationId xmlns:a16="http://schemas.microsoft.com/office/drawing/2014/main" id="{11FB7664-1A21-F525-1BF7-7519F1D7EF5B}"/>
              </a:ext>
            </a:extLst>
          </p:cNvPr>
          <p:cNvSpPr>
            <a:spLocks noGrp="1"/>
          </p:cNvSpPr>
          <p:nvPr>
            <p:ph type="dt" sz="half" idx="10"/>
          </p:nvPr>
        </p:nvSpPr>
        <p:spPr/>
        <p:txBody>
          <a:bodyPr/>
          <a:lstStyle/>
          <a:p>
            <a:fld id="{D92936D9-00AB-495D-BD31-C4C178A9AEE0}" type="datetime1">
              <a:rPr lang="en-US" smtClean="0"/>
              <a:t>9/5/2022</a:t>
            </a:fld>
            <a:endParaRPr lang="en-US"/>
          </a:p>
        </p:txBody>
      </p:sp>
      <p:sp>
        <p:nvSpPr>
          <p:cNvPr id="10" name="Footer Placeholder 9">
            <a:extLst>
              <a:ext uri="{FF2B5EF4-FFF2-40B4-BE49-F238E27FC236}">
                <a16:creationId xmlns:a16="http://schemas.microsoft.com/office/drawing/2014/main" id="{BC710F78-DFC3-B967-F300-7981C810B715}"/>
              </a:ext>
            </a:extLst>
          </p:cNvPr>
          <p:cNvSpPr>
            <a:spLocks noGrp="1"/>
          </p:cNvSpPr>
          <p:nvPr>
            <p:ph type="ftr" sz="quarter" idx="11"/>
          </p:nvPr>
        </p:nvSpPr>
        <p:spPr/>
        <p:txBody>
          <a:bodyPr/>
          <a:lstStyle/>
          <a:p>
            <a:r>
              <a:rPr lang="en-US"/>
              <a:t>C ,C++ and UML Basics</a:t>
            </a:r>
          </a:p>
        </p:txBody>
      </p:sp>
      <p:sp>
        <p:nvSpPr>
          <p:cNvPr id="11" name="Slide Number Placeholder 10">
            <a:extLst>
              <a:ext uri="{FF2B5EF4-FFF2-40B4-BE49-F238E27FC236}">
                <a16:creationId xmlns:a16="http://schemas.microsoft.com/office/drawing/2014/main" id="{9D7E2F48-26FD-59D7-49AC-397014874424}"/>
              </a:ext>
            </a:extLst>
          </p:cNvPr>
          <p:cNvSpPr>
            <a:spLocks noGrp="1"/>
          </p:cNvSpPr>
          <p:nvPr>
            <p:ph type="sldNum" sz="quarter" idx="12"/>
          </p:nvPr>
        </p:nvSpPr>
        <p:spPr/>
        <p:txBody>
          <a:bodyPr/>
          <a:lstStyle/>
          <a:p>
            <a:fld id="{A1A6BA4E-CDAE-4DEF-A7CA-99055C502B84}" type="slidenum">
              <a:rPr lang="en-US" smtClean="0"/>
              <a:pPr/>
              <a:t>96</a:t>
            </a:fld>
            <a:endParaRPr lang="en-US"/>
          </a:p>
        </p:txBody>
      </p:sp>
    </p:spTree>
    <p:extLst>
      <p:ext uri="{BB962C8B-B14F-4D97-AF65-F5344CB8AC3E}">
        <p14:creationId xmlns:p14="http://schemas.microsoft.com/office/powerpoint/2010/main" val="27428977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7"/>
          <p:cNvSpPr txBox="1">
            <a:spLocks noGrp="1"/>
          </p:cNvSpPr>
          <p:nvPr>
            <p:ph type="title"/>
          </p:nvPr>
        </p:nvSpPr>
        <p:spPr>
          <a:xfrm>
            <a:off x="685800" y="210957"/>
            <a:ext cx="4907627" cy="561585"/>
          </a:xfrm>
          <a:prstGeom prst="rect">
            <a:avLst/>
          </a:prstGeom>
          <a:noFill/>
          <a:ln>
            <a:noFill/>
          </a:ln>
        </p:spPr>
        <p:txBody>
          <a:bodyPr spcFirstLastPara="1" vert="horz" wrap="square" lIns="68569" tIns="34275" rIns="68569" bIns="34275" rtlCol="0" anchor="ctr" anchorCtr="0">
            <a:normAutofit/>
          </a:bodyPr>
          <a:lstStyle/>
          <a:p>
            <a:pPr algn="l">
              <a:lnSpc>
                <a:spcPct val="90000"/>
              </a:lnSpc>
              <a:spcBef>
                <a:spcPts val="0"/>
              </a:spcBef>
              <a:buClr>
                <a:schemeClr val="dk1"/>
              </a:buClr>
              <a:buSzPts val="3600"/>
            </a:pPr>
            <a:r>
              <a:rPr lang="en-US" sz="2700" dirty="0">
                <a:latin typeface="Arial"/>
                <a:ea typeface="Arial"/>
                <a:cs typeface="Arial"/>
                <a:sym typeface="Arial"/>
              </a:rPr>
              <a:t>Class Diagram</a:t>
            </a:r>
            <a:endParaRPr sz="2700" dirty="0">
              <a:latin typeface="Arial"/>
              <a:ea typeface="Arial"/>
              <a:cs typeface="Arial"/>
              <a:sym typeface="Arial"/>
            </a:endParaRPr>
          </a:p>
        </p:txBody>
      </p:sp>
      <p:sp>
        <p:nvSpPr>
          <p:cNvPr id="138" name="Google Shape;138;p7"/>
          <p:cNvSpPr txBox="1">
            <a:spLocks noGrp="1"/>
          </p:cNvSpPr>
          <p:nvPr>
            <p:ph type="body" idx="1"/>
          </p:nvPr>
        </p:nvSpPr>
        <p:spPr>
          <a:xfrm>
            <a:off x="399009" y="1730087"/>
            <a:ext cx="8379231" cy="3815541"/>
          </a:xfrm>
          <a:prstGeom prst="rect">
            <a:avLst/>
          </a:prstGeom>
          <a:solidFill>
            <a:schemeClr val="lt1"/>
          </a:solidFill>
          <a:ln w="28575" cap="flat" cmpd="sng">
            <a:solidFill>
              <a:schemeClr val="accent6"/>
            </a:solidFill>
            <a:prstDash val="solid"/>
            <a:miter lim="800000"/>
            <a:headEnd type="none" w="sm" len="sm"/>
            <a:tailEnd type="none" w="sm" len="sm"/>
          </a:ln>
        </p:spPr>
        <p:txBody>
          <a:bodyPr spcFirstLastPara="1" vert="horz" wrap="square" lIns="68569" tIns="34275" rIns="68569" bIns="34275" rtlCol="0" anchor="t" anchorCtr="0">
            <a:normAutofit/>
          </a:bodyPr>
          <a:lstStyle/>
          <a:p>
            <a:pPr marL="171450" indent="-171450">
              <a:lnSpc>
                <a:spcPct val="90000"/>
              </a:lnSpc>
              <a:spcBef>
                <a:spcPts val="0"/>
              </a:spcBef>
              <a:buClr>
                <a:schemeClr val="dk1"/>
              </a:buClr>
              <a:buSzPts val="2600"/>
            </a:pPr>
            <a:r>
              <a:rPr lang="en-US" sz="1950" dirty="0">
                <a:solidFill>
                  <a:schemeClr val="dk1"/>
                </a:solidFill>
                <a:latin typeface="Calibri"/>
                <a:ea typeface="Calibri"/>
                <a:cs typeface="Calibri"/>
                <a:sym typeface="Calibri"/>
              </a:rPr>
              <a:t>It is the most common diagram type for software documentation</a:t>
            </a:r>
            <a:endParaRPr dirty="0"/>
          </a:p>
          <a:p>
            <a:pPr marL="171450" indent="-171450">
              <a:lnSpc>
                <a:spcPct val="90000"/>
              </a:lnSpc>
              <a:spcBef>
                <a:spcPts val="1050"/>
              </a:spcBef>
              <a:buClr>
                <a:schemeClr val="dk1"/>
              </a:buClr>
              <a:buSzPts val="2600"/>
            </a:pPr>
            <a:r>
              <a:rPr lang="en-US" sz="1950" dirty="0">
                <a:solidFill>
                  <a:schemeClr val="dk1"/>
                </a:solidFill>
                <a:latin typeface="Calibri"/>
                <a:ea typeface="Calibri"/>
                <a:cs typeface="Calibri"/>
                <a:sym typeface="Calibri"/>
              </a:rPr>
              <a:t>Class diagrams contain classes with their attributes (data members) and their </a:t>
            </a:r>
            <a:r>
              <a:rPr lang="en-US" sz="1950" dirty="0" err="1">
                <a:solidFill>
                  <a:schemeClr val="dk1"/>
                </a:solidFill>
                <a:latin typeface="Calibri"/>
                <a:ea typeface="Calibri"/>
                <a:cs typeface="Calibri"/>
                <a:sym typeface="Calibri"/>
              </a:rPr>
              <a:t>behaviours</a:t>
            </a:r>
            <a:r>
              <a:rPr lang="en-US" sz="1950" dirty="0">
                <a:solidFill>
                  <a:schemeClr val="dk1"/>
                </a:solidFill>
                <a:latin typeface="Calibri"/>
                <a:ea typeface="Calibri"/>
                <a:cs typeface="Calibri"/>
                <a:sym typeface="Calibri"/>
              </a:rPr>
              <a:t> (member functions)</a:t>
            </a:r>
            <a:endParaRPr dirty="0"/>
          </a:p>
          <a:p>
            <a:pPr marL="171450" indent="-171450">
              <a:lnSpc>
                <a:spcPct val="90000"/>
              </a:lnSpc>
              <a:spcBef>
                <a:spcPts val="1050"/>
              </a:spcBef>
              <a:buClr>
                <a:schemeClr val="dk1"/>
              </a:buClr>
              <a:buSzPts val="2600"/>
            </a:pPr>
            <a:r>
              <a:rPr lang="en-US" sz="1950" dirty="0">
                <a:solidFill>
                  <a:schemeClr val="dk1"/>
                </a:solidFill>
                <a:latin typeface="Calibri"/>
                <a:ea typeface="Calibri"/>
                <a:cs typeface="Calibri"/>
                <a:sym typeface="Calibri"/>
              </a:rPr>
              <a:t>Each class has 3 fields:</a:t>
            </a:r>
            <a:endParaRPr dirty="0"/>
          </a:p>
          <a:p>
            <a:pPr marL="514350" lvl="1" indent="-171450">
              <a:lnSpc>
                <a:spcPct val="90000"/>
              </a:lnSpc>
              <a:spcBef>
                <a:spcPts val="1050"/>
              </a:spcBef>
              <a:buClr>
                <a:schemeClr val="dk1"/>
              </a:buClr>
              <a:buSzPts val="2600"/>
              <a:buChar char="•"/>
            </a:pPr>
            <a:r>
              <a:rPr lang="en-US" sz="1950" dirty="0">
                <a:solidFill>
                  <a:schemeClr val="dk1"/>
                </a:solidFill>
                <a:latin typeface="Calibri"/>
                <a:ea typeface="Calibri"/>
                <a:cs typeface="Calibri"/>
                <a:sym typeface="Calibri"/>
              </a:rPr>
              <a:t>Class Name</a:t>
            </a:r>
            <a:endParaRPr dirty="0"/>
          </a:p>
          <a:p>
            <a:pPr marL="514350" lvl="1" indent="-171450">
              <a:lnSpc>
                <a:spcPct val="90000"/>
              </a:lnSpc>
              <a:spcBef>
                <a:spcPts val="1050"/>
              </a:spcBef>
              <a:buClr>
                <a:schemeClr val="dk1"/>
              </a:buClr>
              <a:buSzPts val="2600"/>
              <a:buChar char="•"/>
            </a:pPr>
            <a:r>
              <a:rPr lang="en-US" sz="1950" dirty="0">
                <a:solidFill>
                  <a:schemeClr val="dk1"/>
                </a:solidFill>
                <a:latin typeface="Calibri"/>
                <a:ea typeface="Calibri"/>
                <a:cs typeface="Calibri"/>
                <a:sym typeface="Calibri"/>
              </a:rPr>
              <a:t>Attributes</a:t>
            </a:r>
            <a:endParaRPr dirty="0"/>
          </a:p>
          <a:p>
            <a:pPr marL="514350" lvl="1" indent="-171450">
              <a:lnSpc>
                <a:spcPct val="90000"/>
              </a:lnSpc>
              <a:spcBef>
                <a:spcPts val="1050"/>
              </a:spcBef>
              <a:buClr>
                <a:schemeClr val="dk1"/>
              </a:buClr>
              <a:buSzPts val="2600"/>
              <a:buChar char="•"/>
            </a:pPr>
            <a:r>
              <a:rPr lang="en-US" sz="1950" dirty="0" err="1">
                <a:solidFill>
                  <a:schemeClr val="dk1"/>
                </a:solidFill>
                <a:latin typeface="Calibri"/>
                <a:ea typeface="Calibri"/>
                <a:cs typeface="Calibri"/>
                <a:sym typeface="Calibri"/>
              </a:rPr>
              <a:t>Behaviours</a:t>
            </a:r>
            <a:endParaRPr sz="1950" dirty="0"/>
          </a:p>
          <a:p>
            <a:pPr marL="171450" indent="-171450">
              <a:lnSpc>
                <a:spcPct val="90000"/>
              </a:lnSpc>
              <a:spcBef>
                <a:spcPts val="1050"/>
              </a:spcBef>
              <a:buClr>
                <a:schemeClr val="dk1"/>
              </a:buClr>
              <a:buSzPts val="2600"/>
            </a:pPr>
            <a:r>
              <a:rPr lang="en-US" sz="1950" dirty="0">
                <a:solidFill>
                  <a:schemeClr val="dk1"/>
                </a:solidFill>
                <a:latin typeface="Calibri"/>
                <a:ea typeface="Calibri"/>
                <a:cs typeface="Calibri"/>
                <a:sym typeface="Calibri"/>
              </a:rPr>
              <a:t>The relation between different classes makes up </a:t>
            </a:r>
            <a:endParaRPr dirty="0"/>
          </a:p>
          <a:p>
            <a:pPr marL="0" indent="0">
              <a:lnSpc>
                <a:spcPct val="90000"/>
              </a:lnSpc>
              <a:spcBef>
                <a:spcPts val="1050"/>
              </a:spcBef>
              <a:buClr>
                <a:schemeClr val="dk1"/>
              </a:buClr>
              <a:buSzPts val="2600"/>
              <a:buNone/>
            </a:pPr>
            <a:r>
              <a:rPr lang="en-US" sz="1950" dirty="0">
                <a:solidFill>
                  <a:schemeClr val="dk1"/>
                </a:solidFill>
                <a:latin typeface="Calibri"/>
                <a:ea typeface="Calibri"/>
                <a:cs typeface="Calibri"/>
                <a:sym typeface="Calibri"/>
              </a:rPr>
              <a:t>   a class diagram</a:t>
            </a:r>
            <a:endParaRPr dirty="0"/>
          </a:p>
        </p:txBody>
      </p:sp>
      <p:grpSp>
        <p:nvGrpSpPr>
          <p:cNvPr id="139" name="Google Shape;139;p7"/>
          <p:cNvGrpSpPr/>
          <p:nvPr/>
        </p:nvGrpSpPr>
        <p:grpSpPr>
          <a:xfrm>
            <a:off x="6358197" y="2673451"/>
            <a:ext cx="1543050" cy="1928813"/>
            <a:chOff x="576" y="1056"/>
            <a:chExt cx="1296" cy="1620"/>
          </a:xfrm>
        </p:grpSpPr>
        <p:sp>
          <p:nvSpPr>
            <p:cNvPr id="140" name="Google Shape;140;p7"/>
            <p:cNvSpPr/>
            <p:nvPr/>
          </p:nvSpPr>
          <p:spPr>
            <a:xfrm>
              <a:off x="576" y="1056"/>
              <a:ext cx="1296" cy="480"/>
            </a:xfrm>
            <a:prstGeom prst="rect">
              <a:avLst/>
            </a:prstGeom>
            <a:solidFill>
              <a:srgbClr val="92D05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Clr>
                  <a:schemeClr val="dk1"/>
                </a:buClr>
                <a:buSzPts val="2400"/>
              </a:pPr>
              <a:r>
                <a:rPr lang="en-US" b="1">
                  <a:solidFill>
                    <a:schemeClr val="dk1"/>
                  </a:solidFill>
                  <a:latin typeface="Times New Roman"/>
                  <a:ea typeface="Times New Roman"/>
                  <a:cs typeface="Times New Roman"/>
                  <a:sym typeface="Times New Roman"/>
                </a:rPr>
                <a:t>ClassName</a:t>
              </a:r>
              <a:endParaRPr sz="1350"/>
            </a:p>
          </p:txBody>
        </p:sp>
        <p:sp>
          <p:nvSpPr>
            <p:cNvPr id="141" name="Google Shape;141;p7"/>
            <p:cNvSpPr/>
            <p:nvPr/>
          </p:nvSpPr>
          <p:spPr>
            <a:xfrm>
              <a:off x="576" y="1536"/>
              <a:ext cx="1296" cy="540"/>
            </a:xfrm>
            <a:prstGeom prst="rect">
              <a:avLst/>
            </a:prstGeom>
            <a:solidFill>
              <a:srgbClr val="92D05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Clr>
                  <a:schemeClr val="dk1"/>
                </a:buClr>
                <a:buSzPts val="2400"/>
              </a:pPr>
              <a:r>
                <a:rPr lang="en-US" b="1">
                  <a:solidFill>
                    <a:schemeClr val="dk1"/>
                  </a:solidFill>
                  <a:latin typeface="Times New Roman"/>
                  <a:ea typeface="Times New Roman"/>
                  <a:cs typeface="Times New Roman"/>
                  <a:sym typeface="Times New Roman"/>
                </a:rPr>
                <a:t>Attributes</a:t>
              </a:r>
              <a:endParaRPr sz="1350"/>
            </a:p>
          </p:txBody>
        </p:sp>
        <p:sp>
          <p:nvSpPr>
            <p:cNvPr id="142" name="Google Shape;142;p7"/>
            <p:cNvSpPr/>
            <p:nvPr/>
          </p:nvSpPr>
          <p:spPr>
            <a:xfrm>
              <a:off x="576" y="2076"/>
              <a:ext cx="1296" cy="600"/>
            </a:xfrm>
            <a:prstGeom prst="rect">
              <a:avLst/>
            </a:prstGeom>
            <a:solidFill>
              <a:srgbClr val="92D05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Clr>
                  <a:schemeClr val="dk1"/>
                </a:buClr>
                <a:buSzPts val="2400"/>
              </a:pPr>
              <a:r>
                <a:rPr lang="en-US" b="1">
                  <a:solidFill>
                    <a:schemeClr val="dk1"/>
                  </a:solidFill>
                  <a:latin typeface="Times New Roman"/>
                  <a:ea typeface="Times New Roman"/>
                  <a:cs typeface="Times New Roman"/>
                  <a:sym typeface="Times New Roman"/>
                </a:rPr>
                <a:t>Behaviours</a:t>
              </a:r>
              <a:endParaRPr b="1">
                <a:solidFill>
                  <a:schemeClr val="dk1"/>
                </a:solidFill>
                <a:latin typeface="Times New Roman"/>
                <a:ea typeface="Times New Roman"/>
                <a:cs typeface="Times New Roman"/>
                <a:sym typeface="Times New Roman"/>
              </a:endParaRPr>
            </a:p>
          </p:txBody>
        </p:sp>
      </p:grpSp>
      <p:sp>
        <p:nvSpPr>
          <p:cNvPr id="8" name="CustomShape 1"/>
          <p:cNvSpPr/>
          <p:nvPr/>
        </p:nvSpPr>
        <p:spPr>
          <a:xfrm>
            <a:off x="1493658" y="1099705"/>
            <a:ext cx="6857730" cy="34020"/>
          </a:xfrm>
          <a:prstGeom prst="rect">
            <a:avLst/>
          </a:prstGeom>
          <a:solidFill>
            <a:srgbClr val="EED126"/>
          </a:solidFill>
          <a:ln>
            <a:solidFill>
              <a:srgbClr val="EED126"/>
            </a:solidFill>
            <a:round/>
          </a:ln>
        </p:spPr>
        <p:style>
          <a:lnRef idx="2">
            <a:schemeClr val="accent1">
              <a:shade val="50000"/>
            </a:schemeClr>
          </a:lnRef>
          <a:fillRef idx="1">
            <a:schemeClr val="accent1"/>
          </a:fillRef>
          <a:effectRef idx="0">
            <a:schemeClr val="accent1"/>
          </a:effectRef>
          <a:fontRef idx="minor"/>
        </p:style>
      </p:sp>
      <p:sp>
        <p:nvSpPr>
          <p:cNvPr id="9" name="CustomShape 2"/>
          <p:cNvSpPr/>
          <p:nvPr/>
        </p:nvSpPr>
        <p:spPr>
          <a:xfrm>
            <a:off x="1493658" y="1191235"/>
            <a:ext cx="6857730" cy="136890"/>
          </a:xfrm>
          <a:prstGeom prst="rect">
            <a:avLst/>
          </a:prstGeom>
          <a:gradFill rotWithShape="0">
            <a:gsLst>
              <a:gs pos="0">
                <a:srgbClr val="D0D0D0"/>
              </a:gs>
              <a:gs pos="100000">
                <a:srgbClr val="EDEDED"/>
              </a:gs>
            </a:gsLst>
            <a:lin ang="16200000"/>
          </a:gradFill>
          <a:ln>
            <a:noFill/>
          </a:ln>
          <a:effectLst>
            <a:outerShdw blurRad="40000" dist="20160" dir="5400000" rotWithShape="0">
              <a:srgbClr val="000000">
                <a:alpha val="38000"/>
              </a:srgbClr>
            </a:outerShdw>
          </a:effectLst>
        </p:spPr>
        <p:style>
          <a:lnRef idx="1">
            <a:schemeClr val="dk1"/>
          </a:lnRef>
          <a:fillRef idx="2">
            <a:schemeClr val="dk1"/>
          </a:fillRef>
          <a:effectRef idx="1">
            <a:schemeClr val="dk1"/>
          </a:effectRef>
          <a:fontRef idx="minor"/>
        </p:style>
      </p:sp>
      <p:pic>
        <p:nvPicPr>
          <p:cNvPr id="10" name="Picture 5"/>
          <p:cNvPicPr/>
          <p:nvPr/>
        </p:nvPicPr>
        <p:blipFill>
          <a:blip r:embed="rId3"/>
          <a:stretch/>
        </p:blipFill>
        <p:spPr>
          <a:xfrm>
            <a:off x="5490102" y="1006963"/>
            <a:ext cx="914220" cy="399870"/>
          </a:xfrm>
          <a:prstGeom prst="rect">
            <a:avLst/>
          </a:prstGeom>
          <a:ln>
            <a:noFill/>
          </a:ln>
        </p:spPr>
      </p:pic>
      <p:sp>
        <p:nvSpPr>
          <p:cNvPr id="2" name="Date Placeholder 1"/>
          <p:cNvSpPr>
            <a:spLocks noGrp="1"/>
          </p:cNvSpPr>
          <p:nvPr>
            <p:ph type="dt" idx="10"/>
          </p:nvPr>
        </p:nvSpPr>
        <p:spPr/>
        <p:txBody>
          <a:bodyPr/>
          <a:lstStyle/>
          <a:p>
            <a:fld id="{36FA2502-E830-49F9-9B77-B0F43CA0D092}" type="datetime1">
              <a:rPr lang="en-US" smtClean="0"/>
              <a:t>9/5/2022</a:t>
            </a:fld>
            <a:endParaRPr lang="en-US"/>
          </a:p>
        </p:txBody>
      </p:sp>
      <p:sp>
        <p:nvSpPr>
          <p:cNvPr id="5" name="Slide Number Placeholder 4"/>
          <p:cNvSpPr>
            <a:spLocks noGrp="1"/>
          </p:cNvSpPr>
          <p:nvPr>
            <p:ph type="sldNum" idx="12"/>
          </p:nvPr>
        </p:nvSpPr>
        <p:spPr/>
        <p:txBody>
          <a:bodyPr/>
          <a:lstStyle/>
          <a:p>
            <a:fld id="{00000000-1234-1234-1234-123412341234}" type="slidenum">
              <a:rPr lang="en-US" smtClean="0"/>
              <a:pPr/>
              <a:t>97</a:t>
            </a:fld>
            <a:endParaRPr lang="en-US"/>
          </a:p>
        </p:txBody>
      </p:sp>
      <p:pic>
        <p:nvPicPr>
          <p:cNvPr id="3" name="Picture 5">
            <a:extLst>
              <a:ext uri="{FF2B5EF4-FFF2-40B4-BE49-F238E27FC236}">
                <a16:creationId xmlns:a16="http://schemas.microsoft.com/office/drawing/2014/main" id="{991546F3-56A0-EE38-E7BB-FDF036AAB5BB}"/>
              </a:ext>
            </a:extLst>
          </p:cNvPr>
          <p:cNvPicPr>
            <a:picLocks noChangeAspect="1" noChangeArrowheads="1"/>
          </p:cNvPicPr>
          <p:nvPr/>
        </p:nvPicPr>
        <p:blipFill>
          <a:blip r:embed="rId4" cstate="print"/>
          <a:srcRect/>
          <a:stretch>
            <a:fillRect/>
          </a:stretch>
        </p:blipFill>
        <p:spPr bwMode="auto">
          <a:xfrm>
            <a:off x="2921352" y="2626412"/>
            <a:ext cx="3631848" cy="1880015"/>
          </a:xfrm>
          <a:prstGeom prst="rect">
            <a:avLst/>
          </a:prstGeom>
          <a:noFill/>
          <a:ln w="9525">
            <a:noFill/>
            <a:miter lim="800000"/>
            <a:headEnd/>
            <a:tailEnd/>
          </a:ln>
          <a:effec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8"/>
          <p:cNvSpPr txBox="1">
            <a:spLocks noGrp="1"/>
          </p:cNvSpPr>
          <p:nvPr>
            <p:ph type="title"/>
          </p:nvPr>
        </p:nvSpPr>
        <p:spPr>
          <a:xfrm>
            <a:off x="575556" y="1538790"/>
            <a:ext cx="7848600" cy="400050"/>
          </a:xfrm>
          <a:prstGeom prst="rect">
            <a:avLst/>
          </a:prstGeom>
          <a:noFill/>
          <a:ln>
            <a:noFill/>
          </a:ln>
        </p:spPr>
        <p:txBody>
          <a:bodyPr spcFirstLastPara="1" vert="horz" wrap="square" lIns="68569" tIns="34275" rIns="68569" bIns="34275" rtlCol="0" anchor="ctr" anchorCtr="0">
            <a:normAutofit fontScale="90000"/>
          </a:bodyPr>
          <a:lstStyle/>
          <a:p>
            <a:pPr algn="l">
              <a:lnSpc>
                <a:spcPct val="90000"/>
              </a:lnSpc>
              <a:spcBef>
                <a:spcPts val="0"/>
              </a:spcBef>
              <a:buClr>
                <a:schemeClr val="dk1"/>
              </a:buClr>
              <a:buSzPct val="100000"/>
            </a:pPr>
            <a:r>
              <a:rPr lang="en-US" dirty="0"/>
              <a:t>Class Attributes</a:t>
            </a:r>
            <a:endParaRPr dirty="0"/>
          </a:p>
        </p:txBody>
      </p:sp>
      <p:grpSp>
        <p:nvGrpSpPr>
          <p:cNvPr id="148" name="Google Shape;148;p8"/>
          <p:cNvGrpSpPr/>
          <p:nvPr/>
        </p:nvGrpSpPr>
        <p:grpSpPr>
          <a:xfrm>
            <a:off x="1657350" y="2114550"/>
            <a:ext cx="1943100" cy="2286000"/>
            <a:chOff x="336" y="1056"/>
            <a:chExt cx="1536" cy="1920"/>
          </a:xfrm>
        </p:grpSpPr>
        <p:sp>
          <p:nvSpPr>
            <p:cNvPr id="149" name="Google Shape;149;p8"/>
            <p:cNvSpPr/>
            <p:nvPr/>
          </p:nvSpPr>
          <p:spPr>
            <a:xfrm>
              <a:off x="336" y="1056"/>
              <a:ext cx="1536" cy="48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Clr>
                  <a:schemeClr val="dk1"/>
                </a:buClr>
                <a:buSzPts val="2400"/>
              </a:pPr>
              <a:r>
                <a:rPr lang="en-US">
                  <a:solidFill>
                    <a:schemeClr val="dk1"/>
                  </a:solidFill>
                  <a:latin typeface="Times New Roman"/>
                  <a:ea typeface="Times New Roman"/>
                  <a:cs typeface="Times New Roman"/>
                  <a:sym typeface="Times New Roman"/>
                </a:rPr>
                <a:t>Person</a:t>
              </a:r>
              <a:endParaRPr sz="1350"/>
            </a:p>
          </p:txBody>
        </p:sp>
        <p:sp>
          <p:nvSpPr>
            <p:cNvPr id="150" name="Google Shape;150;p8"/>
            <p:cNvSpPr/>
            <p:nvPr/>
          </p:nvSpPr>
          <p:spPr>
            <a:xfrm>
              <a:off x="336" y="1536"/>
              <a:ext cx="1536" cy="1056"/>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buClr>
                  <a:schemeClr val="dk1"/>
                </a:buClr>
                <a:buSzPts val="2400"/>
              </a:pPr>
              <a:r>
                <a:rPr lang="en-US">
                  <a:solidFill>
                    <a:schemeClr val="dk1"/>
                  </a:solidFill>
                  <a:latin typeface="Times New Roman"/>
                  <a:ea typeface="Times New Roman"/>
                  <a:cs typeface="Times New Roman"/>
                  <a:sym typeface="Times New Roman"/>
                </a:rPr>
                <a:t>name      : String</a:t>
              </a:r>
              <a:endParaRPr sz="1350"/>
            </a:p>
            <a:p>
              <a:pPr>
                <a:buClr>
                  <a:schemeClr val="dk1"/>
                </a:buClr>
                <a:buSzPts val="2400"/>
              </a:pPr>
              <a:r>
                <a:rPr lang="en-US">
                  <a:solidFill>
                    <a:schemeClr val="dk1"/>
                  </a:solidFill>
                  <a:latin typeface="Times New Roman"/>
                  <a:ea typeface="Times New Roman"/>
                  <a:cs typeface="Times New Roman"/>
                  <a:sym typeface="Times New Roman"/>
                </a:rPr>
                <a:t>address   : Address</a:t>
              </a:r>
              <a:endParaRPr sz="1350"/>
            </a:p>
            <a:p>
              <a:pPr>
                <a:buClr>
                  <a:schemeClr val="dk1"/>
                </a:buClr>
                <a:buSzPts val="2400"/>
              </a:pPr>
              <a:r>
                <a:rPr lang="en-US">
                  <a:solidFill>
                    <a:schemeClr val="dk1"/>
                  </a:solidFill>
                  <a:latin typeface="Times New Roman"/>
                  <a:ea typeface="Times New Roman"/>
                  <a:cs typeface="Times New Roman"/>
                  <a:sym typeface="Times New Roman"/>
                </a:rPr>
                <a:t>birthdate : Date</a:t>
              </a:r>
              <a:endParaRPr sz="1350"/>
            </a:p>
            <a:p>
              <a:pPr>
                <a:buClr>
                  <a:schemeClr val="dk1"/>
                </a:buClr>
                <a:buSzPts val="2400"/>
              </a:pPr>
              <a:r>
                <a:rPr lang="en-US">
                  <a:solidFill>
                    <a:schemeClr val="dk1"/>
                  </a:solidFill>
                  <a:latin typeface="Times New Roman"/>
                  <a:ea typeface="Times New Roman"/>
                  <a:cs typeface="Times New Roman"/>
                  <a:sym typeface="Times New Roman"/>
                </a:rPr>
                <a:t>ssn          : Id</a:t>
              </a:r>
              <a:endParaRPr sz="1350"/>
            </a:p>
          </p:txBody>
        </p:sp>
        <p:sp>
          <p:nvSpPr>
            <p:cNvPr id="151" name="Google Shape;151;p8"/>
            <p:cNvSpPr/>
            <p:nvPr/>
          </p:nvSpPr>
          <p:spPr>
            <a:xfrm>
              <a:off x="336" y="2592"/>
              <a:ext cx="1536" cy="384"/>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Clr>
                  <a:schemeClr val="dk1"/>
                </a:buClr>
                <a:buSzPts val="2400"/>
              </a:pPr>
              <a:endParaRPr>
                <a:solidFill>
                  <a:schemeClr val="dk1"/>
                </a:solidFill>
                <a:latin typeface="Times New Roman"/>
                <a:ea typeface="Times New Roman"/>
                <a:cs typeface="Times New Roman"/>
                <a:sym typeface="Times New Roman"/>
              </a:endParaRPr>
            </a:p>
          </p:txBody>
        </p:sp>
      </p:grpSp>
      <p:sp>
        <p:nvSpPr>
          <p:cNvPr id="152" name="Google Shape;152;p8"/>
          <p:cNvSpPr txBox="1"/>
          <p:nvPr/>
        </p:nvSpPr>
        <p:spPr>
          <a:xfrm>
            <a:off x="3698081" y="2686051"/>
            <a:ext cx="4343978" cy="1454214"/>
          </a:xfrm>
          <a:prstGeom prst="rect">
            <a:avLst/>
          </a:prstGeom>
          <a:noFill/>
          <a:ln>
            <a:noFill/>
          </a:ln>
        </p:spPr>
        <p:txBody>
          <a:bodyPr spcFirstLastPara="1" wrap="square" lIns="68569" tIns="34275" rIns="68569" bIns="34275" anchor="t" anchorCtr="0">
            <a:spAutoFit/>
          </a:bodyPr>
          <a:lstStyle/>
          <a:p>
            <a:pPr>
              <a:buClr>
                <a:schemeClr val="dk1"/>
              </a:buClr>
              <a:buSzPts val="2400"/>
            </a:pPr>
            <a:r>
              <a:rPr lang="en-US">
                <a:solidFill>
                  <a:schemeClr val="dk1"/>
                </a:solidFill>
                <a:latin typeface="Times New Roman"/>
                <a:ea typeface="Times New Roman"/>
                <a:cs typeface="Times New Roman"/>
                <a:sym typeface="Times New Roman"/>
              </a:rPr>
              <a:t>An </a:t>
            </a:r>
            <a:r>
              <a:rPr lang="en-US" i="1">
                <a:solidFill>
                  <a:schemeClr val="dk1"/>
                </a:solidFill>
                <a:latin typeface="Times New Roman"/>
                <a:ea typeface="Times New Roman"/>
                <a:cs typeface="Times New Roman"/>
                <a:sym typeface="Times New Roman"/>
              </a:rPr>
              <a:t>attribute</a:t>
            </a:r>
            <a:r>
              <a:rPr lang="en-US">
                <a:solidFill>
                  <a:schemeClr val="dk1"/>
                </a:solidFill>
                <a:latin typeface="Times New Roman"/>
                <a:ea typeface="Times New Roman"/>
                <a:cs typeface="Times New Roman"/>
                <a:sym typeface="Times New Roman"/>
              </a:rPr>
              <a:t> is a named property of a </a:t>
            </a:r>
            <a:endParaRPr sz="1350"/>
          </a:p>
          <a:p>
            <a:pPr>
              <a:buClr>
                <a:schemeClr val="dk1"/>
              </a:buClr>
              <a:buSzPts val="2400"/>
            </a:pPr>
            <a:r>
              <a:rPr lang="en-US">
                <a:solidFill>
                  <a:schemeClr val="dk1"/>
                </a:solidFill>
                <a:latin typeface="Times New Roman"/>
                <a:ea typeface="Times New Roman"/>
                <a:cs typeface="Times New Roman"/>
                <a:sym typeface="Times New Roman"/>
              </a:rPr>
              <a:t>class that describes the object being modeled.</a:t>
            </a:r>
            <a:endParaRPr sz="1350"/>
          </a:p>
          <a:p>
            <a:pPr>
              <a:buClr>
                <a:schemeClr val="dk1"/>
              </a:buClr>
              <a:buSzPts val="2400"/>
            </a:pPr>
            <a:r>
              <a:rPr lang="en-US">
                <a:solidFill>
                  <a:schemeClr val="dk1"/>
                </a:solidFill>
                <a:latin typeface="Times New Roman"/>
                <a:ea typeface="Times New Roman"/>
                <a:cs typeface="Times New Roman"/>
                <a:sym typeface="Times New Roman"/>
              </a:rPr>
              <a:t>In the class diagram, attributes appear in </a:t>
            </a:r>
            <a:endParaRPr sz="1350"/>
          </a:p>
          <a:p>
            <a:pPr>
              <a:buClr>
                <a:schemeClr val="dk1"/>
              </a:buClr>
              <a:buSzPts val="2400"/>
            </a:pPr>
            <a:r>
              <a:rPr lang="en-US">
                <a:solidFill>
                  <a:schemeClr val="dk1"/>
                </a:solidFill>
                <a:latin typeface="Times New Roman"/>
                <a:ea typeface="Times New Roman"/>
                <a:cs typeface="Times New Roman"/>
                <a:sym typeface="Times New Roman"/>
              </a:rPr>
              <a:t>the second compartment just below the </a:t>
            </a:r>
            <a:endParaRPr sz="1350"/>
          </a:p>
          <a:p>
            <a:pPr>
              <a:buClr>
                <a:schemeClr val="dk1"/>
              </a:buClr>
              <a:buSzPts val="2400"/>
            </a:pPr>
            <a:r>
              <a:rPr lang="en-US">
                <a:solidFill>
                  <a:schemeClr val="dk1"/>
                </a:solidFill>
                <a:latin typeface="Times New Roman"/>
                <a:ea typeface="Times New Roman"/>
                <a:cs typeface="Times New Roman"/>
                <a:sym typeface="Times New Roman"/>
              </a:rPr>
              <a:t>name-compartment.</a:t>
            </a:r>
            <a:endParaRPr sz="1350"/>
          </a:p>
        </p:txBody>
      </p:sp>
      <p:sp>
        <p:nvSpPr>
          <p:cNvPr id="8" name="CustomShape 1"/>
          <p:cNvSpPr/>
          <p:nvPr/>
        </p:nvSpPr>
        <p:spPr>
          <a:xfrm>
            <a:off x="1493658" y="1099705"/>
            <a:ext cx="6857730" cy="34020"/>
          </a:xfrm>
          <a:prstGeom prst="rect">
            <a:avLst/>
          </a:prstGeom>
          <a:solidFill>
            <a:srgbClr val="EED126"/>
          </a:solidFill>
          <a:ln>
            <a:solidFill>
              <a:srgbClr val="EED126"/>
            </a:solidFill>
            <a:round/>
          </a:ln>
        </p:spPr>
        <p:style>
          <a:lnRef idx="2">
            <a:schemeClr val="accent1">
              <a:shade val="50000"/>
            </a:schemeClr>
          </a:lnRef>
          <a:fillRef idx="1">
            <a:schemeClr val="accent1"/>
          </a:fillRef>
          <a:effectRef idx="0">
            <a:schemeClr val="accent1"/>
          </a:effectRef>
          <a:fontRef idx="minor"/>
        </p:style>
      </p:sp>
      <p:sp>
        <p:nvSpPr>
          <p:cNvPr id="9" name="CustomShape 2"/>
          <p:cNvSpPr/>
          <p:nvPr/>
        </p:nvSpPr>
        <p:spPr>
          <a:xfrm>
            <a:off x="1493658" y="1191235"/>
            <a:ext cx="6857730" cy="136890"/>
          </a:xfrm>
          <a:prstGeom prst="rect">
            <a:avLst/>
          </a:prstGeom>
          <a:gradFill rotWithShape="0">
            <a:gsLst>
              <a:gs pos="0">
                <a:srgbClr val="D0D0D0"/>
              </a:gs>
              <a:gs pos="100000">
                <a:srgbClr val="EDEDED"/>
              </a:gs>
            </a:gsLst>
            <a:lin ang="16200000"/>
          </a:gradFill>
          <a:ln>
            <a:noFill/>
          </a:ln>
          <a:effectLst>
            <a:outerShdw blurRad="40000" dist="20160" dir="5400000" rotWithShape="0">
              <a:srgbClr val="000000">
                <a:alpha val="38000"/>
              </a:srgbClr>
            </a:outerShdw>
          </a:effectLst>
        </p:spPr>
        <p:style>
          <a:lnRef idx="1">
            <a:schemeClr val="dk1"/>
          </a:lnRef>
          <a:fillRef idx="2">
            <a:schemeClr val="dk1"/>
          </a:fillRef>
          <a:effectRef idx="1">
            <a:schemeClr val="dk1"/>
          </a:effectRef>
          <a:fontRef idx="minor"/>
        </p:style>
      </p:sp>
      <p:pic>
        <p:nvPicPr>
          <p:cNvPr id="10" name="Picture 5"/>
          <p:cNvPicPr/>
          <p:nvPr/>
        </p:nvPicPr>
        <p:blipFill>
          <a:blip r:embed="rId3"/>
          <a:stretch/>
        </p:blipFill>
        <p:spPr>
          <a:xfrm>
            <a:off x="5490102" y="1006963"/>
            <a:ext cx="914220" cy="399870"/>
          </a:xfrm>
          <a:prstGeom prst="rect">
            <a:avLst/>
          </a:prstGeom>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9"/>
          <p:cNvSpPr txBox="1">
            <a:spLocks noGrp="1"/>
          </p:cNvSpPr>
          <p:nvPr>
            <p:ph type="title"/>
          </p:nvPr>
        </p:nvSpPr>
        <p:spPr>
          <a:xfrm>
            <a:off x="683568" y="1484784"/>
            <a:ext cx="7848600" cy="400050"/>
          </a:xfrm>
          <a:prstGeom prst="rect">
            <a:avLst/>
          </a:prstGeom>
          <a:noFill/>
          <a:ln>
            <a:noFill/>
          </a:ln>
        </p:spPr>
        <p:txBody>
          <a:bodyPr spcFirstLastPara="1" vert="horz" wrap="square" lIns="68569" tIns="34275" rIns="68569" bIns="34275" rtlCol="0" anchor="ctr" anchorCtr="0">
            <a:normAutofit fontScale="90000"/>
          </a:bodyPr>
          <a:lstStyle/>
          <a:p>
            <a:pPr algn="l">
              <a:lnSpc>
                <a:spcPct val="90000"/>
              </a:lnSpc>
              <a:spcBef>
                <a:spcPts val="0"/>
              </a:spcBef>
              <a:buClr>
                <a:schemeClr val="dk1"/>
              </a:buClr>
              <a:buSzPct val="100000"/>
            </a:pPr>
            <a:r>
              <a:rPr lang="en-US" dirty="0"/>
              <a:t>Class Attributes (Cont’d)</a:t>
            </a:r>
            <a:endParaRPr dirty="0"/>
          </a:p>
        </p:txBody>
      </p:sp>
      <p:sp>
        <p:nvSpPr>
          <p:cNvPr id="159" name="Google Shape;159;p9"/>
          <p:cNvSpPr/>
          <p:nvPr/>
        </p:nvSpPr>
        <p:spPr>
          <a:xfrm>
            <a:off x="1657350" y="2114550"/>
            <a:ext cx="1943100" cy="57150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Clr>
                <a:schemeClr val="dk1"/>
              </a:buClr>
              <a:buSzPts val="2400"/>
            </a:pPr>
            <a:r>
              <a:rPr lang="en-US">
                <a:solidFill>
                  <a:schemeClr val="dk1"/>
                </a:solidFill>
                <a:latin typeface="Times New Roman"/>
                <a:ea typeface="Times New Roman"/>
                <a:cs typeface="Times New Roman"/>
                <a:sym typeface="Times New Roman"/>
              </a:rPr>
              <a:t>Person</a:t>
            </a:r>
            <a:endParaRPr sz="1350"/>
          </a:p>
        </p:txBody>
      </p:sp>
      <p:sp>
        <p:nvSpPr>
          <p:cNvPr id="160" name="Google Shape;160;p9"/>
          <p:cNvSpPr/>
          <p:nvPr/>
        </p:nvSpPr>
        <p:spPr>
          <a:xfrm>
            <a:off x="1657350" y="2686050"/>
            <a:ext cx="1943100" cy="1714500"/>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buClr>
                <a:schemeClr val="dk1"/>
              </a:buClr>
              <a:buSzPts val="2400"/>
            </a:pPr>
            <a:r>
              <a:rPr lang="en-US">
                <a:solidFill>
                  <a:schemeClr val="dk1"/>
                </a:solidFill>
                <a:latin typeface="Times New Roman"/>
                <a:ea typeface="Times New Roman"/>
                <a:cs typeface="Times New Roman"/>
                <a:sym typeface="Times New Roman"/>
              </a:rPr>
              <a:t>+ name      : String</a:t>
            </a:r>
            <a:endParaRPr sz="1350"/>
          </a:p>
          <a:p>
            <a:pPr>
              <a:buClr>
                <a:schemeClr val="dk1"/>
              </a:buClr>
              <a:buSzPts val="2400"/>
            </a:pPr>
            <a:r>
              <a:rPr lang="en-US">
                <a:solidFill>
                  <a:schemeClr val="dk1"/>
                </a:solidFill>
                <a:latin typeface="Times New Roman"/>
                <a:ea typeface="Times New Roman"/>
                <a:cs typeface="Times New Roman"/>
                <a:sym typeface="Times New Roman"/>
              </a:rPr>
              <a:t># address   : Address</a:t>
            </a:r>
            <a:endParaRPr sz="1350"/>
          </a:p>
          <a:p>
            <a:pPr>
              <a:buClr>
                <a:schemeClr val="dk1"/>
              </a:buClr>
              <a:buSzPts val="2400"/>
            </a:pPr>
            <a:r>
              <a:rPr lang="en-US">
                <a:solidFill>
                  <a:schemeClr val="dk1"/>
                </a:solidFill>
                <a:latin typeface="Times New Roman"/>
                <a:ea typeface="Times New Roman"/>
                <a:cs typeface="Times New Roman"/>
                <a:sym typeface="Times New Roman"/>
              </a:rPr>
              <a:t># birthdate : Date</a:t>
            </a:r>
            <a:endParaRPr sz="1350"/>
          </a:p>
          <a:p>
            <a:pPr>
              <a:buClr>
                <a:schemeClr val="dk1"/>
              </a:buClr>
              <a:buSzPts val="2400"/>
            </a:pPr>
            <a:r>
              <a:rPr lang="en-US">
                <a:solidFill>
                  <a:schemeClr val="dk1"/>
                </a:solidFill>
                <a:latin typeface="Times New Roman"/>
                <a:ea typeface="Times New Roman"/>
                <a:cs typeface="Times New Roman"/>
                <a:sym typeface="Times New Roman"/>
              </a:rPr>
              <a:t>/ age           : Date</a:t>
            </a:r>
            <a:endParaRPr sz="1350"/>
          </a:p>
          <a:p>
            <a:pPr>
              <a:buClr>
                <a:schemeClr val="dk1"/>
              </a:buClr>
              <a:buSzPts val="2400"/>
            </a:pPr>
            <a:r>
              <a:rPr lang="en-US">
                <a:solidFill>
                  <a:schemeClr val="dk1"/>
                </a:solidFill>
                <a:latin typeface="Times New Roman"/>
                <a:ea typeface="Times New Roman"/>
                <a:cs typeface="Times New Roman"/>
                <a:sym typeface="Times New Roman"/>
              </a:rPr>
              <a:t>- ssn           : Id</a:t>
            </a:r>
            <a:endParaRPr sz="1350"/>
          </a:p>
        </p:txBody>
      </p:sp>
      <p:sp>
        <p:nvSpPr>
          <p:cNvPr id="161" name="Google Shape;161;p9"/>
          <p:cNvSpPr/>
          <p:nvPr/>
        </p:nvSpPr>
        <p:spPr>
          <a:xfrm>
            <a:off x="1657350" y="4400550"/>
            <a:ext cx="1943100" cy="45720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buClr>
                <a:schemeClr val="dk1"/>
              </a:buClr>
              <a:buSzPts val="2400"/>
            </a:pPr>
            <a:endParaRPr>
              <a:solidFill>
                <a:schemeClr val="dk1"/>
              </a:solidFill>
              <a:latin typeface="Times New Roman"/>
              <a:ea typeface="Times New Roman"/>
              <a:cs typeface="Times New Roman"/>
              <a:sym typeface="Times New Roman"/>
            </a:endParaRPr>
          </a:p>
        </p:txBody>
      </p:sp>
      <p:sp>
        <p:nvSpPr>
          <p:cNvPr id="162" name="Google Shape;162;p9"/>
          <p:cNvSpPr txBox="1"/>
          <p:nvPr/>
        </p:nvSpPr>
        <p:spPr>
          <a:xfrm>
            <a:off x="4172990" y="2100162"/>
            <a:ext cx="3825807" cy="2562210"/>
          </a:xfrm>
          <a:prstGeom prst="rect">
            <a:avLst/>
          </a:prstGeom>
          <a:noFill/>
          <a:ln>
            <a:noFill/>
          </a:ln>
        </p:spPr>
        <p:txBody>
          <a:bodyPr spcFirstLastPara="1" wrap="square" lIns="68569" tIns="34275" rIns="68569" bIns="34275" anchor="t" anchorCtr="0">
            <a:spAutoFit/>
          </a:bodyPr>
          <a:lstStyle/>
          <a:p>
            <a:pPr>
              <a:buClr>
                <a:schemeClr val="dk1"/>
              </a:buClr>
              <a:buSzPts val="2400"/>
            </a:pPr>
            <a:r>
              <a:rPr lang="en-US">
                <a:solidFill>
                  <a:schemeClr val="dk1"/>
                </a:solidFill>
                <a:latin typeface="Times New Roman"/>
                <a:ea typeface="Times New Roman"/>
                <a:cs typeface="Times New Roman"/>
                <a:sym typeface="Times New Roman"/>
              </a:rPr>
              <a:t>Attributes are usually listed in the form:</a:t>
            </a:r>
            <a:endParaRPr sz="1350"/>
          </a:p>
          <a:p>
            <a:pPr>
              <a:buClr>
                <a:schemeClr val="dk1"/>
              </a:buClr>
              <a:buSzPts val="2400"/>
            </a:pPr>
            <a:endParaRPr>
              <a:solidFill>
                <a:schemeClr val="dk1"/>
              </a:solidFill>
              <a:latin typeface="Times New Roman"/>
              <a:ea typeface="Times New Roman"/>
              <a:cs typeface="Times New Roman"/>
              <a:sym typeface="Times New Roman"/>
            </a:endParaRPr>
          </a:p>
          <a:p>
            <a:pPr>
              <a:buClr>
                <a:schemeClr val="dk1"/>
              </a:buClr>
              <a:buSzPts val="2400"/>
            </a:pPr>
            <a:r>
              <a:rPr lang="en-US">
                <a:solidFill>
                  <a:schemeClr val="dk1"/>
                </a:solidFill>
                <a:latin typeface="Times New Roman"/>
                <a:ea typeface="Times New Roman"/>
                <a:cs typeface="Times New Roman"/>
                <a:sym typeface="Times New Roman"/>
              </a:rPr>
              <a:t>        attributeName : Type</a:t>
            </a:r>
            <a:endParaRPr sz="1350"/>
          </a:p>
          <a:p>
            <a:pPr>
              <a:buClr>
                <a:schemeClr val="dk1"/>
              </a:buClr>
              <a:buSzPts val="2400"/>
            </a:pPr>
            <a:endParaRPr>
              <a:solidFill>
                <a:schemeClr val="dk1"/>
              </a:solidFill>
              <a:latin typeface="Times New Roman"/>
              <a:ea typeface="Times New Roman"/>
              <a:cs typeface="Times New Roman"/>
              <a:sym typeface="Times New Roman"/>
            </a:endParaRPr>
          </a:p>
          <a:p>
            <a:pPr>
              <a:buClr>
                <a:schemeClr val="dk1"/>
              </a:buClr>
              <a:buSzPts val="2400"/>
            </a:pPr>
            <a:r>
              <a:rPr lang="en-US">
                <a:solidFill>
                  <a:schemeClr val="dk1"/>
                </a:solidFill>
                <a:latin typeface="Times New Roman"/>
                <a:ea typeface="Times New Roman"/>
                <a:cs typeface="Times New Roman"/>
                <a:sym typeface="Times New Roman"/>
              </a:rPr>
              <a:t>Attributes can be:</a:t>
            </a:r>
            <a:endParaRPr sz="1350"/>
          </a:p>
          <a:p>
            <a:pPr>
              <a:buClr>
                <a:schemeClr val="dk1"/>
              </a:buClr>
              <a:buSzPts val="2400"/>
            </a:pPr>
            <a:r>
              <a:rPr lang="en-US">
                <a:solidFill>
                  <a:schemeClr val="dk1"/>
                </a:solidFill>
                <a:latin typeface="Times New Roman"/>
                <a:ea typeface="Times New Roman"/>
                <a:cs typeface="Times New Roman"/>
                <a:sym typeface="Times New Roman"/>
              </a:rPr>
              <a:t>	+ public</a:t>
            </a:r>
            <a:endParaRPr sz="1350"/>
          </a:p>
          <a:p>
            <a:pPr>
              <a:buClr>
                <a:schemeClr val="dk1"/>
              </a:buClr>
              <a:buSzPts val="2400"/>
            </a:pPr>
            <a:r>
              <a:rPr lang="en-US">
                <a:solidFill>
                  <a:schemeClr val="dk1"/>
                </a:solidFill>
                <a:latin typeface="Times New Roman"/>
                <a:ea typeface="Times New Roman"/>
                <a:cs typeface="Times New Roman"/>
                <a:sym typeface="Times New Roman"/>
              </a:rPr>
              <a:t>	# protected</a:t>
            </a:r>
            <a:endParaRPr sz="1350"/>
          </a:p>
          <a:p>
            <a:pPr>
              <a:buClr>
                <a:schemeClr val="dk1"/>
              </a:buClr>
              <a:buSzPts val="2400"/>
            </a:pPr>
            <a:r>
              <a:rPr lang="en-US">
                <a:solidFill>
                  <a:schemeClr val="dk1"/>
                </a:solidFill>
                <a:latin typeface="Times New Roman"/>
                <a:ea typeface="Times New Roman"/>
                <a:cs typeface="Times New Roman"/>
                <a:sym typeface="Times New Roman"/>
              </a:rPr>
              <a:t>	- private</a:t>
            </a:r>
            <a:endParaRPr sz="1350"/>
          </a:p>
          <a:p>
            <a:pPr>
              <a:buClr>
                <a:schemeClr val="dk1"/>
              </a:buClr>
              <a:buSzPts val="2400"/>
            </a:pPr>
            <a:r>
              <a:rPr lang="en-US">
                <a:solidFill>
                  <a:schemeClr val="dk1"/>
                </a:solidFill>
                <a:latin typeface="Times New Roman"/>
                <a:ea typeface="Times New Roman"/>
                <a:cs typeface="Times New Roman"/>
                <a:sym typeface="Times New Roman"/>
              </a:rPr>
              <a:t>	/ derived</a:t>
            </a:r>
            <a:endParaRPr sz="1350"/>
          </a:p>
        </p:txBody>
      </p:sp>
      <p:sp>
        <p:nvSpPr>
          <p:cNvPr id="8" name="CustomShape 1"/>
          <p:cNvSpPr/>
          <p:nvPr/>
        </p:nvSpPr>
        <p:spPr>
          <a:xfrm>
            <a:off x="1493658" y="1099705"/>
            <a:ext cx="6857730" cy="34020"/>
          </a:xfrm>
          <a:prstGeom prst="rect">
            <a:avLst/>
          </a:prstGeom>
          <a:solidFill>
            <a:srgbClr val="EED126"/>
          </a:solidFill>
          <a:ln>
            <a:solidFill>
              <a:srgbClr val="EED126"/>
            </a:solidFill>
            <a:round/>
          </a:ln>
        </p:spPr>
        <p:style>
          <a:lnRef idx="2">
            <a:schemeClr val="accent1">
              <a:shade val="50000"/>
            </a:schemeClr>
          </a:lnRef>
          <a:fillRef idx="1">
            <a:schemeClr val="accent1"/>
          </a:fillRef>
          <a:effectRef idx="0">
            <a:schemeClr val="accent1"/>
          </a:effectRef>
          <a:fontRef idx="minor"/>
        </p:style>
      </p:sp>
      <p:sp>
        <p:nvSpPr>
          <p:cNvPr id="9" name="CustomShape 2"/>
          <p:cNvSpPr/>
          <p:nvPr/>
        </p:nvSpPr>
        <p:spPr>
          <a:xfrm>
            <a:off x="1493658" y="1191235"/>
            <a:ext cx="6857730" cy="136890"/>
          </a:xfrm>
          <a:prstGeom prst="rect">
            <a:avLst/>
          </a:prstGeom>
          <a:gradFill rotWithShape="0">
            <a:gsLst>
              <a:gs pos="0">
                <a:srgbClr val="D0D0D0"/>
              </a:gs>
              <a:gs pos="100000">
                <a:srgbClr val="EDEDED"/>
              </a:gs>
            </a:gsLst>
            <a:lin ang="16200000"/>
          </a:gradFill>
          <a:ln>
            <a:noFill/>
          </a:ln>
          <a:effectLst>
            <a:outerShdw blurRad="40000" dist="20160" dir="5400000" rotWithShape="0">
              <a:srgbClr val="000000">
                <a:alpha val="38000"/>
              </a:srgbClr>
            </a:outerShdw>
          </a:effectLst>
        </p:spPr>
        <p:style>
          <a:lnRef idx="1">
            <a:schemeClr val="dk1"/>
          </a:lnRef>
          <a:fillRef idx="2">
            <a:schemeClr val="dk1"/>
          </a:fillRef>
          <a:effectRef idx="1">
            <a:schemeClr val="dk1"/>
          </a:effectRef>
          <a:fontRef idx="minor"/>
        </p:style>
      </p:sp>
      <p:pic>
        <p:nvPicPr>
          <p:cNvPr id="10" name="Picture 5"/>
          <p:cNvPicPr/>
          <p:nvPr/>
        </p:nvPicPr>
        <p:blipFill>
          <a:blip r:embed="rId3"/>
          <a:stretch/>
        </p:blipFill>
        <p:spPr>
          <a:xfrm>
            <a:off x="5490102" y="1006963"/>
            <a:ext cx="914220" cy="399870"/>
          </a:xfrm>
          <a:prstGeom prst="rect">
            <a:avLst/>
          </a:prstGeom>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1050</TotalTime>
  <Words>15867</Words>
  <Application>Microsoft Office PowerPoint</Application>
  <PresentationFormat>On-screen Show (4:3)</PresentationFormat>
  <Paragraphs>2886</Paragraphs>
  <Slides>217</Slides>
  <Notes>59</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217</vt:i4>
      </vt:variant>
    </vt:vector>
  </HeadingPairs>
  <TitlesOfParts>
    <vt:vector size="234" baseType="lpstr">
      <vt:lpstr>Algerian</vt:lpstr>
      <vt:lpstr>Arial</vt:lpstr>
      <vt:lpstr>Arial</vt:lpstr>
      <vt:lpstr>Arial Unicode MS</vt:lpstr>
      <vt:lpstr>Calibri</vt:lpstr>
      <vt:lpstr>Cambria</vt:lpstr>
      <vt:lpstr>Courier New</vt:lpstr>
      <vt:lpstr>droid sans mono</vt:lpstr>
      <vt:lpstr>euclid_circular_a</vt:lpstr>
      <vt:lpstr>Inter</vt:lpstr>
      <vt:lpstr>Open Sans</vt:lpstr>
      <vt:lpstr>Segoe UI</vt:lpstr>
      <vt:lpstr>Tahoma</vt:lpstr>
      <vt:lpstr>Times New Roman</vt:lpstr>
      <vt:lpstr>urw-din</vt:lpstr>
      <vt:lpstr>Wingdings</vt:lpstr>
      <vt:lpstr>Office Theme</vt:lpstr>
      <vt:lpstr>18CSC202J Object Oriented Design and Programming  UNIT-1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CONSTANTS</vt:lpstr>
      <vt:lpstr>Declaring Constants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vt:lpstr>
      <vt:lpstr>Real Time Example</vt:lpstr>
      <vt:lpstr>PowerPoint Presentation</vt:lpstr>
      <vt:lpstr>PowerPoint Presentation</vt:lpstr>
      <vt:lpstr>PowerPoint Presentation</vt:lpstr>
      <vt:lpstr>This pointer Example</vt:lpstr>
      <vt:lpstr>PowerPoint Presentation</vt:lpstr>
      <vt:lpstr>MCQ</vt:lpstr>
      <vt:lpstr>MCQ - Answer</vt:lpstr>
      <vt:lpstr>MCQ-What is output of the following code?</vt:lpstr>
      <vt:lpstr>MCQ - Answer</vt:lpstr>
      <vt:lpstr>Type conversion and type casting</vt:lpstr>
      <vt:lpstr>PowerPoint Presentation</vt:lpstr>
      <vt:lpstr>Type Casting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Static Data Member </vt:lpstr>
      <vt:lpstr> Member Functions</vt:lpstr>
      <vt:lpstr>PowerPoint Presentation</vt:lpstr>
      <vt:lpstr>PowerPoint Presentation</vt:lpstr>
      <vt:lpstr>Const Member Function</vt:lpstr>
      <vt:lpstr>What is an object? </vt:lpstr>
      <vt:lpstr>PowerPoint Presentation</vt:lpstr>
      <vt:lpstr>Declaration of an Object</vt:lpstr>
      <vt:lpstr>Another Example</vt:lpstr>
      <vt:lpstr>Declaration of an Object</vt:lpstr>
      <vt:lpstr>Declaration of an Object</vt:lpstr>
      <vt:lpstr>Object Initialization</vt:lpstr>
      <vt:lpstr>Object Initialization</vt:lpstr>
      <vt:lpstr>PowerPoint Presentation</vt:lpstr>
      <vt:lpstr>PowerPoint Presentation</vt:lpstr>
      <vt:lpstr>PowerPoint Presentation</vt:lpstr>
      <vt:lpstr>PowerPoint Presentation</vt:lpstr>
      <vt:lpstr>Session-4  Feature : Objects and Classes</vt:lpstr>
      <vt:lpstr>Objects and Classes</vt:lpstr>
      <vt:lpstr>Objects and classes</vt:lpstr>
      <vt:lpstr>Methods</vt:lpstr>
      <vt:lpstr>Defining a Base Class - Example</vt:lpstr>
      <vt:lpstr>Using objects of a Class - Example</vt:lpstr>
      <vt:lpstr>Defining a Class – Example </vt:lpstr>
      <vt:lpstr>Difference Between Class and Structure</vt:lpstr>
      <vt:lpstr>Debug the code</vt:lpstr>
      <vt:lpstr>Debug the code</vt:lpstr>
      <vt:lpstr>Scope Resolution Operator</vt:lpstr>
      <vt:lpstr>Scope Resolution Operator Example</vt:lpstr>
      <vt:lpstr> Session 3 to 7  Topic : UML Class Diagram, its components, Class Diagram relations and Multiplicity</vt:lpstr>
      <vt:lpstr>A Recap……</vt:lpstr>
      <vt:lpstr>UML Diagrams - Introduction</vt:lpstr>
      <vt:lpstr>UML Diagrams - Introduction</vt:lpstr>
      <vt:lpstr>UML Diagrams - Introduction</vt:lpstr>
      <vt:lpstr>Overview of UML Diagrams</vt:lpstr>
      <vt:lpstr>Class Diagram</vt:lpstr>
      <vt:lpstr>Class Attributes</vt:lpstr>
      <vt:lpstr>Class Attributes (Cont’d)</vt:lpstr>
      <vt:lpstr>Class Attributes (Cont’d)</vt:lpstr>
      <vt:lpstr>Class Operations</vt:lpstr>
      <vt:lpstr>Class Operations (Cont’d)</vt:lpstr>
      <vt:lpstr>Depicting Classes</vt:lpstr>
      <vt:lpstr>Class Responsibilities</vt:lpstr>
      <vt:lpstr>PowerPoint Presentation</vt:lpstr>
      <vt:lpstr>PowerPoint Presentation</vt:lpstr>
      <vt:lpstr>Class Diagram</vt:lpstr>
      <vt:lpstr>Class Diagram – cont..</vt:lpstr>
      <vt:lpstr>Class Diagram – cont..</vt:lpstr>
      <vt:lpstr>PowerPoint Presentation</vt:lpstr>
      <vt:lpstr>Relationships</vt:lpstr>
      <vt:lpstr>Association </vt:lpstr>
      <vt:lpstr>Inheritance </vt:lpstr>
      <vt:lpstr>Example</vt:lpstr>
      <vt:lpstr>Interface</vt:lpstr>
      <vt:lpstr>Dependency Relationships</vt:lpstr>
      <vt:lpstr>Dependency - Aggregation </vt:lpstr>
      <vt:lpstr>Generalization Relationships</vt:lpstr>
      <vt:lpstr>Generalization Relationships (Cont’d)</vt:lpstr>
      <vt:lpstr>Generalization Relationships (Cont’d)</vt:lpstr>
      <vt:lpstr>Relationships b/w Classes</vt:lpstr>
      <vt:lpstr>Relationships b/w Classes</vt:lpstr>
      <vt:lpstr>Relationships b/w Classes</vt:lpstr>
      <vt:lpstr>PowerPoint Presentation</vt:lpstr>
      <vt:lpstr>PowerPoint Presentation</vt:lpstr>
      <vt:lpstr>PowerPoint Presentation</vt:lpstr>
      <vt:lpstr>PowerPoint Presentation</vt:lpstr>
      <vt:lpstr>Composition </vt:lpstr>
      <vt:lpstr>Multiplicity </vt:lpstr>
      <vt:lpstr>PowerPoint Presentation</vt:lpstr>
      <vt:lpstr>Multiplicity Constraints</vt:lpstr>
      <vt:lpstr>PowerPoint Presentation</vt:lpstr>
      <vt:lpstr>Multiplicity Constraints</vt:lpstr>
      <vt:lpstr>Questions</vt:lpstr>
      <vt:lpstr>PowerPoint Presentation</vt:lpstr>
      <vt:lpstr>PowerPoint Presentation</vt:lpstr>
      <vt:lpstr>PowerPoint Presentation</vt:lpstr>
      <vt:lpstr>Association Relationships (Cont’d)</vt:lpstr>
      <vt:lpstr>Association Relationships (Cont’d)</vt:lpstr>
      <vt:lpstr>Association Relationships (Cont’d)</vt:lpstr>
      <vt:lpstr>Association Relationships (Cont’d)</vt:lpstr>
      <vt:lpstr>Association Relationships (Cont’d)</vt:lpstr>
      <vt:lpstr>Association Relationships (Cont’d)</vt:lpstr>
      <vt:lpstr>Association Relationships (Cont’d)</vt:lpstr>
      <vt:lpstr>Interfaces</vt:lpstr>
      <vt:lpstr>A real world Example</vt:lpstr>
      <vt:lpstr>A Simple C++ Program with class</vt:lpstr>
      <vt:lpstr>Output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ENCAPSULATION</vt:lpstr>
      <vt:lpstr>Data Encapsulation</vt:lpstr>
      <vt:lpstr>Application of Abstraction </vt:lpstr>
      <vt:lpstr>Example</vt:lpstr>
      <vt:lpstr>Examples</vt:lpstr>
      <vt:lpstr>MCQ</vt:lpstr>
      <vt:lpstr>Examples</vt:lpstr>
      <vt:lpstr>Examples</vt:lpstr>
      <vt:lpstr>PowerPoint Presentation</vt:lpstr>
      <vt:lpstr>Access control in classes</vt:lpstr>
      <vt:lpstr>PowerPoint Presentation</vt:lpstr>
      <vt:lpstr>PowerPoint Presentation</vt:lpstr>
      <vt:lpstr>PowerPoint Presentation</vt:lpstr>
      <vt:lpstr>PowerPoint Presentation</vt:lpstr>
      <vt:lpstr>Access Specifiers Example 1</vt:lpstr>
      <vt:lpstr>Access Specifiers Example 2</vt:lpstr>
      <vt:lpstr>Access Specifiers Example 3</vt:lpstr>
      <vt:lpstr>PowerPoint Presentation</vt:lpstr>
      <vt:lpstr>Friend function</vt:lpstr>
      <vt:lpstr>Friend function Example</vt:lpstr>
      <vt:lpstr>Inline Function</vt:lpstr>
      <vt:lpstr>Inline Function - Example</vt:lpstr>
      <vt:lpstr> Inline Function -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Session 13  Topic : Constructor and Destructor </vt:lpstr>
      <vt:lpstr>PowerPoint Presentation</vt:lpstr>
      <vt:lpstr>PowerPoint Presentation</vt:lpstr>
      <vt:lpstr>PowerPoint Presentation</vt:lpstr>
      <vt:lpstr>Types of Constructor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Methods</vt:lpstr>
      <vt:lpstr>Method Vs Constructor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CENR</dc:creator>
  <cp:lastModifiedBy>gouthamanps@outlook.com</cp:lastModifiedBy>
  <cp:revision>79</cp:revision>
  <cp:lastPrinted>2022-08-24T04:27:07Z</cp:lastPrinted>
  <dcterms:created xsi:type="dcterms:W3CDTF">2019-09-14T05:22:07Z</dcterms:created>
  <dcterms:modified xsi:type="dcterms:W3CDTF">2022-09-05T06:01:08Z</dcterms:modified>
</cp:coreProperties>
</file>